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92672" r:id="rId1"/>
    <p:sldMasterId id="2147492751" r:id="rId2"/>
  </p:sldMasterIdLst>
  <p:notesMasterIdLst>
    <p:notesMasterId r:id="rId52"/>
  </p:notesMasterIdLst>
  <p:handoutMasterIdLst>
    <p:handoutMasterId r:id="rId53"/>
  </p:handoutMasterIdLst>
  <p:sldIdLst>
    <p:sldId id="2076138217" r:id="rId3"/>
    <p:sldId id="2147480339" r:id="rId4"/>
    <p:sldId id="2147480942" r:id="rId5"/>
    <p:sldId id="2147469724" r:id="rId6"/>
    <p:sldId id="2147472579" r:id="rId7"/>
    <p:sldId id="2147480943" r:id="rId8"/>
    <p:sldId id="2147479595" r:id="rId9"/>
    <p:sldId id="2147480033" r:id="rId10"/>
    <p:sldId id="2147480988" r:id="rId11"/>
    <p:sldId id="2147480025" r:id="rId12"/>
    <p:sldId id="2076138033" r:id="rId13"/>
    <p:sldId id="2147479609" r:id="rId14"/>
    <p:sldId id="2076138062" r:id="rId15"/>
    <p:sldId id="2076138094" r:id="rId16"/>
    <p:sldId id="2076138022" r:id="rId17"/>
    <p:sldId id="2076138091" r:id="rId18"/>
    <p:sldId id="2076138092" r:id="rId19"/>
    <p:sldId id="2147479805" r:id="rId20"/>
    <p:sldId id="2147469726" r:id="rId21"/>
    <p:sldId id="2147472581" r:id="rId22"/>
    <p:sldId id="2147479602" r:id="rId23"/>
    <p:sldId id="2147480985" r:id="rId24"/>
    <p:sldId id="2147480030" r:id="rId25"/>
    <p:sldId id="2147479813" r:id="rId26"/>
    <p:sldId id="2147469833" r:id="rId27"/>
    <p:sldId id="2076138058" r:id="rId28"/>
    <p:sldId id="2147479809" r:id="rId29"/>
    <p:sldId id="2076138016" r:id="rId30"/>
    <p:sldId id="2076138059" r:id="rId31"/>
    <p:sldId id="4543" r:id="rId32"/>
    <p:sldId id="2147479604" r:id="rId33"/>
    <p:sldId id="2147480987" r:id="rId34"/>
    <p:sldId id="2147479803" r:id="rId35"/>
    <p:sldId id="2076138051" r:id="rId36"/>
    <p:sldId id="2076137985" r:id="rId37"/>
    <p:sldId id="2147480944" r:id="rId38"/>
    <p:sldId id="2076138011" r:id="rId39"/>
    <p:sldId id="2076138027" r:id="rId40"/>
    <p:sldId id="2147480981" r:id="rId41"/>
    <p:sldId id="2076138047" r:id="rId42"/>
    <p:sldId id="2076138084" r:id="rId43"/>
    <p:sldId id="2076138093" r:id="rId44"/>
    <p:sldId id="2076138014" r:id="rId45"/>
    <p:sldId id="2076138086" r:id="rId46"/>
    <p:sldId id="2076138064" r:id="rId47"/>
    <p:sldId id="2076138029" r:id="rId48"/>
    <p:sldId id="2147480031" r:id="rId49"/>
    <p:sldId id="2181" r:id="rId50"/>
    <p:sldId id="2147480945" r:id="rId51"/>
  </p:sldIdLst>
  <p:sldSz cx="12192000" cy="6858000"/>
  <p:notesSz cx="6858000" cy="2543175"/>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Partner guidance" id="{DA93C5D5-B024-4380-8BB0-EB097A61EA0B}">
          <p14:sldIdLst>
            <p14:sldId id="2076138217"/>
            <p14:sldId id="2147480339"/>
          </p14:sldIdLst>
        </p14:section>
        <p14:section name="Intro" id="{68CBB1D1-4537-4A14-8D94-97192E30FE5B}">
          <p14:sldIdLst>
            <p14:sldId id="2147480942"/>
          </p14:sldIdLst>
        </p14:section>
        <p14:section name="Business Challenge" id="{4C5665E3-3FAC-466C-9C8B-D56415DE1D92}">
          <p14:sldIdLst>
            <p14:sldId id="2147469724"/>
            <p14:sldId id="2147472579"/>
            <p14:sldId id="2147480943"/>
            <p14:sldId id="2147479595"/>
            <p14:sldId id="2147480033"/>
          </p14:sldIdLst>
        </p14:section>
        <p14:section name="Build a Zero-Trust foundation" id="{C2519A0E-336A-4CEA-BDDE-056ED246C032}">
          <p14:sldIdLst>
            <p14:sldId id="2147480988"/>
            <p14:sldId id="2147480025"/>
          </p14:sldIdLst>
        </p14:section>
        <p14:section name="&gt;Secure and manage identities" id="{53B981D9-0B5D-4DB9-AB58-0AD46F22E372}">
          <p14:sldIdLst>
            <p14:sldId id="2076138033"/>
            <p14:sldId id="2147479609"/>
            <p14:sldId id="2076138062"/>
            <p14:sldId id="2076138094"/>
          </p14:sldIdLst>
        </p14:section>
        <p14:section name="&gt;Defend against threats" id="{1ECB9A0D-F0DB-4B79-A1A0-CB62DA9B27CA}">
          <p14:sldIdLst>
            <p14:sldId id="2076138022"/>
            <p14:sldId id="2076138091"/>
            <p14:sldId id="2076138092"/>
            <p14:sldId id="2147479805"/>
            <p14:sldId id="2147469726"/>
          </p14:sldIdLst>
        </p14:section>
        <p14:section name="&gt;Protect data" id="{C7763040-ECF2-4514-9E37-72BFA40344F7}">
          <p14:sldIdLst>
            <p14:sldId id="2147472581"/>
            <p14:sldId id="2147479602"/>
          </p14:sldIdLst>
        </p14:section>
        <p14:section name="Simplify endpoint management" id="{16C7B4B0-0E38-4F38-B2CF-E17D17E27184}">
          <p14:sldIdLst>
            <p14:sldId id="2147480985"/>
            <p14:sldId id="2147480030"/>
          </p14:sldIdLst>
        </p14:section>
        <p14:section name="&gt;Deliver the best experience" id="{9118297C-548E-42D5-8A0E-13EF4F421358}">
          <p14:sldIdLst>
            <p14:sldId id="2147479813"/>
            <p14:sldId id="2147469833"/>
          </p14:sldIdLst>
        </p14:section>
        <p14:section name="&gt;Manage and protect any endpoint from the cloud" id="{05F5BA1D-A986-4CB2-A8F9-4879ACD66E23}">
          <p14:sldIdLst>
            <p14:sldId id="2076138058"/>
            <p14:sldId id="2147479809"/>
            <p14:sldId id="2076138016"/>
            <p14:sldId id="2076138059"/>
            <p14:sldId id="4543"/>
          </p14:sldIdLst>
        </p14:section>
        <p14:section name="&gt;Simplify and optimize endpoint estate to improve IT efficiency" id="{AE99E1C9-E5DB-4F7E-BF21-C35269741829}">
          <p14:sldIdLst>
            <p14:sldId id="2147479604"/>
          </p14:sldIdLst>
        </p14:section>
        <p14:section name="Unleash intelligent productivity" id="{E98091C4-F143-47D3-9BA5-E330887A9618}">
          <p14:sldIdLst>
            <p14:sldId id="2147480987"/>
            <p14:sldId id="2147479803"/>
            <p14:sldId id="2076138051"/>
            <p14:sldId id="2076137985"/>
            <p14:sldId id="2147480944"/>
            <p14:sldId id="2076138011"/>
          </p14:sldIdLst>
        </p14:section>
        <p14:section name="Why choose Microsoft 365 Business Premium?" id="{00475CC4-4770-484E-B1F8-8A9F5520D854}">
          <p14:sldIdLst>
            <p14:sldId id="2076138027"/>
            <p14:sldId id="2147480981"/>
            <p14:sldId id="2076138047"/>
            <p14:sldId id="2076138084"/>
            <p14:sldId id="2076138093"/>
          </p14:sldIdLst>
        </p14:section>
        <p14:section name="Demo" id="{F21E303B-493A-4F17-B29A-61251E98B027}">
          <p14:sldIdLst>
            <p14:sldId id="2076138014"/>
            <p14:sldId id="2076138086"/>
            <p14:sldId id="2076138064"/>
          </p14:sldIdLst>
        </p14:section>
        <p14:section name="Next steps" id="{4749C9E1-D2BC-4A7A-AE0E-B933234E8386}">
          <p14:sldIdLst>
            <p14:sldId id="2076138029"/>
            <p14:sldId id="2147480031"/>
            <p14:sldId id="2181"/>
            <p14:sldId id="2147480945"/>
          </p14:sldIdLst>
        </p14:section>
      </p14:sectionLst>
    </p:ext>
    <p:ext uri="{EFAFB233-063F-42B5-8137-9DF3F51BA10A}">
      <p15:sldGuideLst xmlns:p15="http://schemas.microsoft.com/office/powerpoint/2012/main">
        <p15:guide id="2" pos="3840">
          <p15:clr>
            <a:srgbClr val="A4A3A4"/>
          </p15:clr>
        </p15:guide>
        <p15:guide id="3" orient="horz" pos="1944"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6" name="Author" initials="A" lastIdx="0" clrIdx="15"/>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78D4"/>
    <a:srgbClr val="F0F0F0"/>
    <a:srgbClr val="C1C1C1"/>
    <a:srgbClr val="D0CECE"/>
    <a:srgbClr val="107C10"/>
    <a:srgbClr val="FFB900"/>
    <a:srgbClr val="8661C5"/>
    <a:srgbClr val="C73ECC"/>
    <a:srgbClr val="D83B01"/>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C055F6A-2117-4948-8931-33ACE9C7472D}" v="1" dt="2023-07-04T09:07:56.442"/>
    <p1510:client id="{E7E0BC5A-FCE5-F787-48EC-B6F35E75C352}" v="2" dt="2023-07-07T09:12:42.36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33" autoAdjust="0"/>
    <p:restoredTop sz="94660"/>
  </p:normalViewPr>
  <p:slideViewPr>
    <p:cSldViewPr snapToGrid="0">
      <p:cViewPr varScale="1">
        <p:scale>
          <a:sx n="101" d="100"/>
          <a:sy n="101" d="100"/>
        </p:scale>
        <p:origin x="1128" y="102"/>
      </p:cViewPr>
      <p:guideLst>
        <p:guide pos="3840"/>
        <p:guide orient="horz" pos="1944"/>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microsoft.com/office/2015/10/relationships/revisionInfo" Target="revisionInfo.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notesMaster" Target="notesMasters/notesMaster1.xml"/><Relationship Id="rId60"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60F9EC6-89FF-47E1-8594-1A32E3B45134}" type="datetime8">
              <a:rPr lang="en-US" smtClean="0">
                <a:latin typeface="Segoe UI" pitchFamily="34" charset="0"/>
              </a:rPr>
              <a:t>7/11/2023 3:37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6CE63F-9E7F-4C04-9D0D-FCA25A8E9E86}" type="datetime8">
              <a:rPr lang="en-US" smtClean="0"/>
              <a:t>7/11/2023 3:37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kern="1200">
        <a:solidFill>
          <a:schemeClr val="tx1"/>
        </a:solidFill>
        <a:latin typeface="Segoe UI" panose="020B0502040204020203"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7/11/2023 3:37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25084450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7/11/2023 3:38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1532496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600"/>
              </a:spcBef>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418192-7E57-45D9-B842-F193E2C772D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85FAD69-A3DA-964C-8C5B-0CDE3E888152}"/>
              </a:ext>
            </a:extLst>
          </p:cNvPr>
          <p:cNvSpPr>
            <a:spLocks noGrp="1"/>
          </p:cNvSpPr>
          <p:nvPr>
            <p:ph type="ftr" sz="quarter" idx="4"/>
          </p:nvPr>
        </p:nvSpPr>
        <p:spPr>
          <a:xfrm>
            <a:off x="0" y="8685213"/>
            <a:ext cx="2171700" cy="457200"/>
          </a:xfrm>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8468332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pPr marL="0" marR="0" algn="l">
              <a:lnSpc>
                <a:spcPct val="107000"/>
              </a:lnSpc>
              <a:spcBef>
                <a:spcPts val="0"/>
              </a:spcBef>
              <a:spcAft>
                <a:spcPts val="800"/>
              </a:spcAft>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5990BD-C409-46D2-85C5-11B4ECEA871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10409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l">
              <a:lnSpc>
                <a:spcPct val="107000"/>
              </a:lnSpc>
              <a:spcBef>
                <a:spcPts val="0"/>
              </a:spcBef>
              <a:spcAft>
                <a:spcPts val="800"/>
              </a:spcAft>
            </a:pPr>
            <a:endParaRPr lang="en-US"/>
          </a:p>
        </p:txBody>
      </p:sp>
      <p:sp>
        <p:nvSpPr>
          <p:cNvPr id="4" name="Header Placeholder 3"/>
          <p:cNvSpPr>
            <a:spLocks noGrp="1"/>
          </p:cNvSpPr>
          <p:nvPr>
            <p:ph type="hdr" sz="quarter"/>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82359"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7/11/2023 3:38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7486180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7/11/2023 3:38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24749879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83E037-452A-4AD1-850A-1570ED03ACEF}" type="datetime1">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7/11/2023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Header Placeholder 5"/>
          <p:cNvSpPr>
            <a:spLocks noGrp="1"/>
          </p:cNvSpPr>
          <p:nvPr>
            <p:ph type="hdr"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Microsoft Office</a:t>
            </a:r>
          </a:p>
        </p:txBody>
      </p:sp>
      <p:sp>
        <p:nvSpPr>
          <p:cNvPr id="7" name="Footer Placeholder 6"/>
          <p:cNvSpPr>
            <a:spLocks noGrp="1"/>
          </p:cNvSpPr>
          <p:nvPr>
            <p:ph type="ftr" sz="quarter" idx="13"/>
          </p:nvPr>
        </p:nvSpPr>
        <p:spPr/>
        <p:txBody>
          <a:bodyPr/>
          <a:lstStyle/>
          <a:p>
            <a:pPr marL="236179" marR="0" lvl="0" indent="0" algn="l" defTabSz="931467" rtl="0" eaLnBrk="0" fontAlgn="auto" latinLnBrk="0" hangingPunct="0">
              <a:lnSpc>
                <a:spcPct val="100000"/>
              </a:lnSpc>
              <a:spcBef>
                <a:spcPts val="0"/>
              </a:spcBef>
              <a:spcAft>
                <a:spcPts val="0"/>
              </a:spcAft>
              <a:buClrTx/>
              <a:buSzTx/>
              <a:buFontTx/>
              <a:buNone/>
              <a:tabLst/>
              <a:defRPr/>
            </a:pPr>
            <a:r>
              <a:rPr kumimoji="0" lang="en-US" sz="5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marR="0" lvl="0" indent="0" algn="l" defTabSz="931467" rtl="0" eaLnBrk="0" fontAlgn="auto" latinLnBrk="0" hangingPunct="0">
              <a:lnSpc>
                <a:spcPct val="100000"/>
              </a:lnSpc>
              <a:spcBef>
                <a:spcPts val="0"/>
              </a:spcBef>
              <a:spcAft>
                <a:spcPts val="0"/>
              </a:spcAft>
              <a:buClrTx/>
              <a:buSzTx/>
              <a:buFontTx/>
              <a:buNone/>
              <a:tabLst/>
              <a:defRPr/>
            </a:pPr>
            <a:r>
              <a:rPr kumimoji="0" lang="en-US" sz="5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3048229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9B9F0533-C7D6-46FE-B0A4-8044D98A40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38719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0"/>
              </a:spcAft>
              <a:buFont typeface="Symbol" panose="05050102010706020507" pitchFamily="18" charset="2"/>
              <a:buChar cha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418192-7E57-45D9-B842-F193E2C772D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85FAD69-A3DA-964C-8C5B-0CDE3E888152}"/>
              </a:ext>
            </a:extLst>
          </p:cNvPr>
          <p:cNvSpPr>
            <a:spLocks noGrp="1"/>
          </p:cNvSpPr>
          <p:nvPr>
            <p:ph type="ftr" sz="quarter" idx="4"/>
          </p:nvPr>
        </p:nvSpPr>
        <p:spPr>
          <a:xfrm>
            <a:off x="0" y="8685213"/>
            <a:ext cx="2171700" cy="457200"/>
          </a:xfrm>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4049856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C3418192-7E57-45D9-B842-F193E2C772D0}"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9365801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C3418192-7E57-45D9-B842-F193E2C772D0}"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439689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A11815-4BAE-4D3D-9B9A-E15EA9F9A25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00135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600"/>
              </a:spcBef>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418192-7E57-45D9-B842-F193E2C772D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85FAD69-A3DA-964C-8C5B-0CDE3E888152}"/>
              </a:ext>
            </a:extLst>
          </p:cNvPr>
          <p:cNvSpPr>
            <a:spLocks noGrp="1"/>
          </p:cNvSpPr>
          <p:nvPr>
            <p:ph type="ftr" sz="quarter" idx="4"/>
          </p:nvPr>
        </p:nvSpPr>
        <p:spPr>
          <a:xfrm>
            <a:off x="0" y="8685213"/>
            <a:ext cx="2171700" cy="457200"/>
          </a:xfrm>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32398168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nSpc>
                <a:spcPct val="107000"/>
              </a:lnSpc>
              <a:spcBef>
                <a:spcPts val="0"/>
              </a:spcBef>
              <a:spcAft>
                <a:spcPts val="800"/>
              </a:spcAft>
              <a:buFont typeface="Arial" panose="020B0604020202020204" pitchFamily="34" charset="0"/>
              <a:buChar char="•"/>
            </a:pPr>
            <a:endParaRPr lang="en-US" sz="9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7/11/2023 3:38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7006814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7/11/2023 3:38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9670961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nSpc>
                <a:spcPct val="107000"/>
              </a:lnSpc>
              <a:spcBef>
                <a:spcPts val="0"/>
              </a:spcBef>
              <a:spcAft>
                <a:spcPts val="0"/>
              </a:spcAft>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418192-7E57-45D9-B842-F193E2C772D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85FAD69-A3DA-964C-8C5B-0CDE3E888152}"/>
              </a:ext>
            </a:extLst>
          </p:cNvPr>
          <p:cNvSpPr>
            <a:spLocks noGrp="1"/>
          </p:cNvSpPr>
          <p:nvPr>
            <p:ph type="ftr" sz="quarter" idx="4"/>
          </p:nvPr>
        </p:nvSpPr>
        <p:spPr>
          <a:xfrm>
            <a:off x="0" y="8685213"/>
            <a:ext cx="2171700" cy="457200"/>
          </a:xfrm>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12109369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509773-E83E-425B-B884-ED298E51283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37346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defTabSz="488950">
              <a:lnSpc>
                <a:spcPct val="100000"/>
              </a:lnSpc>
              <a:spcBef>
                <a:spcPct val="0"/>
              </a:spcBef>
              <a:spcAft>
                <a:spcPct val="35000"/>
              </a:spcAft>
              <a:buNone/>
            </a:pPr>
            <a:endParaRPr lang="en-US"/>
          </a:p>
        </p:txBody>
      </p:sp>
      <p:sp>
        <p:nvSpPr>
          <p:cNvPr id="5" name="Slide Number Placeholder 4"/>
          <p:cNvSpPr>
            <a:spLocks noGrp="1"/>
          </p:cNvSpPr>
          <p:nvPr>
            <p:ph type="sldNum" sz="quarter" idx="11"/>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5F2D3714-B553-A044-BA72-366907BA36B5}" type="slidenum">
              <a:rPr kumimoji="0" lang="en-US" sz="800" b="0" i="0" u="none" strike="noStrike" kern="1200" cap="none" spc="0" normalizeH="0" baseline="0" noProof="0" smtClean="0">
                <a:ln>
                  <a:noFill/>
                </a:ln>
                <a:solidFill>
                  <a:srgbClr val="000000"/>
                </a:solidFill>
                <a:effectLst/>
                <a:uLnTx/>
                <a:uFillTx/>
                <a:latin typeface="Segoe UI"/>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26</a:t>
            </a:fld>
            <a:endParaRPr kumimoji="0" lang="en-US" sz="800" b="0" i="0" u="none" strike="noStrike" kern="1200" cap="none" spc="0" normalizeH="0" baseline="0" noProof="0">
              <a:ln>
                <a:noFill/>
              </a:ln>
              <a:solidFill>
                <a:srgbClr val="000000"/>
              </a:solidFill>
              <a:effectLst/>
              <a:uLnTx/>
              <a:uFillTx/>
              <a:latin typeface="Segoe UI"/>
              <a:ea typeface="+mn-ea"/>
              <a:cs typeface="+mn-cs"/>
            </a:endParaRPr>
          </a:p>
        </p:txBody>
      </p:sp>
      <p:sp>
        <p:nvSpPr>
          <p:cNvPr id="6" name="TextBox 5">
            <a:extLst>
              <a:ext uri="{FF2B5EF4-FFF2-40B4-BE49-F238E27FC236}">
                <a16:creationId xmlns:a16="http://schemas.microsoft.com/office/drawing/2014/main" id="{82ACF9B1-0339-4B7C-B282-263AFE02D0CE}"/>
              </a:ext>
            </a:extLst>
          </p:cNvPr>
          <p:cNvSpPr txBox="1"/>
          <p:nvPr/>
        </p:nvSpPr>
        <p:spPr>
          <a:xfrm>
            <a:off x="4572000" y="773399"/>
            <a:ext cx="4114800" cy="276999"/>
          </a:xfrm>
          <a:prstGeom prst="rect">
            <a:avLst/>
          </a:prstGeom>
          <a:noFill/>
        </p:spPr>
        <p:txBody>
          <a:bodyPr wrap="square" lIns="0" tIns="0" rIns="0" bIns="0" rtlCol="0" anchor="t">
            <a:spAutoFit/>
          </a:bodyPr>
          <a:lstStyle/>
          <a:p>
            <a:pPr marL="0" marR="0" lvl="0" indent="0" algn="l" defTabSz="932688" rtl="0" eaLnBrk="1" fontAlgn="auto" latinLnBrk="0" hangingPunct="1">
              <a:lnSpc>
                <a:spcPct val="90000"/>
              </a:lnSpc>
              <a:spcBef>
                <a:spcPts val="0"/>
              </a:spcBef>
              <a:spcAft>
                <a:spcPts val="0"/>
              </a:spcAft>
              <a:buClrTx/>
              <a:buSzTx/>
              <a:buFontTx/>
              <a:buNone/>
              <a:tabLst/>
              <a:defRPr/>
            </a:pPr>
            <a:r>
              <a:rPr kumimoji="0" lang="en-US" sz="2000" b="0" i="0" u="none" strike="noStrike" kern="1200" cap="none" spc="-100" normalizeH="0" baseline="0" noProof="0">
                <a:ln>
                  <a:noFill/>
                </a:ln>
                <a:solidFill>
                  <a:srgbClr val="FFFFFF"/>
                </a:solidFill>
                <a:effectLst/>
                <a:uLnTx/>
                <a:uFillTx/>
                <a:latin typeface="Segoe UI"/>
                <a:ea typeface="+mn-ea"/>
                <a:cs typeface="+mn-cs"/>
              </a:rPr>
              <a:t>“Insert text here”</a:t>
            </a:r>
          </a:p>
        </p:txBody>
      </p:sp>
      <p:sp>
        <p:nvSpPr>
          <p:cNvPr id="7" name="TextBox 6">
            <a:extLst>
              <a:ext uri="{FF2B5EF4-FFF2-40B4-BE49-F238E27FC236}">
                <a16:creationId xmlns:a16="http://schemas.microsoft.com/office/drawing/2014/main" id="{C17DEF79-6E8B-409D-A063-50DE6978025A}"/>
              </a:ext>
            </a:extLst>
          </p:cNvPr>
          <p:cNvSpPr txBox="1"/>
          <p:nvPr/>
        </p:nvSpPr>
        <p:spPr>
          <a:xfrm>
            <a:off x="6141719" y="2462904"/>
            <a:ext cx="2854691" cy="4051005"/>
          </a:xfrm>
          <a:prstGeom prst="rect">
            <a:avLst/>
          </a:prstGeom>
          <a:solidFill>
            <a:schemeClr val="bg1">
              <a:lumMod val="95000"/>
            </a:schemeClr>
          </a:solidFill>
        </p:spPr>
        <p:txBody>
          <a:bodyPr wrap="square" rtlCol="0">
            <a:noAutofit/>
          </a:bodyPr>
          <a:lstStyle/>
          <a:p>
            <a:pPr marL="0" marR="0" lvl="0" indent="0" algn="l" defTabSz="932688" rtl="0" eaLnBrk="1" fontAlgn="auto" latinLnBrk="0" hangingPunct="1">
              <a:lnSpc>
                <a:spcPct val="100000"/>
              </a:lnSpc>
              <a:spcBef>
                <a:spcPts val="0"/>
              </a:spcBef>
              <a:spcAft>
                <a:spcPts val="1200"/>
              </a:spcAft>
              <a:buClrTx/>
              <a:buSzTx/>
              <a:buFontTx/>
              <a:buNone/>
              <a:tabLst/>
              <a:defRPr/>
            </a:pPr>
            <a:r>
              <a:rPr kumimoji="0" lang="en-US" sz="1600" b="0" i="0" u="none" strike="noStrike" kern="1200" cap="none" spc="-50" normalizeH="0" baseline="0" noProof="0">
                <a:ln>
                  <a:noFill/>
                </a:ln>
                <a:solidFill>
                  <a:srgbClr val="000000"/>
                </a:solidFill>
                <a:effectLst/>
                <a:uLnTx/>
                <a:uFillTx/>
                <a:latin typeface="Segoe UI Semibold"/>
                <a:ea typeface="+mn-ea"/>
                <a:cs typeface="+mn-cs"/>
              </a:rPr>
              <a:t>Key points to land</a:t>
            </a:r>
          </a:p>
          <a:p>
            <a:pPr marL="342900" marR="0" lvl="0" indent="-342900" algn="l" defTabSz="932688"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Text</a:t>
            </a:r>
          </a:p>
          <a:p>
            <a:pPr marL="342900" marR="0" lvl="0" indent="-342900" algn="l" defTabSz="932688"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Text</a:t>
            </a:r>
          </a:p>
          <a:p>
            <a:pPr marL="342900" marR="0" lvl="0" indent="-342900" algn="l" defTabSz="932688"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Text</a:t>
            </a:r>
            <a:endParaRPr kumimoji="0" lang="en-US" sz="1836" b="0" i="0" u="none" strike="noStrike" kern="1200" cap="none" spc="0" normalizeH="0" baseline="0" noProof="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1199490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600"/>
              </a:spcBef>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418192-7E57-45D9-B842-F193E2C772D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85FAD69-A3DA-964C-8C5B-0CDE3E888152}"/>
              </a:ext>
            </a:extLst>
          </p:cNvPr>
          <p:cNvSpPr>
            <a:spLocks noGrp="1"/>
          </p:cNvSpPr>
          <p:nvPr>
            <p:ph type="ftr" sz="quarter" idx="4"/>
          </p:nvPr>
        </p:nvSpPr>
        <p:spPr>
          <a:xfrm>
            <a:off x="0" y="8685213"/>
            <a:ext cx="2171700" cy="457200"/>
          </a:xfrm>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32976947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700" y="0"/>
            <a:ext cx="4181475" cy="2352675"/>
          </a:xfrm>
          <a:prstGeom prst="rect">
            <a:avLst/>
          </a:prstGeom>
        </p:spPr>
      </p:sp>
      <p:sp>
        <p:nvSpPr>
          <p:cNvPr id="3" name="Notes Placeholder 2"/>
          <p:cNvSpPr>
            <a:spLocks noGrp="1"/>
          </p:cNvSpPr>
          <p:nvPr>
            <p:ph type="body" idx="1"/>
          </p:nvPr>
        </p:nvSpPr>
        <p:spPr>
          <a:xfrm>
            <a:off x="148706" y="2503953"/>
            <a:ext cx="5937596" cy="4118522"/>
          </a:xfrm>
          <a:prstGeom prst="rect">
            <a:avLst/>
          </a:prstGeom>
        </p:spPr>
        <p:txBody>
          <a:bodyPr/>
          <a:lstStyle/>
          <a:p>
            <a:pPr marL="0" lvl="0" indent="0" algn="l" defTabSz="488950">
              <a:lnSpc>
                <a:spcPct val="100000"/>
              </a:lnSpc>
              <a:spcBef>
                <a:spcPct val="0"/>
              </a:spcBef>
              <a:spcAft>
                <a:spcPct val="35000"/>
              </a:spcAft>
              <a:buNone/>
            </a:pPr>
            <a:endParaRPr lang="en-US"/>
          </a:p>
        </p:txBody>
      </p:sp>
      <p:sp>
        <p:nvSpPr>
          <p:cNvPr id="7" name="Slide Number Placeholder 6"/>
          <p:cNvSpPr>
            <a:spLocks noGrp="1"/>
          </p:cNvSpPr>
          <p:nvPr>
            <p:ph type="sldNum" sz="quarter" idx="13"/>
          </p:nvPr>
        </p:nvSpPr>
        <p:spPr>
          <a:xfrm>
            <a:off x="5294584" y="6715791"/>
            <a:ext cx="3901748" cy="163196"/>
          </a:xfrm>
          <a:prstGeom prst="rect">
            <a:avLst/>
          </a:prstGeom>
        </p:spPr>
        <p:txBody>
          <a:bodyPr/>
          <a:lstStyle/>
          <a:p>
            <a:pPr marL="0" marR="0" lvl="0" indent="0" algn="r" defTabSz="950409" rtl="0" eaLnBrk="1" fontAlgn="auto" latinLnBrk="0" hangingPunct="1">
              <a:lnSpc>
                <a:spcPct val="100000"/>
              </a:lnSpc>
              <a:spcBef>
                <a:spcPts val="0"/>
              </a:spcBef>
              <a:spcAft>
                <a:spcPts val="0"/>
              </a:spcAft>
              <a:buClrTx/>
              <a:buSzTx/>
              <a:buFontTx/>
              <a:buNone/>
              <a:tabLst/>
              <a:defRPr/>
            </a:pPr>
            <a:fld id="{B4008EB6-D09E-4580-8CD6-DDB14511944F}" type="slidenum">
              <a:rPr kumimoji="0" lang="en-US" sz="800" b="0" i="0" u="none" strike="noStrike" kern="1200" cap="none" spc="0" normalizeH="0" baseline="0" noProof="0">
                <a:ln>
                  <a:noFill/>
                </a:ln>
                <a:solidFill>
                  <a:srgbClr val="000000"/>
                </a:solidFill>
                <a:effectLst/>
                <a:uLnTx/>
                <a:uFillTx/>
                <a:latin typeface="Segoe UI"/>
                <a:ea typeface="+mn-ea"/>
                <a:cs typeface="+mn-cs"/>
              </a:rPr>
              <a:pPr marL="0" marR="0" lvl="0" indent="0" algn="r" defTabSz="950409" rtl="0" eaLnBrk="1" fontAlgn="auto" latinLnBrk="0" hangingPunct="1">
                <a:lnSpc>
                  <a:spcPct val="100000"/>
                </a:lnSpc>
                <a:spcBef>
                  <a:spcPts val="0"/>
                </a:spcBef>
                <a:spcAft>
                  <a:spcPts val="0"/>
                </a:spcAft>
                <a:buClrTx/>
                <a:buSzTx/>
                <a:buFontTx/>
                <a:buNone/>
                <a:tabLst/>
                <a:defRPr/>
              </a:pPr>
              <a:t>28</a:t>
            </a:fld>
            <a:endParaRPr kumimoji="0" lang="en-US" sz="800" b="0" i="0" u="none" strike="noStrike" kern="1200" cap="none" spc="0" normalizeH="0" baseline="0" noProof="0">
              <a:ln>
                <a:noFill/>
              </a:ln>
              <a:solidFill>
                <a:srgbClr val="000000"/>
              </a:solidFill>
              <a:effectLst/>
              <a:uLnTx/>
              <a:uFillTx/>
              <a:latin typeface="Segoe UI"/>
              <a:ea typeface="+mn-ea"/>
              <a:cs typeface="+mn-cs"/>
            </a:endParaRPr>
          </a:p>
        </p:txBody>
      </p:sp>
      <p:sp>
        <p:nvSpPr>
          <p:cNvPr id="4" name="Footer Placeholder 3">
            <a:extLst>
              <a:ext uri="{FF2B5EF4-FFF2-40B4-BE49-F238E27FC236}">
                <a16:creationId xmlns:a16="http://schemas.microsoft.com/office/drawing/2014/main" id="{DD27C425-E624-4AA4-A141-1F5BE107A4FC}"/>
              </a:ext>
            </a:extLst>
          </p:cNvPr>
          <p:cNvSpPr>
            <a:spLocks noGrp="1"/>
          </p:cNvSpPr>
          <p:nvPr>
            <p:ph type="ftr" sz="quarter" idx="14"/>
          </p:nvPr>
        </p:nvSpPr>
        <p:spPr/>
        <p:txBody>
          <a:bodyPr/>
          <a:lstStyle/>
          <a:p>
            <a:pPr marL="0" marR="0" lvl="0" indent="0" algn="l" defTabSz="950409"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0000"/>
                </a:solidFill>
                <a:effectLst/>
                <a:uLnTx/>
                <a:uFillTx/>
                <a:latin typeface="Segoe UI"/>
                <a:ea typeface="+mn-ea"/>
                <a:cs typeface="+mn-cs"/>
              </a:rPr>
              <a:t>Shift to a modern desktop with M365</a:t>
            </a:r>
          </a:p>
        </p:txBody>
      </p:sp>
      <p:sp>
        <p:nvSpPr>
          <p:cNvPr id="6" name="TextBox 5">
            <a:extLst>
              <a:ext uri="{FF2B5EF4-FFF2-40B4-BE49-F238E27FC236}">
                <a16:creationId xmlns:a16="http://schemas.microsoft.com/office/drawing/2014/main" id="{7F996261-F481-4A52-AADC-ECAA6A84873F}"/>
              </a:ext>
            </a:extLst>
          </p:cNvPr>
          <p:cNvSpPr txBox="1"/>
          <p:nvPr/>
        </p:nvSpPr>
        <p:spPr>
          <a:xfrm>
            <a:off x="4673600" y="786289"/>
            <a:ext cx="4206240" cy="281616"/>
          </a:xfrm>
          <a:prstGeom prst="rect">
            <a:avLst/>
          </a:prstGeom>
          <a:noFill/>
        </p:spPr>
        <p:txBody>
          <a:bodyPr wrap="square" lIns="0" tIns="0" rIns="0" bIns="0" rtlCol="0" anchor="t">
            <a:spAutoFit/>
          </a:bodyPr>
          <a:lstStyle/>
          <a:p>
            <a:pPr marL="0" marR="0" lvl="0" indent="0" algn="l" defTabSz="950409" rtl="0" eaLnBrk="1" fontAlgn="auto" latinLnBrk="0" hangingPunct="1">
              <a:lnSpc>
                <a:spcPct val="90000"/>
              </a:lnSpc>
              <a:spcBef>
                <a:spcPts val="0"/>
              </a:spcBef>
              <a:spcAft>
                <a:spcPts val="0"/>
              </a:spcAft>
              <a:buClrTx/>
              <a:buSzTx/>
              <a:buFontTx/>
              <a:buNone/>
              <a:tabLst/>
              <a:defRPr/>
            </a:pPr>
            <a:r>
              <a:rPr kumimoji="0" lang="en-US" sz="2000" b="0" i="0" u="none" strike="noStrike" kern="1200" cap="none" spc="-102" normalizeH="0" baseline="0" noProof="0">
                <a:ln>
                  <a:noFill/>
                </a:ln>
                <a:solidFill>
                  <a:srgbClr val="FFFFFF"/>
                </a:solidFill>
                <a:effectLst/>
                <a:uLnTx/>
                <a:uFillTx/>
                <a:latin typeface="Segoe UI"/>
                <a:ea typeface="+mn-ea"/>
                <a:cs typeface="+mn-cs"/>
              </a:rPr>
              <a:t>“…”</a:t>
            </a:r>
          </a:p>
        </p:txBody>
      </p:sp>
      <p:sp>
        <p:nvSpPr>
          <p:cNvPr id="8" name="TextBox 7">
            <a:extLst>
              <a:ext uri="{FF2B5EF4-FFF2-40B4-BE49-F238E27FC236}">
                <a16:creationId xmlns:a16="http://schemas.microsoft.com/office/drawing/2014/main" id="{1699B6C1-EB50-4678-B25D-58D017866A14}"/>
              </a:ext>
            </a:extLst>
          </p:cNvPr>
          <p:cNvSpPr txBox="1"/>
          <p:nvPr/>
        </p:nvSpPr>
        <p:spPr>
          <a:xfrm>
            <a:off x="6278202" y="2503953"/>
            <a:ext cx="2918129" cy="4118522"/>
          </a:xfrm>
          <a:prstGeom prst="rect">
            <a:avLst/>
          </a:prstGeom>
          <a:solidFill>
            <a:schemeClr val="bg1">
              <a:lumMod val="95000"/>
            </a:schemeClr>
          </a:solidFill>
        </p:spPr>
        <p:txBody>
          <a:bodyPr wrap="square" lIns="93177" tIns="46589" rIns="93177" bIns="46589" rtlCol="0">
            <a:noAutofit/>
          </a:bodyPr>
          <a:lstStyle/>
          <a:p>
            <a:pPr marL="0" marR="0" lvl="0" indent="0" algn="l" defTabSz="950409" rtl="0" eaLnBrk="1" fontAlgn="auto" latinLnBrk="0" hangingPunct="1">
              <a:lnSpc>
                <a:spcPct val="100000"/>
              </a:lnSpc>
              <a:spcBef>
                <a:spcPts val="0"/>
              </a:spcBef>
              <a:spcAft>
                <a:spcPts val="1223"/>
              </a:spcAft>
              <a:buClrTx/>
              <a:buSzTx/>
              <a:buFontTx/>
              <a:buNone/>
              <a:tabLst/>
              <a:defRPr/>
            </a:pPr>
            <a:r>
              <a:rPr kumimoji="0" lang="en-US" sz="1600" b="0" i="0" u="none" strike="noStrike" kern="1200" cap="none" spc="-51" normalizeH="0" baseline="0" noProof="0">
                <a:ln>
                  <a:noFill/>
                </a:ln>
                <a:solidFill>
                  <a:srgbClr val="000000"/>
                </a:solidFill>
                <a:effectLst/>
                <a:uLnTx/>
                <a:uFillTx/>
                <a:latin typeface="Segoe UI Semibold"/>
                <a:ea typeface="+mn-ea"/>
                <a:cs typeface="+mn-cs"/>
              </a:rPr>
              <a:t>Key points to land</a:t>
            </a:r>
          </a:p>
          <a:p>
            <a:pPr marL="349415" marR="0" lvl="0" indent="-349415" algn="l" defTabSz="950409" rtl="0" eaLnBrk="1" fontAlgn="auto" latinLnBrk="0" hangingPunct="1">
              <a:lnSpc>
                <a:spcPct val="100000"/>
              </a:lnSpc>
              <a:spcBef>
                <a:spcPts val="0"/>
              </a:spcBef>
              <a:spcAft>
                <a:spcPts val="1223"/>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Text</a:t>
            </a:r>
          </a:p>
          <a:p>
            <a:pPr marL="349415" marR="0" lvl="0" indent="-349415" algn="l" defTabSz="950409" rtl="0" eaLnBrk="1" fontAlgn="auto" latinLnBrk="0" hangingPunct="1">
              <a:lnSpc>
                <a:spcPct val="100000"/>
              </a:lnSpc>
              <a:spcBef>
                <a:spcPts val="0"/>
              </a:spcBef>
              <a:spcAft>
                <a:spcPts val="1223"/>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Text</a:t>
            </a:r>
          </a:p>
          <a:p>
            <a:pPr marL="349415" marR="0" lvl="0" indent="-349415" algn="l" defTabSz="950409" rtl="0" eaLnBrk="1" fontAlgn="auto" latinLnBrk="0" hangingPunct="1">
              <a:lnSpc>
                <a:spcPct val="100000"/>
              </a:lnSpc>
              <a:spcBef>
                <a:spcPts val="0"/>
              </a:spcBef>
              <a:spcAft>
                <a:spcPts val="1223"/>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Text</a:t>
            </a:r>
            <a:endParaRPr kumimoji="0" lang="en-US" sz="1900" b="0" i="0" u="none" strike="noStrike" kern="1200" cap="none" spc="0" normalizeH="0" baseline="0" noProof="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28329341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56150" y="1257300"/>
            <a:ext cx="6032500" cy="33940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1E708A-AB8B-A34E-8D7A-703255DAFBC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45167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7/11/2023 3:38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1274420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7/11/2023 3:37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39859006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600"/>
              </a:spcBef>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418192-7E57-45D9-B842-F193E2C772D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85FAD69-A3DA-964C-8C5B-0CDE3E888152}"/>
              </a:ext>
            </a:extLst>
          </p:cNvPr>
          <p:cNvSpPr>
            <a:spLocks noGrp="1"/>
          </p:cNvSpPr>
          <p:nvPr>
            <p:ph type="ftr" sz="quarter" idx="4"/>
          </p:nvPr>
        </p:nvSpPr>
        <p:spPr>
          <a:xfrm>
            <a:off x="0" y="8685213"/>
            <a:ext cx="2171700" cy="457200"/>
          </a:xfrm>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27875590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nSpc>
                <a:spcPct val="107000"/>
              </a:lnSpc>
              <a:spcBef>
                <a:spcPts val="0"/>
              </a:spcBef>
              <a:spcAft>
                <a:spcPts val="800"/>
              </a:spcAft>
              <a:buFont typeface="Arial" panose="020B0604020202020204" pitchFamily="34" charset="0"/>
              <a:buChar char="•"/>
            </a:pPr>
            <a:endParaRPr lang="en-US" sz="9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7/11/2023 3:38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9812632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8100" marR="88900">
              <a:spcBef>
                <a:spcPts val="0"/>
              </a:spcBef>
              <a:spcAft>
                <a:spcPts val="0"/>
              </a:spcAft>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6402006-6DF7-4E46-AA10-77681950139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26383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7/11/2023 3:38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1532496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87102"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E2F19A73-88F5-4B80-A929-CF8E66EE5449}"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7/11/2023 3:38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1821707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87102"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E2F19A73-88F5-4B80-A929-CF8E66EE5449}"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7/11/2023 3:38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3508500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endParaRPr lang="en-US"/>
          </a:p>
        </p:txBody>
      </p:sp>
      <p:sp>
        <p:nvSpPr>
          <p:cNvPr id="4" name="Header Placeholder 3"/>
          <p:cNvSpPr>
            <a:spLocks noGrp="1"/>
          </p:cNvSpPr>
          <p:nvPr>
            <p:ph type="hdr" sz="quarter" idx="10"/>
          </p:nvPr>
        </p:nvSpPr>
        <p:spPr/>
        <p:txBody>
          <a:bodyPr/>
          <a:lstStyle/>
          <a:p>
            <a:pPr marL="0" marR="0" lvl="0" indent="0" algn="l" defTabSz="188749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1188060" marR="0" lvl="0" indent="0" algn="l" defTabSz="1849771" rtl="0" eaLnBrk="0" fontAlgn="auto" latinLnBrk="0" hangingPunct="0">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1887497" rtl="0" eaLnBrk="1" fontAlgn="auto" latinLnBrk="0" hangingPunct="1">
              <a:lnSpc>
                <a:spcPct val="100000"/>
              </a:lnSpc>
              <a:spcBef>
                <a:spcPts val="0"/>
              </a:spcBef>
              <a:spcAft>
                <a:spcPts val="0"/>
              </a:spcAft>
              <a:buClrTx/>
              <a:buSzTx/>
              <a:buFontTx/>
              <a:buNone/>
              <a:tabLst/>
              <a:defRPr/>
            </a:pPr>
            <a:fld id="{E2F19A73-88F5-4B80-A929-CF8E66EE5449}" type="datetime8">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pPr marL="0" marR="0" lvl="0" indent="0" algn="r" defTabSz="1887497" rtl="0" eaLnBrk="1" fontAlgn="auto" latinLnBrk="0" hangingPunct="1">
                <a:lnSpc>
                  <a:spcPct val="100000"/>
                </a:lnSpc>
                <a:spcBef>
                  <a:spcPts val="0"/>
                </a:spcBef>
                <a:spcAft>
                  <a:spcPts val="0"/>
                </a:spcAft>
                <a:buClrTx/>
                <a:buSzTx/>
                <a:buFontTx/>
                <a:buNone/>
                <a:tabLst/>
                <a:defRPr/>
              </a:pPr>
              <a:t>7/11/2023 3:38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188749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pPr marL="0" marR="0" lvl="0" indent="0" algn="r" defTabSz="1887497"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445052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nSpc>
                <a:spcPct val="106000"/>
              </a:lnSpc>
              <a:spcBef>
                <a:spcPts val="0"/>
              </a:spcBef>
              <a:spcAft>
                <a:spcPts val="0"/>
              </a:spcAft>
              <a:buSzPts val="1000"/>
              <a:buFont typeface="+mj-lt"/>
              <a:buNone/>
              <a:tabLst>
                <a:tab pos="457200" algn="l"/>
              </a:tabLst>
            </a:pPr>
            <a:endParaRPr lang="en-US"/>
          </a:p>
        </p:txBody>
      </p:sp>
      <p:sp>
        <p:nvSpPr>
          <p:cNvPr id="4" name="Slide Number Placeholder 3"/>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D8CB762A-E9EF-4DBF-9B43-C8690EEDC2F9}"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98269227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3301748A-C3F1-4DCC-BEC0-0C96C4C835D1}"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716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83E037-452A-4AD1-850A-1570ED03ACEF}" type="datetime1">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7/11/2023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Header Placeholder 5"/>
          <p:cNvSpPr>
            <a:spLocks noGrp="1"/>
          </p:cNvSpPr>
          <p:nvPr>
            <p:ph type="hdr"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Microsoft Office</a:t>
            </a:r>
          </a:p>
        </p:txBody>
      </p:sp>
      <p:sp>
        <p:nvSpPr>
          <p:cNvPr id="7" name="Footer Placeholder 6"/>
          <p:cNvSpPr>
            <a:spLocks noGrp="1"/>
          </p:cNvSpPr>
          <p:nvPr>
            <p:ph type="ftr" sz="quarter" idx="13"/>
          </p:nvPr>
        </p:nvSpPr>
        <p:spPr/>
        <p:txBody>
          <a:bodyPr/>
          <a:lstStyle/>
          <a:p>
            <a:pPr marL="236179" marR="0" lvl="0" indent="0" algn="l" defTabSz="931467" rtl="0" eaLnBrk="0" fontAlgn="auto" latinLnBrk="0" hangingPunct="0">
              <a:lnSpc>
                <a:spcPct val="100000"/>
              </a:lnSpc>
              <a:spcBef>
                <a:spcPts val="0"/>
              </a:spcBef>
              <a:spcAft>
                <a:spcPts val="0"/>
              </a:spcAft>
              <a:buClrTx/>
              <a:buSzTx/>
              <a:buFontTx/>
              <a:buNone/>
              <a:tabLst/>
              <a:defRPr/>
            </a:pPr>
            <a:r>
              <a:rPr kumimoji="0" lang="en-US" sz="5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marR="0" lvl="0" indent="0" algn="l" defTabSz="931467" rtl="0" eaLnBrk="0" fontAlgn="auto" latinLnBrk="0" hangingPunct="0">
              <a:lnSpc>
                <a:spcPct val="100000"/>
              </a:lnSpc>
              <a:spcBef>
                <a:spcPts val="0"/>
              </a:spcBef>
              <a:spcAft>
                <a:spcPts val="0"/>
              </a:spcAft>
              <a:buClrTx/>
              <a:buSzTx/>
              <a:buFontTx/>
              <a:buNone/>
              <a:tabLst/>
              <a:defRPr/>
            </a:pPr>
            <a:r>
              <a:rPr kumimoji="0" lang="en-US" sz="5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4031056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nSpc>
                <a:spcPct val="107000"/>
              </a:lnSpc>
              <a:spcBef>
                <a:spcPts val="0"/>
              </a:spcBef>
              <a:spcAft>
                <a:spcPts val="0"/>
              </a:spcAft>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418192-7E57-45D9-B842-F193E2C772D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921981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C7AF0D-4CA1-4851-9CE3-2AC50BEAF3F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937505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7/11/2023 3:38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43</a:t>
            </a:fld>
            <a:endParaRPr lang="en-US"/>
          </a:p>
        </p:txBody>
      </p:sp>
    </p:spTree>
    <p:extLst>
      <p:ext uri="{BB962C8B-B14F-4D97-AF65-F5344CB8AC3E}">
        <p14:creationId xmlns:p14="http://schemas.microsoft.com/office/powerpoint/2010/main" val="24171337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419" sz="900" kern="1200">
              <a:solidFill>
                <a:schemeClr val="tx1"/>
              </a:solidFill>
              <a:effectLst/>
              <a:latin typeface="Segoe UI Light" pitchFamily="34" charset="0"/>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19E01211-1A50-E143-827A-0DADEB0A4145}"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3524235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5F2D3714-B553-A044-BA72-366907BA36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8971687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5F2D3714-B553-A044-BA72-366907BA36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619736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309">
              <a:lnSpc>
                <a:spcPct val="100000"/>
              </a:lnSpc>
              <a:spcBef>
                <a:spcPts val="100"/>
              </a:spcBef>
              <a:spcAft>
                <a:spcPts val="600"/>
              </a:spcAft>
              <a:defRPr/>
            </a:pPr>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603966" marR="0" lvl="0" indent="0" algn="l" defTabSz="966027"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7/11/2023 3:38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972913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887497">
              <a:lnSpc>
                <a:spcPct val="90000"/>
              </a:lnSpc>
              <a:spcAft>
                <a:spcPts val="688"/>
              </a:spcAft>
              <a:defRPr/>
            </a:pPr>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7/11/2023 3:38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4163110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7/11/2023 3:38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41197420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nSpc>
                <a:spcPct val="107000"/>
              </a:lnSpc>
              <a:spcBef>
                <a:spcPts val="0"/>
              </a:spcBef>
              <a:spcAft>
                <a:spcPts val="800"/>
              </a:spcAft>
              <a:buFont typeface="Arial" panose="020B0604020202020204" pitchFamily="34" charset="0"/>
              <a:buChar char="•"/>
            </a:pP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7/11/2023 3:38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8862712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7/11/2023 3:38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6993263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SP Masters Program title blue">
    <p:bg>
      <p:bgPr>
        <a:solidFill>
          <a:schemeClr val="accent1"/>
        </a:solidFill>
        <a:effectLst/>
      </p:bgPr>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7D53EC2-149B-8491-E5CC-F6AA28319A51}"/>
              </a:ext>
              <a:ext uri="{C183D7F6-B498-43B3-948B-1728B52AA6E4}">
                <adec:decorative xmlns:adec="http://schemas.microsoft.com/office/drawing/2017/decorative" val="1"/>
              </a:ext>
            </a:extLst>
          </p:cNvPr>
          <p:cNvSpPr>
            <a:spLocks noGrp="1"/>
          </p:cNvSpPr>
          <p:nvPr>
            <p:ph type="pic" sz="quarter" idx="13" hasCustomPrompt="1"/>
          </p:nvPr>
        </p:nvSpPr>
        <p:spPr>
          <a:xfrm>
            <a:off x="5209580" y="-1"/>
            <a:ext cx="6982420" cy="6858001"/>
          </a:xfrm>
          <a:custGeom>
            <a:avLst/>
            <a:gdLst>
              <a:gd name="connsiteX0" fmla="*/ 0 w 7122432"/>
              <a:gd name="connsiteY0" fmla="*/ 3497262 h 6994526"/>
              <a:gd name="connsiteX1" fmla="*/ 1 w 7122432"/>
              <a:gd name="connsiteY1" fmla="*/ 3497263 h 6994526"/>
              <a:gd name="connsiteX2" fmla="*/ 0 w 7122432"/>
              <a:gd name="connsiteY2" fmla="*/ 3497263 h 6994526"/>
              <a:gd name="connsiteX3" fmla="*/ 3497263 w 7122432"/>
              <a:gd name="connsiteY3" fmla="*/ 0 h 6994526"/>
              <a:gd name="connsiteX4" fmla="*/ 7122432 w 7122432"/>
              <a:gd name="connsiteY4" fmla="*/ 0 h 6994526"/>
              <a:gd name="connsiteX5" fmla="*/ 7122432 w 7122432"/>
              <a:gd name="connsiteY5" fmla="*/ 6994526 h 6994526"/>
              <a:gd name="connsiteX6" fmla="*/ 3497263 w 7122432"/>
              <a:gd name="connsiteY6" fmla="*/ 6994525 h 6994526"/>
              <a:gd name="connsiteX7" fmla="*/ 18056 w 7122432"/>
              <a:gd name="connsiteY7" fmla="*/ 3854837 h 6994526"/>
              <a:gd name="connsiteX8" fmla="*/ 1 w 7122432"/>
              <a:gd name="connsiteY8" fmla="*/ 3497263 h 6994526"/>
              <a:gd name="connsiteX9" fmla="*/ 18056 w 7122432"/>
              <a:gd name="connsiteY9" fmla="*/ 3139688 h 6994526"/>
              <a:gd name="connsiteX10" fmla="*/ 3497263 w 7122432"/>
              <a:gd name="connsiteY10" fmla="*/ 0 h 6994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2432" h="6994526">
                <a:moveTo>
                  <a:pt x="0" y="3497262"/>
                </a:moveTo>
                <a:lnTo>
                  <a:pt x="1" y="3497263"/>
                </a:lnTo>
                <a:lnTo>
                  <a:pt x="0" y="3497263"/>
                </a:lnTo>
                <a:close/>
                <a:moveTo>
                  <a:pt x="3497263" y="0"/>
                </a:moveTo>
                <a:lnTo>
                  <a:pt x="7122432" y="0"/>
                </a:lnTo>
                <a:lnTo>
                  <a:pt x="7122432" y="6994526"/>
                </a:lnTo>
                <a:lnTo>
                  <a:pt x="3497263" y="6994525"/>
                </a:lnTo>
                <a:cubicBezTo>
                  <a:pt x="1686496" y="6994525"/>
                  <a:pt x="197151" y="5618353"/>
                  <a:pt x="18056" y="3854837"/>
                </a:cubicBezTo>
                <a:lnTo>
                  <a:pt x="1" y="3497263"/>
                </a:lnTo>
                <a:lnTo>
                  <a:pt x="18056" y="3139688"/>
                </a:lnTo>
                <a:cubicBezTo>
                  <a:pt x="197151" y="1376172"/>
                  <a:pt x="1686496" y="0"/>
                  <a:pt x="3497263" y="0"/>
                </a:cubicBezTo>
                <a:close/>
              </a:path>
            </a:pathLst>
          </a:custGeom>
          <a:blipFill>
            <a:blip r:embed="rId2">
              <a:extLst>
                <a:ext uri="{28A0092B-C50C-407E-A947-70E740481C1C}">
                  <a14:useLocalDpi xmlns:a14="http://schemas.microsoft.com/office/drawing/2010/main"/>
                </a:ext>
              </a:extLst>
            </a:blip>
            <a:stretch>
              <a:fillRect/>
            </a:stretch>
          </a:blipFill>
        </p:spPr>
        <p:txBody>
          <a:bodyPr vert="horz" wrap="square" lIns="0" tIns="2011680" rIns="0" bIns="0" rtlCol="0" anchor="t" anchorCtr="0">
            <a:noAutofit/>
          </a:bodyPr>
          <a:lstStyle>
            <a:lvl1pPr>
              <a:defRPr lang="en-US" sz="1600" b="1">
                <a:latin typeface="+mn-lt"/>
                <a:cs typeface="Segoe UI" panose="020B0502040204020203" pitchFamily="34" charset="0"/>
              </a:defRPr>
            </a:lvl1pPr>
          </a:lstStyle>
          <a:p>
            <a:pPr marL="0" marR="0" lvl="0" indent="0" algn="ctr" defTabSz="932742" rtl="0" eaLnBrk="1" fontAlgn="auto" latinLnBrk="0" hangingPunct="1">
              <a:lnSpc>
                <a:spcPct val="100000"/>
              </a:lnSpc>
              <a:spcBef>
                <a:spcPts val="1800"/>
              </a:spcBef>
              <a:spcAft>
                <a:spcPts val="0"/>
              </a:spcAft>
              <a:buClrTx/>
              <a:buSzPct val="90000"/>
              <a:buFont typeface="Wingdings" panose="05000000000000000000" pitchFamily="2" charset="2"/>
              <a:buNone/>
              <a:tabLst/>
              <a:defRPr/>
            </a:pPr>
            <a:r>
              <a:rPr lang="en-US"/>
              <a:t>drag &amp; drop your photo here </a:t>
            </a:r>
            <a:br>
              <a:rPr lang="en-US"/>
            </a:br>
            <a:r>
              <a:rPr lang="en-US"/>
              <a:t>or click or tap icon below </a:t>
            </a:r>
            <a:br>
              <a:rPr lang="en-US"/>
            </a:br>
            <a:r>
              <a:rPr lang="en-US"/>
              <a:t>to insert</a:t>
            </a:r>
          </a:p>
        </p:txBody>
      </p:sp>
      <p:sp>
        <p:nvSpPr>
          <p:cNvPr id="7" name="Title 1">
            <a:extLst>
              <a:ext uri="{FF2B5EF4-FFF2-40B4-BE49-F238E27FC236}">
                <a16:creationId xmlns:a16="http://schemas.microsoft.com/office/drawing/2014/main" id="{889E955A-D68E-FC9C-6BF1-3CF59CB46536}"/>
              </a:ext>
            </a:extLst>
          </p:cNvPr>
          <p:cNvSpPr>
            <a:spLocks noGrp="1"/>
          </p:cNvSpPr>
          <p:nvPr>
            <p:ph type="title" hasCustomPrompt="1"/>
          </p:nvPr>
        </p:nvSpPr>
        <p:spPr>
          <a:xfrm>
            <a:off x="588263" y="2425541"/>
            <a:ext cx="4167887" cy="1107996"/>
          </a:xfrm>
        </p:spPr>
        <p:txBody>
          <a:bodyPr anchor="b" anchorCtr="0">
            <a:spAutoFit/>
          </a:bodyPr>
          <a:lstStyle>
            <a:lvl1pPr>
              <a:defRPr sz="3600">
                <a:solidFill>
                  <a:schemeClr val="bg1"/>
                </a:solidFill>
              </a:defRPr>
            </a:lvl1pPr>
          </a:lstStyle>
          <a:p>
            <a:r>
              <a:rPr lang="en-US"/>
              <a:t>Event name or presentation title </a:t>
            </a:r>
          </a:p>
        </p:txBody>
      </p:sp>
      <p:sp>
        <p:nvSpPr>
          <p:cNvPr id="10" name="Text Placeholder 4">
            <a:extLst>
              <a:ext uri="{FF2B5EF4-FFF2-40B4-BE49-F238E27FC236}">
                <a16:creationId xmlns:a16="http://schemas.microsoft.com/office/drawing/2014/main" id="{770DCD0C-F263-40A0-B5EC-0435B77458FF}"/>
              </a:ext>
            </a:extLst>
          </p:cNvPr>
          <p:cNvSpPr>
            <a:spLocks noGrp="1"/>
          </p:cNvSpPr>
          <p:nvPr>
            <p:ph type="body" sz="quarter" idx="12" hasCustomPrompt="1"/>
          </p:nvPr>
        </p:nvSpPr>
        <p:spPr>
          <a:xfrm>
            <a:off x="582042" y="3962400"/>
            <a:ext cx="4164583" cy="246221"/>
          </a:xfrm>
          <a:noFill/>
        </p:spPr>
        <p:txBody>
          <a:bodyPr wrap="square" lIns="0" tIns="0" rIns="0" bIns="0">
            <a:spAutoFit/>
          </a:bodyPr>
          <a:lstStyle>
            <a:lvl1pPr marL="0" indent="0">
              <a:spcBef>
                <a:spcPts val="0"/>
              </a:spcBef>
              <a:buNone/>
              <a:defRPr sz="1600" spc="0" baseline="0">
                <a:solidFill>
                  <a:schemeClr val="bg1"/>
                </a:solidFill>
                <a:latin typeface="+mn-lt"/>
                <a:cs typeface="Segoe UI" panose="020B0502040204020203" pitchFamily="34" charset="0"/>
              </a:defRPr>
            </a:lvl1pPr>
          </a:lstStyle>
          <a:p>
            <a:pPr lvl="0"/>
            <a:r>
              <a:rPr lang="en-US"/>
              <a:t>Speaker name or subtitle</a:t>
            </a:r>
          </a:p>
        </p:txBody>
      </p:sp>
      <p:pic>
        <p:nvPicPr>
          <p:cNvPr id="2" name="MS logo gray - EMF">
            <a:extLst>
              <a:ext uri="{FF2B5EF4-FFF2-40B4-BE49-F238E27FC236}">
                <a16:creationId xmlns:a16="http://schemas.microsoft.com/office/drawing/2014/main" id="{05DDE0D1-B21B-F9AD-5E4A-18E0646FB7D2}"/>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t="1" r="1689" b="7979"/>
          <a:stretch/>
        </p:blipFill>
        <p:spPr bwMode="black">
          <a:xfrm>
            <a:off x="283297" y="281709"/>
            <a:ext cx="2398943" cy="830811"/>
          </a:xfrm>
          <a:prstGeom prst="rect">
            <a:avLst/>
          </a:prstGeom>
        </p:spPr>
      </p:pic>
    </p:spTree>
    <p:extLst>
      <p:ext uri="{BB962C8B-B14F-4D97-AF65-F5344CB8AC3E}">
        <p14:creationId xmlns:p14="http://schemas.microsoft.com/office/powerpoint/2010/main" val="12696744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eft Bar Blu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1096B9A-39A1-41A0-6291-F08B50195A3A}"/>
              </a:ext>
              <a:ext uri="{C183D7F6-B498-43B3-948B-1728B52AA6E4}">
                <adec:decorative xmlns:adec="http://schemas.microsoft.com/office/drawing/2017/decorative" val="1"/>
              </a:ext>
            </a:extLst>
          </p:cNvPr>
          <p:cNvSpPr/>
          <p:nvPr userDrawn="1"/>
        </p:nvSpPr>
        <p:spPr bwMode="auto">
          <a:xfrm>
            <a:off x="0" y="0"/>
            <a:ext cx="4294208"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 name="Title 2">
            <a:extLst>
              <a:ext uri="{FF2B5EF4-FFF2-40B4-BE49-F238E27FC236}">
                <a16:creationId xmlns:a16="http://schemas.microsoft.com/office/drawing/2014/main" id="{F4137BAB-C03C-A736-8E50-9B7D49E3D79F}"/>
              </a:ext>
            </a:extLst>
          </p:cNvPr>
          <p:cNvSpPr>
            <a:spLocks noGrp="1"/>
          </p:cNvSpPr>
          <p:nvPr>
            <p:ph type="title"/>
          </p:nvPr>
        </p:nvSpPr>
        <p:spPr>
          <a:xfrm>
            <a:off x="574816" y="2293529"/>
            <a:ext cx="3184384" cy="861774"/>
          </a:xfrm>
        </p:spPr>
        <p:txBody>
          <a:bodyPr anchor="b" anchorCtr="0"/>
          <a:lstStyle>
            <a:lvl1pPr>
              <a:defRPr>
                <a:solidFill>
                  <a:schemeClr val="bg1"/>
                </a:solidFill>
              </a:defRPr>
            </a:lvl1pPr>
          </a:lstStyle>
          <a:p>
            <a:r>
              <a:rPr lang="en-US"/>
              <a:t>Click to edit Master title style</a:t>
            </a:r>
          </a:p>
        </p:txBody>
      </p:sp>
      <p:sp>
        <p:nvSpPr>
          <p:cNvPr id="4" name="Eyebrow placeholder">
            <a:extLst>
              <a:ext uri="{FF2B5EF4-FFF2-40B4-BE49-F238E27FC236}">
                <a16:creationId xmlns:a16="http://schemas.microsoft.com/office/drawing/2014/main" id="{EA9E964D-8428-F835-0859-AAEB77C92080}"/>
              </a:ext>
            </a:extLst>
          </p:cNvPr>
          <p:cNvSpPr>
            <a:spLocks noGrp="1"/>
          </p:cNvSpPr>
          <p:nvPr>
            <p:ph type="body" sz="quarter" idx="10"/>
          </p:nvPr>
        </p:nvSpPr>
        <p:spPr>
          <a:xfrm>
            <a:off x="574816" y="3290500"/>
            <a:ext cx="3182112" cy="276999"/>
          </a:xfrm>
        </p:spPr>
        <p:txBody>
          <a:bodyPr/>
          <a:lstStyle>
            <a:lvl1pPr marL="0" indent="0">
              <a:buNone/>
              <a:defRPr sz="1800">
                <a:solidFill>
                  <a:schemeClr val="bg1"/>
                </a:solidFill>
                <a:latin typeface="+mj-lt"/>
              </a:defRPr>
            </a:lvl1pPr>
          </a:lstStyle>
          <a:p>
            <a:pPr lvl="0"/>
            <a:r>
              <a:rPr lang="en-US"/>
              <a:t>Click to edit Master text styles</a:t>
            </a:r>
          </a:p>
        </p:txBody>
      </p:sp>
    </p:spTree>
    <p:extLst>
      <p:ext uri="{BB962C8B-B14F-4D97-AF65-F5344CB8AC3E}">
        <p14:creationId xmlns:p14="http://schemas.microsoft.com/office/powerpoint/2010/main" val="404184354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ank you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025" y="2979778"/>
            <a:ext cx="4161981" cy="553998"/>
          </a:xfrm>
        </p:spPr>
        <p:txBody>
          <a:bodyPr wrap="square" rIns="0" anchor="ctr" anchorCtr="0">
            <a:spAutoFit/>
          </a:bodyPr>
          <a:lstStyle>
            <a:lvl1pPr>
              <a:lnSpc>
                <a:spcPct val="100000"/>
              </a:lnSpc>
              <a:defRPr sz="3600" b="0" spc="-49" baseline="0">
                <a:solidFill>
                  <a:schemeClr val="bg1"/>
                </a:solidFill>
                <a:latin typeface="+mj-lt"/>
                <a:cs typeface="Segoe UI Semilight" panose="020B0402040204020203" pitchFamily="34" charset="0"/>
              </a:defRPr>
            </a:lvl1pPr>
          </a:lstStyle>
          <a:p>
            <a:r>
              <a:rPr lang="en-US"/>
              <a:t>Thank you.</a:t>
            </a:r>
          </a:p>
        </p:txBody>
      </p:sp>
      <p:sp>
        <p:nvSpPr>
          <p:cNvPr id="3" name="Picture Placeholder 2">
            <a:extLst>
              <a:ext uri="{FF2B5EF4-FFF2-40B4-BE49-F238E27FC236}">
                <a16:creationId xmlns:a16="http://schemas.microsoft.com/office/drawing/2014/main" id="{9F2ABE5E-72F8-C3E1-A08E-0271DA50050B}"/>
              </a:ext>
              <a:ext uri="{C183D7F6-B498-43B3-948B-1728B52AA6E4}">
                <adec:decorative xmlns:adec="http://schemas.microsoft.com/office/drawing/2017/decorative" val="1"/>
              </a:ext>
            </a:extLst>
          </p:cNvPr>
          <p:cNvSpPr>
            <a:spLocks noGrp="1"/>
          </p:cNvSpPr>
          <p:nvPr>
            <p:ph type="pic" sz="quarter" idx="13" hasCustomPrompt="1"/>
          </p:nvPr>
        </p:nvSpPr>
        <p:spPr>
          <a:xfrm>
            <a:off x="5209580" y="-1"/>
            <a:ext cx="6982420" cy="6858001"/>
          </a:xfrm>
          <a:custGeom>
            <a:avLst/>
            <a:gdLst>
              <a:gd name="connsiteX0" fmla="*/ 0 w 7122432"/>
              <a:gd name="connsiteY0" fmla="*/ 3497262 h 6994526"/>
              <a:gd name="connsiteX1" fmla="*/ 1 w 7122432"/>
              <a:gd name="connsiteY1" fmla="*/ 3497263 h 6994526"/>
              <a:gd name="connsiteX2" fmla="*/ 0 w 7122432"/>
              <a:gd name="connsiteY2" fmla="*/ 3497263 h 6994526"/>
              <a:gd name="connsiteX3" fmla="*/ 3497263 w 7122432"/>
              <a:gd name="connsiteY3" fmla="*/ 0 h 6994526"/>
              <a:gd name="connsiteX4" fmla="*/ 7122432 w 7122432"/>
              <a:gd name="connsiteY4" fmla="*/ 0 h 6994526"/>
              <a:gd name="connsiteX5" fmla="*/ 7122432 w 7122432"/>
              <a:gd name="connsiteY5" fmla="*/ 6994526 h 6994526"/>
              <a:gd name="connsiteX6" fmla="*/ 3497263 w 7122432"/>
              <a:gd name="connsiteY6" fmla="*/ 6994525 h 6994526"/>
              <a:gd name="connsiteX7" fmla="*/ 18056 w 7122432"/>
              <a:gd name="connsiteY7" fmla="*/ 3854837 h 6994526"/>
              <a:gd name="connsiteX8" fmla="*/ 1 w 7122432"/>
              <a:gd name="connsiteY8" fmla="*/ 3497263 h 6994526"/>
              <a:gd name="connsiteX9" fmla="*/ 18056 w 7122432"/>
              <a:gd name="connsiteY9" fmla="*/ 3139688 h 6994526"/>
              <a:gd name="connsiteX10" fmla="*/ 3497263 w 7122432"/>
              <a:gd name="connsiteY10" fmla="*/ 0 h 6994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2432" h="6994526">
                <a:moveTo>
                  <a:pt x="0" y="3497262"/>
                </a:moveTo>
                <a:lnTo>
                  <a:pt x="1" y="3497263"/>
                </a:lnTo>
                <a:lnTo>
                  <a:pt x="0" y="3497263"/>
                </a:lnTo>
                <a:close/>
                <a:moveTo>
                  <a:pt x="3497263" y="0"/>
                </a:moveTo>
                <a:lnTo>
                  <a:pt x="7122432" y="0"/>
                </a:lnTo>
                <a:lnTo>
                  <a:pt x="7122432" y="6994526"/>
                </a:lnTo>
                <a:lnTo>
                  <a:pt x="3497263" y="6994525"/>
                </a:lnTo>
                <a:cubicBezTo>
                  <a:pt x="1686496" y="6994525"/>
                  <a:pt x="197151" y="5618353"/>
                  <a:pt x="18056" y="3854837"/>
                </a:cubicBezTo>
                <a:lnTo>
                  <a:pt x="1" y="3497263"/>
                </a:lnTo>
                <a:lnTo>
                  <a:pt x="18056" y="3139688"/>
                </a:lnTo>
                <a:cubicBezTo>
                  <a:pt x="197151" y="1376172"/>
                  <a:pt x="1686496" y="0"/>
                  <a:pt x="3497263" y="0"/>
                </a:cubicBezTo>
                <a:close/>
              </a:path>
            </a:pathLst>
          </a:custGeom>
          <a:blipFill>
            <a:blip r:embed="rId2">
              <a:extLst>
                <a:ext uri="{28A0092B-C50C-407E-A947-70E740481C1C}">
                  <a14:useLocalDpi xmlns:a14="http://schemas.microsoft.com/office/drawing/2010/main"/>
                </a:ext>
              </a:extLst>
            </a:blip>
            <a:stretch>
              <a:fillRect/>
            </a:stretch>
          </a:blipFill>
        </p:spPr>
        <p:txBody>
          <a:bodyPr vert="horz" wrap="square" lIns="0" tIns="2011680" rIns="0" bIns="0" rtlCol="0" anchor="t" anchorCtr="0">
            <a:noAutofit/>
          </a:bodyPr>
          <a:lstStyle>
            <a:lvl1pPr algn="ctr">
              <a:defRPr lang="en-US" sz="1600" b="1">
                <a:latin typeface="+mn-lt"/>
                <a:cs typeface="Segoe UI" panose="020B0502040204020203" pitchFamily="34" charset="0"/>
              </a:defRPr>
            </a:lvl1pPr>
          </a:lstStyle>
          <a:p>
            <a:pPr marL="0" marR="0" lvl="0" indent="0" algn="ctr" defTabSz="932742" rtl="0" eaLnBrk="1" fontAlgn="auto" latinLnBrk="0" hangingPunct="1">
              <a:lnSpc>
                <a:spcPct val="100000"/>
              </a:lnSpc>
              <a:spcBef>
                <a:spcPts val="1800"/>
              </a:spcBef>
              <a:spcAft>
                <a:spcPts val="0"/>
              </a:spcAft>
              <a:buClrTx/>
              <a:buSzPct val="90000"/>
              <a:buFont typeface="Wingdings" panose="05000000000000000000" pitchFamily="2" charset="2"/>
              <a:buNone/>
              <a:tabLst/>
              <a:defRPr/>
            </a:pPr>
            <a:r>
              <a:rPr lang="en-US"/>
              <a:t>drag &amp; drop your photo here </a:t>
            </a:r>
            <a:br>
              <a:rPr lang="en-US"/>
            </a:br>
            <a:r>
              <a:rPr lang="en-US"/>
              <a:t>or click or tap icon below </a:t>
            </a:r>
            <a:br>
              <a:rPr lang="en-US"/>
            </a:br>
            <a:r>
              <a:rPr lang="en-US"/>
              <a:t>to insert</a:t>
            </a:r>
          </a:p>
          <a:p>
            <a:pPr lvl="0" algn="ctr"/>
            <a:endParaRPr lang="en-US"/>
          </a:p>
        </p:txBody>
      </p:sp>
    </p:spTree>
    <p:extLst>
      <p:ext uri="{BB962C8B-B14F-4D97-AF65-F5344CB8AC3E}">
        <p14:creationId xmlns:p14="http://schemas.microsoft.com/office/powerpoint/2010/main" val="2560760617"/>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5" orient="horz" pos="2160">
          <p15:clr>
            <a:srgbClr val="FBAE4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1640481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SP Masters Program title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4EAECBD-BA33-5383-6C31-817E4006B1D2}"/>
              </a:ext>
              <a:ext uri="{C183D7F6-B498-43B3-948B-1728B52AA6E4}">
                <adec:decorative xmlns:adec="http://schemas.microsoft.com/office/drawing/2017/decorative" val="1"/>
              </a:ext>
            </a:extLst>
          </p:cNvPr>
          <p:cNvSpPr>
            <a:spLocks noGrp="1"/>
          </p:cNvSpPr>
          <p:nvPr>
            <p:ph type="pic" sz="quarter" idx="13" hasCustomPrompt="1"/>
          </p:nvPr>
        </p:nvSpPr>
        <p:spPr>
          <a:xfrm>
            <a:off x="5209580" y="-1"/>
            <a:ext cx="6982420" cy="6858001"/>
          </a:xfrm>
          <a:custGeom>
            <a:avLst/>
            <a:gdLst>
              <a:gd name="connsiteX0" fmla="*/ 0 w 7122432"/>
              <a:gd name="connsiteY0" fmla="*/ 3497262 h 6994526"/>
              <a:gd name="connsiteX1" fmla="*/ 1 w 7122432"/>
              <a:gd name="connsiteY1" fmla="*/ 3497263 h 6994526"/>
              <a:gd name="connsiteX2" fmla="*/ 0 w 7122432"/>
              <a:gd name="connsiteY2" fmla="*/ 3497263 h 6994526"/>
              <a:gd name="connsiteX3" fmla="*/ 3497263 w 7122432"/>
              <a:gd name="connsiteY3" fmla="*/ 0 h 6994526"/>
              <a:gd name="connsiteX4" fmla="*/ 7122432 w 7122432"/>
              <a:gd name="connsiteY4" fmla="*/ 0 h 6994526"/>
              <a:gd name="connsiteX5" fmla="*/ 7122432 w 7122432"/>
              <a:gd name="connsiteY5" fmla="*/ 6994526 h 6994526"/>
              <a:gd name="connsiteX6" fmla="*/ 3497263 w 7122432"/>
              <a:gd name="connsiteY6" fmla="*/ 6994525 h 6994526"/>
              <a:gd name="connsiteX7" fmla="*/ 18056 w 7122432"/>
              <a:gd name="connsiteY7" fmla="*/ 3854837 h 6994526"/>
              <a:gd name="connsiteX8" fmla="*/ 1 w 7122432"/>
              <a:gd name="connsiteY8" fmla="*/ 3497263 h 6994526"/>
              <a:gd name="connsiteX9" fmla="*/ 18056 w 7122432"/>
              <a:gd name="connsiteY9" fmla="*/ 3139688 h 6994526"/>
              <a:gd name="connsiteX10" fmla="*/ 3497263 w 7122432"/>
              <a:gd name="connsiteY10" fmla="*/ 0 h 6994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2432" h="6994526">
                <a:moveTo>
                  <a:pt x="0" y="3497262"/>
                </a:moveTo>
                <a:lnTo>
                  <a:pt x="1" y="3497263"/>
                </a:lnTo>
                <a:lnTo>
                  <a:pt x="0" y="3497263"/>
                </a:lnTo>
                <a:close/>
                <a:moveTo>
                  <a:pt x="3497263" y="0"/>
                </a:moveTo>
                <a:lnTo>
                  <a:pt x="7122432" y="0"/>
                </a:lnTo>
                <a:lnTo>
                  <a:pt x="7122432" y="6994526"/>
                </a:lnTo>
                <a:lnTo>
                  <a:pt x="3497263" y="6994525"/>
                </a:lnTo>
                <a:cubicBezTo>
                  <a:pt x="1686496" y="6994525"/>
                  <a:pt x="197151" y="5618353"/>
                  <a:pt x="18056" y="3854837"/>
                </a:cubicBezTo>
                <a:lnTo>
                  <a:pt x="1" y="3497263"/>
                </a:lnTo>
                <a:lnTo>
                  <a:pt x="18056" y="3139688"/>
                </a:lnTo>
                <a:cubicBezTo>
                  <a:pt x="197151" y="1376172"/>
                  <a:pt x="1686496" y="0"/>
                  <a:pt x="3497263" y="0"/>
                </a:cubicBezTo>
                <a:close/>
              </a:path>
            </a:pathLst>
          </a:custGeom>
          <a:blipFill>
            <a:blip r:embed="rId2">
              <a:extLst>
                <a:ext uri="{28A0092B-C50C-407E-A947-70E740481C1C}">
                  <a14:useLocalDpi xmlns:a14="http://schemas.microsoft.com/office/drawing/2010/main"/>
                </a:ext>
              </a:extLst>
            </a:blip>
            <a:stretch>
              <a:fillRect/>
            </a:stretch>
          </a:blipFill>
          <a:ln>
            <a:noFill/>
          </a:ln>
        </p:spPr>
        <p:txBody>
          <a:bodyPr vert="horz" wrap="square" lIns="0" tIns="2011680" rIns="0" bIns="0" rtlCol="0" anchor="t" anchorCtr="0">
            <a:noAutofit/>
          </a:bodyPr>
          <a:lstStyle>
            <a:lvl1pPr>
              <a:defRPr lang="en-US" sz="1600" b="1">
                <a:latin typeface="+mn-lt"/>
                <a:cs typeface="Segoe UI" panose="020B0502040204020203" pitchFamily="34" charset="0"/>
              </a:defRPr>
            </a:lvl1pPr>
          </a:lstStyle>
          <a:p>
            <a:pPr marL="0" marR="0" lvl="0" indent="0" algn="ctr" defTabSz="932742" rtl="0" eaLnBrk="1" fontAlgn="auto" latinLnBrk="0" hangingPunct="1">
              <a:lnSpc>
                <a:spcPct val="100000"/>
              </a:lnSpc>
              <a:spcBef>
                <a:spcPts val="1800"/>
              </a:spcBef>
              <a:spcAft>
                <a:spcPts val="0"/>
              </a:spcAft>
              <a:buClrTx/>
              <a:buSzPct val="90000"/>
              <a:buFont typeface="Wingdings" panose="05000000000000000000" pitchFamily="2" charset="2"/>
              <a:buNone/>
              <a:tabLst/>
              <a:defRPr/>
            </a:pPr>
            <a:r>
              <a:rPr lang="en-US"/>
              <a:t>drag &amp; drop your photo here </a:t>
            </a:r>
            <a:br>
              <a:rPr lang="en-US"/>
            </a:br>
            <a:r>
              <a:rPr lang="en-US"/>
              <a:t>or click or tap icon below </a:t>
            </a:r>
            <a:br>
              <a:rPr lang="en-US"/>
            </a:br>
            <a:r>
              <a:rPr lang="en-US"/>
              <a:t>to insert</a:t>
            </a:r>
          </a:p>
          <a:p>
            <a:pPr lvl="0" algn="ctr"/>
            <a:endParaRPr lang="en-US"/>
          </a:p>
        </p:txBody>
      </p:sp>
      <p:pic>
        <p:nvPicPr>
          <p:cNvPr id="7" name="MS logo gray - EMF">
            <a:extLst>
              <a:ext uri="{FF2B5EF4-FFF2-40B4-BE49-F238E27FC236}">
                <a16:creationId xmlns:a16="http://schemas.microsoft.com/office/drawing/2014/main" id="{3A9922AE-499A-8913-51FD-060B72D0BE0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283297" y="281709"/>
            <a:ext cx="2440148" cy="902855"/>
          </a:xfrm>
          <a:prstGeom prst="rect">
            <a:avLst/>
          </a:prstGeom>
        </p:spPr>
      </p:pic>
      <p:sp>
        <p:nvSpPr>
          <p:cNvPr id="9" name="Title 1">
            <a:extLst>
              <a:ext uri="{FF2B5EF4-FFF2-40B4-BE49-F238E27FC236}">
                <a16:creationId xmlns:a16="http://schemas.microsoft.com/office/drawing/2014/main" id="{0B916564-33C2-CD0E-E05A-76907EB69EDD}"/>
              </a:ext>
            </a:extLst>
          </p:cNvPr>
          <p:cNvSpPr>
            <a:spLocks noGrp="1"/>
          </p:cNvSpPr>
          <p:nvPr>
            <p:ph type="title" hasCustomPrompt="1"/>
          </p:nvPr>
        </p:nvSpPr>
        <p:spPr>
          <a:xfrm>
            <a:off x="588263" y="2425541"/>
            <a:ext cx="4167887" cy="1107996"/>
          </a:xfrm>
        </p:spPr>
        <p:txBody>
          <a:bodyPr anchor="b" anchorCtr="0">
            <a:spAutoFit/>
          </a:bodyPr>
          <a:lstStyle>
            <a:lvl1pPr>
              <a:defRPr sz="3600">
                <a:solidFill>
                  <a:schemeClr val="tx1"/>
                </a:solidFill>
              </a:defRPr>
            </a:lvl1pPr>
          </a:lstStyle>
          <a:p>
            <a:r>
              <a:rPr lang="en-US"/>
              <a:t>Event name or presentation title </a:t>
            </a:r>
          </a:p>
        </p:txBody>
      </p:sp>
      <p:sp>
        <p:nvSpPr>
          <p:cNvPr id="10" name="Text Placeholder 4">
            <a:extLst>
              <a:ext uri="{FF2B5EF4-FFF2-40B4-BE49-F238E27FC236}">
                <a16:creationId xmlns:a16="http://schemas.microsoft.com/office/drawing/2014/main" id="{3DE2905F-5DD9-A6E6-9622-A302EC289098}"/>
              </a:ext>
            </a:extLst>
          </p:cNvPr>
          <p:cNvSpPr>
            <a:spLocks noGrp="1"/>
          </p:cNvSpPr>
          <p:nvPr>
            <p:ph type="body" sz="quarter" idx="12" hasCustomPrompt="1"/>
          </p:nvPr>
        </p:nvSpPr>
        <p:spPr>
          <a:xfrm>
            <a:off x="582042" y="3962400"/>
            <a:ext cx="4164583" cy="246221"/>
          </a:xfr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a:t>
            </a:r>
          </a:p>
        </p:txBody>
      </p:sp>
    </p:spTree>
    <p:extLst>
      <p:ext uri="{BB962C8B-B14F-4D97-AF65-F5344CB8AC3E}">
        <p14:creationId xmlns:p14="http://schemas.microsoft.com/office/powerpoint/2010/main" val="4172113886"/>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276">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A2DD64C-91AA-0F9F-782C-C9626477CBF5}"/>
              </a:ext>
            </a:extLst>
          </p:cNvPr>
          <p:cNvSpPr>
            <a:spLocks noGrp="1"/>
          </p:cNvSpPr>
          <p:nvPr>
            <p:ph type="title"/>
          </p:nvPr>
        </p:nvSpPr>
        <p:spPr/>
        <p:txBody>
          <a:bodyPr/>
          <a:lstStyle/>
          <a:p>
            <a:r>
              <a:rPr lang="en-US"/>
              <a:t>Click to edit Master title style</a:t>
            </a:r>
          </a:p>
        </p:txBody>
      </p:sp>
      <p:sp>
        <p:nvSpPr>
          <p:cNvPr id="6" name="Text Placeholder 5">
            <a:extLst>
              <a:ext uri="{FF2B5EF4-FFF2-40B4-BE49-F238E27FC236}">
                <a16:creationId xmlns:a16="http://schemas.microsoft.com/office/drawing/2014/main" id="{B9DAEE96-3FBA-ED5E-8648-B6963189A336}"/>
              </a:ext>
            </a:extLst>
          </p:cNvPr>
          <p:cNvSpPr>
            <a:spLocks noGrp="1"/>
          </p:cNvSpPr>
          <p:nvPr>
            <p:ph type="body" sz="quarter" idx="10"/>
          </p:nvPr>
        </p:nvSpPr>
        <p:spPr>
          <a:xfrm>
            <a:off x="584200" y="1435100"/>
            <a:ext cx="11025188" cy="31464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0">
            <a:extLst>
              <a:ext uri="{FF2B5EF4-FFF2-40B4-BE49-F238E27FC236}">
                <a16:creationId xmlns:a16="http://schemas.microsoft.com/office/drawing/2014/main" id="{DD1BEEC7-5874-1E48-8B60-B1E5D9779C29}"/>
              </a:ext>
            </a:extLst>
          </p:cNvPr>
          <p:cNvSpPr>
            <a:spLocks noGrp="1"/>
          </p:cNvSpPr>
          <p:nvPr>
            <p:ph type="ftr" sz="quarter" idx="3"/>
          </p:nvPr>
        </p:nvSpPr>
        <p:spPr>
          <a:xfrm>
            <a:off x="584201" y="6456459"/>
            <a:ext cx="11025188" cy="107854"/>
          </a:xfrm>
          <a:prstGeom prst="rect">
            <a:avLst/>
          </a:prstGeom>
        </p:spPr>
        <p:txBody>
          <a:bodyPr lIns="0" rIns="0"/>
          <a:lstStyle>
            <a:lvl1pPr>
              <a:defRPr sz="800">
                <a:solidFill>
                  <a:srgbClr val="000000"/>
                </a:solidFill>
              </a:defRPr>
            </a:lvl1pPr>
          </a:lstStyle>
          <a:p>
            <a:pPr>
              <a:tabLst>
                <a:tab pos="11029950" algn="r"/>
              </a:tabLst>
            </a:pPr>
            <a:endParaRPr lang="en-US"/>
          </a:p>
        </p:txBody>
      </p:sp>
    </p:spTree>
    <p:extLst>
      <p:ext uri="{BB962C8B-B14F-4D97-AF65-F5344CB8AC3E}">
        <p14:creationId xmlns:p14="http://schemas.microsoft.com/office/powerpoint/2010/main" val="1656965457"/>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0A9B380-75A5-7CED-05A1-1EC949DF36A8}"/>
              </a:ext>
            </a:extLst>
          </p:cNvPr>
          <p:cNvSpPr>
            <a:spLocks noGrp="1"/>
          </p:cNvSpPr>
          <p:nvPr>
            <p:ph type="title"/>
          </p:nvPr>
        </p:nvSpPr>
        <p:spPr/>
        <p:txBody>
          <a:bodyPr/>
          <a:lstStyle/>
          <a:p>
            <a:r>
              <a:rPr lang="en-US"/>
              <a:t>Click to edit Master title style</a:t>
            </a:r>
          </a:p>
        </p:txBody>
      </p:sp>
      <p:sp>
        <p:nvSpPr>
          <p:cNvPr id="3" name="Footer Placeholder 10">
            <a:extLst>
              <a:ext uri="{FF2B5EF4-FFF2-40B4-BE49-F238E27FC236}">
                <a16:creationId xmlns:a16="http://schemas.microsoft.com/office/drawing/2014/main" id="{9438946C-117E-D444-B499-2F521D38BF54}"/>
              </a:ext>
            </a:extLst>
          </p:cNvPr>
          <p:cNvSpPr>
            <a:spLocks noGrp="1"/>
          </p:cNvSpPr>
          <p:nvPr>
            <p:ph type="ftr" sz="quarter" idx="3"/>
          </p:nvPr>
        </p:nvSpPr>
        <p:spPr>
          <a:xfrm>
            <a:off x="584201" y="6456459"/>
            <a:ext cx="11025188" cy="107854"/>
          </a:xfrm>
          <a:prstGeom prst="rect">
            <a:avLst/>
          </a:prstGeom>
        </p:spPr>
        <p:txBody>
          <a:bodyPr/>
          <a:lstStyle>
            <a:lvl1pPr>
              <a:defRPr sz="800">
                <a:solidFill>
                  <a:srgbClr val="000000"/>
                </a:solidFill>
              </a:defRPr>
            </a:lvl1pPr>
          </a:lstStyle>
          <a:p>
            <a:endParaRPr lang="en-US"/>
          </a:p>
        </p:txBody>
      </p:sp>
    </p:spTree>
    <p:extLst>
      <p:ext uri="{BB962C8B-B14F-4D97-AF65-F5344CB8AC3E}">
        <p14:creationId xmlns:p14="http://schemas.microsoft.com/office/powerpoint/2010/main" val="1333055936"/>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4584EB2-E663-4E79-1330-9D1AE176D89B}"/>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47054975-9B72-B5D8-DC2C-2A1B1887D311}"/>
              </a:ext>
            </a:extLst>
          </p:cNvPr>
          <p:cNvSpPr>
            <a:spLocks noGrp="1"/>
          </p:cNvSpPr>
          <p:nvPr>
            <p:ph type="body" sz="quarter" idx="11" hasCustomPrompt="1"/>
          </p:nvPr>
        </p:nvSpPr>
        <p:spPr>
          <a:xfrm>
            <a:off x="574675" y="941388"/>
            <a:ext cx="11018520" cy="307777"/>
          </a:xfrm>
        </p:spPr>
        <p:txBody>
          <a:bodyPr/>
          <a:lstStyle>
            <a:lvl1pPr>
              <a:defRPr sz="2000">
                <a:solidFill>
                  <a:schemeClr val="accent1"/>
                </a:solidFill>
              </a:defRPr>
            </a:lvl1pPr>
          </a:lstStyle>
          <a:p>
            <a:pPr lvl="0"/>
            <a:r>
              <a:rPr lang="en-US"/>
              <a:t>Subtitle</a:t>
            </a:r>
          </a:p>
        </p:txBody>
      </p:sp>
      <p:sp>
        <p:nvSpPr>
          <p:cNvPr id="6" name="Text Placeholder 5">
            <a:extLst>
              <a:ext uri="{FF2B5EF4-FFF2-40B4-BE49-F238E27FC236}">
                <a16:creationId xmlns:a16="http://schemas.microsoft.com/office/drawing/2014/main" id="{B9DAEE96-3FBA-ED5E-8648-B6963189A336}"/>
              </a:ext>
            </a:extLst>
          </p:cNvPr>
          <p:cNvSpPr>
            <a:spLocks noGrp="1"/>
          </p:cNvSpPr>
          <p:nvPr>
            <p:ph type="body" sz="quarter" idx="10"/>
          </p:nvPr>
        </p:nvSpPr>
        <p:spPr>
          <a:xfrm>
            <a:off x="584200" y="2019300"/>
            <a:ext cx="11025188" cy="25622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0">
            <a:extLst>
              <a:ext uri="{FF2B5EF4-FFF2-40B4-BE49-F238E27FC236}">
                <a16:creationId xmlns:a16="http://schemas.microsoft.com/office/drawing/2014/main" id="{DD1BEEC7-5874-1E48-8B60-B1E5D9779C29}"/>
              </a:ext>
            </a:extLst>
          </p:cNvPr>
          <p:cNvSpPr>
            <a:spLocks noGrp="1"/>
          </p:cNvSpPr>
          <p:nvPr>
            <p:ph type="ftr" sz="quarter" idx="3"/>
          </p:nvPr>
        </p:nvSpPr>
        <p:spPr>
          <a:xfrm>
            <a:off x="584201" y="6456459"/>
            <a:ext cx="11025188" cy="107854"/>
          </a:xfrm>
          <a:prstGeom prst="rect">
            <a:avLst/>
          </a:prstGeom>
        </p:spPr>
        <p:txBody>
          <a:bodyPr lIns="0" rIns="0"/>
          <a:lstStyle>
            <a:lvl1pPr>
              <a:defRPr sz="800">
                <a:solidFill>
                  <a:srgbClr val="000000"/>
                </a:solidFill>
              </a:defRPr>
            </a:lvl1pPr>
          </a:lstStyle>
          <a:p>
            <a:pPr>
              <a:tabLst>
                <a:tab pos="11029950" algn="r"/>
              </a:tabLst>
            </a:pPr>
            <a:endParaRPr lang="en-US"/>
          </a:p>
        </p:txBody>
      </p:sp>
    </p:spTree>
    <p:extLst>
      <p:ext uri="{BB962C8B-B14F-4D97-AF65-F5344CB8AC3E}">
        <p14:creationId xmlns:p14="http://schemas.microsoft.com/office/powerpoint/2010/main" val="4117794508"/>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intro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A2DD64C-91AA-0F9F-782C-C9626477CBF5}"/>
              </a:ext>
            </a:extLst>
          </p:cNvPr>
          <p:cNvSpPr>
            <a:spLocks noGrp="1"/>
          </p:cNvSpPr>
          <p:nvPr>
            <p:ph type="title"/>
          </p:nvPr>
        </p:nvSpPr>
        <p:spPr/>
        <p:txBody>
          <a:bodyPr/>
          <a:lstStyle/>
          <a:p>
            <a:r>
              <a:rPr lang="en-US"/>
              <a:t>Click to edit Master title style</a:t>
            </a:r>
          </a:p>
        </p:txBody>
      </p:sp>
      <p:sp>
        <p:nvSpPr>
          <p:cNvPr id="6" name="Text Placeholder 5">
            <a:extLst>
              <a:ext uri="{FF2B5EF4-FFF2-40B4-BE49-F238E27FC236}">
                <a16:creationId xmlns:a16="http://schemas.microsoft.com/office/drawing/2014/main" id="{B9DAEE96-3FBA-ED5E-8648-B6963189A336}"/>
              </a:ext>
            </a:extLst>
          </p:cNvPr>
          <p:cNvSpPr>
            <a:spLocks noGrp="1"/>
          </p:cNvSpPr>
          <p:nvPr>
            <p:ph type="body" sz="quarter" idx="10"/>
          </p:nvPr>
        </p:nvSpPr>
        <p:spPr>
          <a:xfrm>
            <a:off x="584200" y="1206500"/>
            <a:ext cx="10204450" cy="615553"/>
          </a:xfrm>
        </p:spPr>
        <p:txBody>
          <a:bodyPr/>
          <a:lstStyle>
            <a:lvl1pPr>
              <a:defRPr sz="1400">
                <a:latin typeface="+mn-lt"/>
              </a:defRPr>
            </a:lvl1pPr>
            <a:lvl2pPr>
              <a:defRPr sz="1600"/>
            </a:lvl2pPr>
          </a:lstStyle>
          <a:p>
            <a:pPr lvl="0"/>
            <a:r>
              <a:rPr lang="en-US"/>
              <a:t>Click to edit Master text styles</a:t>
            </a:r>
          </a:p>
          <a:p>
            <a:pPr lvl="1"/>
            <a:endParaRPr lang="en-US"/>
          </a:p>
        </p:txBody>
      </p:sp>
      <p:sp>
        <p:nvSpPr>
          <p:cNvPr id="4" name="Footer Placeholder 10">
            <a:extLst>
              <a:ext uri="{FF2B5EF4-FFF2-40B4-BE49-F238E27FC236}">
                <a16:creationId xmlns:a16="http://schemas.microsoft.com/office/drawing/2014/main" id="{DD1BEEC7-5874-1E48-8B60-B1E5D9779C29}"/>
              </a:ext>
            </a:extLst>
          </p:cNvPr>
          <p:cNvSpPr>
            <a:spLocks noGrp="1"/>
          </p:cNvSpPr>
          <p:nvPr>
            <p:ph type="ftr" sz="quarter" idx="3"/>
          </p:nvPr>
        </p:nvSpPr>
        <p:spPr>
          <a:xfrm>
            <a:off x="584201" y="6456459"/>
            <a:ext cx="11025188" cy="107854"/>
          </a:xfrm>
          <a:prstGeom prst="rect">
            <a:avLst/>
          </a:prstGeom>
        </p:spPr>
        <p:txBody>
          <a:bodyPr lIns="0" rIns="0"/>
          <a:lstStyle>
            <a:lvl1pPr>
              <a:defRPr sz="800">
                <a:solidFill>
                  <a:srgbClr val="000000"/>
                </a:solidFill>
              </a:defRPr>
            </a:lvl1pPr>
          </a:lstStyle>
          <a:p>
            <a:pPr>
              <a:tabLst>
                <a:tab pos="11029950" algn="r"/>
              </a:tabLst>
            </a:pPr>
            <a:endParaRPr lang="en-US"/>
          </a:p>
        </p:txBody>
      </p:sp>
      <p:sp>
        <p:nvSpPr>
          <p:cNvPr id="2" name="Text Placeholder 5">
            <a:extLst>
              <a:ext uri="{FF2B5EF4-FFF2-40B4-BE49-F238E27FC236}">
                <a16:creationId xmlns:a16="http://schemas.microsoft.com/office/drawing/2014/main" id="{A29CF6A1-2A54-EAFF-779A-CAFDF3C03C38}"/>
              </a:ext>
            </a:extLst>
          </p:cNvPr>
          <p:cNvSpPr>
            <a:spLocks noGrp="1"/>
          </p:cNvSpPr>
          <p:nvPr>
            <p:ph type="body" sz="quarter" idx="11"/>
          </p:nvPr>
        </p:nvSpPr>
        <p:spPr>
          <a:xfrm>
            <a:off x="584200" y="2412168"/>
            <a:ext cx="11025188" cy="1320361"/>
          </a:xfrm>
        </p:spPr>
        <p:txBody>
          <a:bodyPr/>
          <a:lstStyle>
            <a:lvl1pPr>
              <a:defRPr sz="1400"/>
            </a:lvl1pPr>
            <a:lvl2pPr>
              <a:defRPr sz="1400"/>
            </a:lvl2pPr>
            <a:lvl3pPr>
              <a:defRPr sz="12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38387844"/>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Eyebrow Only">
    <p:spTree>
      <p:nvGrpSpPr>
        <p:cNvPr id="1" name=""/>
        <p:cNvGrpSpPr/>
        <p:nvPr/>
      </p:nvGrpSpPr>
      <p:grpSpPr>
        <a:xfrm>
          <a:off x="0" y="0"/>
          <a:ext cx="0" cy="0"/>
          <a:chOff x="0" y="0"/>
          <a:chExt cx="0" cy="0"/>
        </a:xfrm>
      </p:grpSpPr>
      <p:sp>
        <p:nvSpPr>
          <p:cNvPr id="6" name="Eyebrow placeholder">
            <a:extLst>
              <a:ext uri="{FF2B5EF4-FFF2-40B4-BE49-F238E27FC236}">
                <a16:creationId xmlns:a16="http://schemas.microsoft.com/office/drawing/2014/main" id="{48B9C26C-7246-D5C5-B758-D000638734BF}"/>
              </a:ext>
            </a:extLst>
          </p:cNvPr>
          <p:cNvSpPr>
            <a:spLocks noGrp="1"/>
          </p:cNvSpPr>
          <p:nvPr>
            <p:ph type="body" sz="quarter" idx="10"/>
          </p:nvPr>
        </p:nvSpPr>
        <p:spPr>
          <a:xfrm>
            <a:off x="574816" y="246888"/>
            <a:ext cx="11018838" cy="246221"/>
          </a:xfrm>
        </p:spPr>
        <p:txBody>
          <a:bodyPr/>
          <a:lstStyle>
            <a:lvl1pPr marL="0" indent="0">
              <a:buNone/>
              <a:defRPr sz="1600">
                <a:solidFill>
                  <a:schemeClr val="accent1"/>
                </a:solidFill>
                <a:latin typeface="+mj-lt"/>
              </a:defRPr>
            </a:lvl1pPr>
          </a:lstStyle>
          <a:p>
            <a:pPr lvl="0"/>
            <a:r>
              <a:rPr lang="en-US"/>
              <a:t>Click to edit Master text styles</a:t>
            </a:r>
          </a:p>
        </p:txBody>
      </p:sp>
      <p:sp>
        <p:nvSpPr>
          <p:cNvPr id="2" name="Title 1">
            <a:extLst>
              <a:ext uri="{FF2B5EF4-FFF2-40B4-BE49-F238E27FC236}">
                <a16:creationId xmlns:a16="http://schemas.microsoft.com/office/drawing/2014/main" id="{75C45BD7-3F2C-830D-5256-48E37AFC511B}"/>
              </a:ext>
            </a:extLst>
          </p:cNvPr>
          <p:cNvSpPr>
            <a:spLocks noGrp="1"/>
          </p:cNvSpPr>
          <p:nvPr>
            <p:ph type="title"/>
          </p:nvPr>
        </p:nvSpPr>
        <p:spPr>
          <a:xfrm>
            <a:off x="574816" y="510988"/>
            <a:ext cx="11018520" cy="430887"/>
          </a:xfrm>
        </p:spPr>
        <p:txBody>
          <a:bodyPr/>
          <a:lstStyle/>
          <a:p>
            <a:r>
              <a:rPr lang="en-US"/>
              <a:t>Click to edit Master title style</a:t>
            </a:r>
          </a:p>
        </p:txBody>
      </p:sp>
    </p:spTree>
    <p:extLst>
      <p:ext uri="{BB962C8B-B14F-4D97-AF65-F5344CB8AC3E}">
        <p14:creationId xmlns:p14="http://schemas.microsoft.com/office/powerpoint/2010/main" val="3228981488"/>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yebrow title and sub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45BD7-3F2C-830D-5256-48E37AFC511B}"/>
              </a:ext>
            </a:extLst>
          </p:cNvPr>
          <p:cNvSpPr>
            <a:spLocks noGrp="1"/>
          </p:cNvSpPr>
          <p:nvPr>
            <p:ph type="title"/>
          </p:nvPr>
        </p:nvSpPr>
        <p:spPr>
          <a:xfrm>
            <a:off x="574816" y="510988"/>
            <a:ext cx="11018520" cy="430887"/>
          </a:xfrm>
        </p:spPr>
        <p:txBody>
          <a:bodyPr/>
          <a:lstStyle/>
          <a:p>
            <a:r>
              <a:rPr lang="en-US"/>
              <a:t>Click to edit Master title style</a:t>
            </a:r>
          </a:p>
        </p:txBody>
      </p:sp>
      <p:sp>
        <p:nvSpPr>
          <p:cNvPr id="6" name="Eyebrow placeholder">
            <a:extLst>
              <a:ext uri="{FF2B5EF4-FFF2-40B4-BE49-F238E27FC236}">
                <a16:creationId xmlns:a16="http://schemas.microsoft.com/office/drawing/2014/main" id="{48B9C26C-7246-D5C5-B758-D000638734BF}"/>
              </a:ext>
            </a:extLst>
          </p:cNvPr>
          <p:cNvSpPr>
            <a:spLocks noGrp="1"/>
          </p:cNvSpPr>
          <p:nvPr>
            <p:ph type="body" sz="quarter" idx="10"/>
          </p:nvPr>
        </p:nvSpPr>
        <p:spPr>
          <a:xfrm>
            <a:off x="574816" y="246888"/>
            <a:ext cx="11018838" cy="246221"/>
          </a:xfrm>
        </p:spPr>
        <p:txBody>
          <a:bodyPr/>
          <a:lstStyle>
            <a:lvl1pPr marL="0" indent="0">
              <a:buNone/>
              <a:defRPr sz="1600">
                <a:solidFill>
                  <a:schemeClr val="accent1"/>
                </a:solidFill>
                <a:latin typeface="+mj-lt"/>
              </a:defRPr>
            </a:lvl1pPr>
          </a:lstStyle>
          <a:p>
            <a:pPr lvl="0"/>
            <a:r>
              <a:rPr lang="en-US"/>
              <a:t>Click to edit Master text styles</a:t>
            </a:r>
          </a:p>
        </p:txBody>
      </p:sp>
      <p:sp>
        <p:nvSpPr>
          <p:cNvPr id="3" name="Text Placeholder 5">
            <a:extLst>
              <a:ext uri="{FF2B5EF4-FFF2-40B4-BE49-F238E27FC236}">
                <a16:creationId xmlns:a16="http://schemas.microsoft.com/office/drawing/2014/main" id="{9726B72F-F30C-C802-754B-00F8619DF7CF}"/>
              </a:ext>
            </a:extLst>
          </p:cNvPr>
          <p:cNvSpPr>
            <a:spLocks noGrp="1"/>
          </p:cNvSpPr>
          <p:nvPr>
            <p:ph type="body" sz="quarter" idx="11"/>
          </p:nvPr>
        </p:nvSpPr>
        <p:spPr>
          <a:xfrm>
            <a:off x="584200" y="2019300"/>
            <a:ext cx="11025188" cy="25622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2">
            <a:extLst>
              <a:ext uri="{FF2B5EF4-FFF2-40B4-BE49-F238E27FC236}">
                <a16:creationId xmlns:a16="http://schemas.microsoft.com/office/drawing/2014/main" id="{3B30FDD5-5F77-758D-0AA5-1D6F12F4C980}"/>
              </a:ext>
            </a:extLst>
          </p:cNvPr>
          <p:cNvSpPr>
            <a:spLocks noGrp="1"/>
          </p:cNvSpPr>
          <p:nvPr>
            <p:ph type="body" sz="quarter" idx="12" hasCustomPrompt="1"/>
          </p:nvPr>
        </p:nvSpPr>
        <p:spPr>
          <a:xfrm>
            <a:off x="574675" y="941388"/>
            <a:ext cx="11018520" cy="307777"/>
          </a:xfrm>
        </p:spPr>
        <p:txBody>
          <a:bodyPr/>
          <a:lstStyle>
            <a:lvl1pPr>
              <a:defRPr sz="2000">
                <a:solidFill>
                  <a:schemeClr val="tx1"/>
                </a:solidFill>
              </a:defRPr>
            </a:lvl1pPr>
          </a:lstStyle>
          <a:p>
            <a:pPr lvl="0"/>
            <a:r>
              <a:rPr lang="en-US"/>
              <a:t>Subtitle</a:t>
            </a:r>
          </a:p>
        </p:txBody>
      </p:sp>
    </p:spTree>
    <p:extLst>
      <p:ext uri="{BB962C8B-B14F-4D97-AF65-F5344CB8AC3E}">
        <p14:creationId xmlns:p14="http://schemas.microsoft.com/office/powerpoint/2010/main" val="4111422697"/>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ighlighted text layout blue">
    <p:bg>
      <p:bgPr>
        <a:solidFill>
          <a:schemeClr val="accent1"/>
        </a:solidFill>
        <a:effectLst/>
      </p:bgPr>
    </p:bg>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DEBD55BF-62EF-ED92-3650-C400F8B9569D}"/>
              </a:ext>
            </a:extLst>
          </p:cNvPr>
          <p:cNvSpPr/>
          <p:nvPr userDrawn="1"/>
        </p:nvSpPr>
        <p:spPr bwMode="auto">
          <a:xfrm>
            <a:off x="0" y="2006600"/>
            <a:ext cx="7977243" cy="2844800"/>
          </a:xfrm>
          <a:custGeom>
            <a:avLst/>
            <a:gdLst>
              <a:gd name="connsiteX0" fmla="*/ 0 w 7977243"/>
              <a:gd name="connsiteY0" fmla="*/ 0 h 2844800"/>
              <a:gd name="connsiteX1" fmla="*/ 6554843 w 7977243"/>
              <a:gd name="connsiteY1" fmla="*/ 0 h 2844800"/>
              <a:gd name="connsiteX2" fmla="*/ 7977243 w 7977243"/>
              <a:gd name="connsiteY2" fmla="*/ 1422400 h 2844800"/>
              <a:gd name="connsiteX3" fmla="*/ 6554843 w 7977243"/>
              <a:gd name="connsiteY3" fmla="*/ 2844800 h 2844800"/>
              <a:gd name="connsiteX4" fmla="*/ 0 w 7977243"/>
              <a:gd name="connsiteY4" fmla="*/ 2844800 h 284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77243" h="2844800">
                <a:moveTo>
                  <a:pt x="0" y="0"/>
                </a:moveTo>
                <a:lnTo>
                  <a:pt x="6554843" y="0"/>
                </a:lnTo>
                <a:cubicBezTo>
                  <a:pt x="7340413" y="0"/>
                  <a:pt x="7977243" y="636830"/>
                  <a:pt x="7977243" y="1422400"/>
                </a:cubicBezTo>
                <a:cubicBezTo>
                  <a:pt x="7977243" y="2207970"/>
                  <a:pt x="7340413" y="2844800"/>
                  <a:pt x="6554843" y="2844800"/>
                </a:cubicBezTo>
                <a:lnTo>
                  <a:pt x="0" y="2844800"/>
                </a:ln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584025" y="3213556"/>
            <a:ext cx="6157969" cy="430887"/>
          </a:xfrm>
        </p:spPr>
        <p:txBody>
          <a:bodyPr wrap="square" rIns="0" anchor="ctr" anchorCtr="0">
            <a:spAutoFit/>
          </a:bodyPr>
          <a:lstStyle>
            <a:lvl1pPr>
              <a:lnSpc>
                <a:spcPct val="100000"/>
              </a:lnSpc>
              <a:defRPr sz="2800" b="0" spc="-49" baseline="0">
                <a:solidFill>
                  <a:srgbClr val="000000"/>
                </a:solidFill>
                <a:latin typeface="+mj-lt"/>
                <a:cs typeface="Segoe UI Semilight" panose="020B0402040204020203" pitchFamily="34" charset="0"/>
              </a:defRPr>
            </a:lvl1pPr>
          </a:lstStyle>
          <a:p>
            <a:r>
              <a:rPr lang="en-US"/>
              <a:t>Highlighted text layout blue</a:t>
            </a:r>
          </a:p>
        </p:txBody>
      </p:sp>
    </p:spTree>
    <p:extLst>
      <p:ext uri="{BB962C8B-B14F-4D97-AF65-F5344CB8AC3E}">
        <p14:creationId xmlns:p14="http://schemas.microsoft.com/office/powerpoint/2010/main" val="851150978"/>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5" orient="horz" pos="2160">
          <p15:clr>
            <a:srgbClr val="FBAE40"/>
          </p15:clr>
        </p15:guide>
        <p15:guide id="6" pos="2991">
          <p15:clr>
            <a:srgbClr val="5ACBF0"/>
          </p15:clr>
        </p15:guide>
        <p15:guide id="7" pos="3728">
          <p15:clr>
            <a:srgbClr val="C35EA4"/>
          </p15:clr>
        </p15:guide>
        <p15:guide id="8" pos="3544">
          <p15:clr>
            <a:srgbClr val="A4A3A4"/>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2.xml"/><Relationship Id="rId1" Type="http://schemas.openxmlformats.org/officeDocument/2006/relationships/slideLayout" Target="../slideLayouts/slideLayout12.xml"/><Relationship Id="rId4" Type="http://schemas.openxmlformats.org/officeDocument/2006/relationships/image" Target="../media/image5.sv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74816" y="510988"/>
            <a:ext cx="11018520" cy="430887"/>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517338"/>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975621079"/>
      </p:ext>
    </p:extLst>
  </p:cSld>
  <p:clrMap bg1="lt1" tx1="dk1" bg2="lt2" tx2="dk2" accent1="accent1" accent2="accent2" accent3="accent3" accent4="accent4" accent5="accent5" accent6="accent6" hlink="hlink" folHlink="folHlink"/>
  <p:sldLayoutIdLst>
    <p:sldLayoutId id="2147492673" r:id="rId1"/>
    <p:sldLayoutId id="2147492675" r:id="rId2"/>
    <p:sldLayoutId id="2147492679" r:id="rId3"/>
    <p:sldLayoutId id="2147492680" r:id="rId4"/>
    <p:sldLayoutId id="2147492681" r:id="rId5"/>
    <p:sldLayoutId id="2147492682" r:id="rId6"/>
    <p:sldLayoutId id="2147492687" r:id="rId7"/>
    <p:sldLayoutId id="2147492688" r:id="rId8"/>
    <p:sldLayoutId id="2147492697" r:id="rId9"/>
    <p:sldLayoutId id="2147492703" r:id="rId10"/>
    <p:sldLayoutId id="2147492749" r:id="rId11"/>
  </p:sldLayoutIdLst>
  <p:transition>
    <p:fade/>
  </p:transition>
  <p:hf sldNum="0" hdr="0" ftr="0" dt="0"/>
  <p:txStyles>
    <p:titleStyle>
      <a:lvl1pPr algn="l" defTabSz="932742" rtl="0" eaLnBrk="1" latinLnBrk="0" hangingPunct="1">
        <a:lnSpc>
          <a:spcPct val="10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p:titleStyle>
    <p:bodyStyle>
      <a:lvl1pPr marL="0" marR="0" indent="0" algn="l" defTabSz="932742" rtl="0" eaLnBrk="1" fontAlgn="auto" latinLnBrk="0" hangingPunct="1">
        <a:lnSpc>
          <a:spcPct val="100000"/>
        </a:lnSpc>
        <a:spcBef>
          <a:spcPts val="1800"/>
        </a:spcBef>
        <a:spcAft>
          <a:spcPts val="0"/>
        </a:spcAft>
        <a:buClrTx/>
        <a:buSzPct val="90000"/>
        <a:buFont typeface="Wingdings" panose="05000000000000000000" pitchFamily="2" charset="2"/>
        <a:buNone/>
        <a:tabLst/>
        <a:defRPr sz="1800" kern="1200" spc="0" baseline="0">
          <a:solidFill>
            <a:srgbClr val="000000"/>
          </a:solidFill>
          <a:latin typeface="+mj-lt"/>
          <a:ea typeface="+mn-ea"/>
          <a:cs typeface="Segoe UI Semilight" panose="020B0402040204020203" pitchFamily="34" charset="0"/>
        </a:defRPr>
      </a:lvl1pPr>
      <a:lvl2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2pPr>
      <a:lvl3pPr marL="200025" marR="0" indent="-200025" algn="l" defTabSz="932742" rtl="0" eaLnBrk="1" fontAlgn="auto" latinLnBrk="0" hangingPunct="1">
        <a:lnSpc>
          <a:spcPct val="100000"/>
        </a:lnSpc>
        <a:spcBef>
          <a:spcPts val="6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3pPr>
      <a:lvl4pPr marL="402336"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4pPr>
      <a:lvl5pPr marL="603504" marR="0" indent="-201168"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540">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144" name="Graphic 143">
            <a:extLst>
              <a:ext uri="{FF2B5EF4-FFF2-40B4-BE49-F238E27FC236}">
                <a16:creationId xmlns:a16="http://schemas.microsoft.com/office/drawing/2014/main" id="{55FCE7D5-5796-0746-3173-EB75FBE85E45}"/>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3450588374"/>
      </p:ext>
    </p:extLst>
  </p:cSld>
  <p:clrMap bg1="lt1" tx1="dk1" bg2="lt2" tx2="dk2" accent1="accent1" accent2="accent2" accent3="accent3" accent4="accent4" accent5="accent5" accent6="accent6" hlink="hlink" folHlink="folHlink"/>
  <p:sldLayoutIdLst>
    <p:sldLayoutId id="2147492764" r:id="rId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0">
          <p15:clr>
            <a:srgbClr val="C35EA4"/>
          </p15:clr>
        </p15:guide>
        <p15:guide id="17" pos="7320">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92">
          <p15:clr>
            <a:srgbClr val="A4A3A4"/>
          </p15:clr>
        </p15:guide>
        <p15:guide id="29" orient="horz" pos="4135">
          <p15:clr>
            <a:srgbClr val="A4A3A4"/>
          </p15:clr>
        </p15:guide>
        <p15:guide id="30" pos="7488">
          <p15:clr>
            <a:srgbClr val="A4A3A4"/>
          </p15:clr>
        </p15:guide>
        <p15:guide id="31" orient="horz" pos="400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image" Target="../media/image19.jpeg"/><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1.sv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hyperlink" Target="https://techcommunity.microsoft.com/t5/small-and-medium-business-blog/azure-active-directory-premium-p1-is-coming-to-microsoft-365/ba-p/1275496" TargetMode="External"/></Relationships>
</file>

<file path=ppt/slides/_rels/slide14.xml.rels><?xml version="1.0" encoding="UTF-8" standalone="yes"?>
<Relationships xmlns="http://schemas.openxmlformats.org/package/2006/relationships"><Relationship Id="rId8" Type="http://schemas.openxmlformats.org/officeDocument/2006/relationships/hyperlink" Target="https://www.microsoft.com/security/blog/2019/08/20/one-simple-action-you-can-take-to-prevent-99-9-percent-of-account-attacks/" TargetMode="External"/><Relationship Id="rId3" Type="http://schemas.openxmlformats.org/officeDocument/2006/relationships/image" Target="../media/image23.jpeg"/><Relationship Id="rId7" Type="http://schemas.openxmlformats.org/officeDocument/2006/relationships/image" Target="../media/image26.sv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25.png"/><Relationship Id="rId5" Type="http://schemas.microsoft.com/office/2007/relationships/hdphoto" Target="../media/hdphoto1.wdp"/><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29.jpeg"/><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image" Target="../media/image45.svg"/><Relationship Id="rId13" Type="http://schemas.openxmlformats.org/officeDocument/2006/relationships/image" Target="../media/image50.png"/><Relationship Id="rId18" Type="http://schemas.openxmlformats.org/officeDocument/2006/relationships/image" Target="../media/image55.png"/><Relationship Id="rId3" Type="http://schemas.openxmlformats.org/officeDocument/2006/relationships/image" Target="../media/image40.png"/><Relationship Id="rId21" Type="http://schemas.openxmlformats.org/officeDocument/2006/relationships/image" Target="../media/image58.png"/><Relationship Id="rId7" Type="http://schemas.openxmlformats.org/officeDocument/2006/relationships/image" Target="../media/image44.png"/><Relationship Id="rId12" Type="http://schemas.openxmlformats.org/officeDocument/2006/relationships/image" Target="../media/image49.png"/><Relationship Id="rId17" Type="http://schemas.openxmlformats.org/officeDocument/2006/relationships/image" Target="../media/image54.png"/><Relationship Id="rId25" Type="http://schemas.openxmlformats.org/officeDocument/2006/relationships/image" Target="../media/image62.png"/><Relationship Id="rId2" Type="http://schemas.openxmlformats.org/officeDocument/2006/relationships/notesSlide" Target="../notesSlides/notesSlide20.xml"/><Relationship Id="rId16" Type="http://schemas.openxmlformats.org/officeDocument/2006/relationships/image" Target="../media/image53.png"/><Relationship Id="rId20"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43.svg"/><Relationship Id="rId11" Type="http://schemas.openxmlformats.org/officeDocument/2006/relationships/image" Target="../media/image48.png"/><Relationship Id="rId24" Type="http://schemas.openxmlformats.org/officeDocument/2006/relationships/image" Target="../media/image61.png"/><Relationship Id="rId5" Type="http://schemas.openxmlformats.org/officeDocument/2006/relationships/image" Target="../media/image42.png"/><Relationship Id="rId15" Type="http://schemas.openxmlformats.org/officeDocument/2006/relationships/image" Target="../media/image52.png"/><Relationship Id="rId23" Type="http://schemas.openxmlformats.org/officeDocument/2006/relationships/image" Target="../media/image60.jpeg"/><Relationship Id="rId10" Type="http://schemas.openxmlformats.org/officeDocument/2006/relationships/image" Target="../media/image47.svg"/><Relationship Id="rId19" Type="http://schemas.openxmlformats.org/officeDocument/2006/relationships/image" Target="../media/image56.png"/><Relationship Id="rId4" Type="http://schemas.openxmlformats.org/officeDocument/2006/relationships/image" Target="../media/image41.svg"/><Relationship Id="rId9" Type="http://schemas.openxmlformats.org/officeDocument/2006/relationships/image" Target="../media/image46.png"/><Relationship Id="rId14" Type="http://schemas.openxmlformats.org/officeDocument/2006/relationships/image" Target="../media/image51.png"/><Relationship Id="rId22" Type="http://schemas.openxmlformats.org/officeDocument/2006/relationships/image" Target="../media/image59.png"/></Relationships>
</file>

<file path=ppt/slides/_rels/slide2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s/_rels/slide2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hyperlink" Target="https://aka.ms/MDBcrossplattechdocs" TargetMode="External"/><Relationship Id="rId3" Type="http://schemas.openxmlformats.org/officeDocument/2006/relationships/image" Target="../media/image65.png"/><Relationship Id="rId7" Type="http://schemas.openxmlformats.org/officeDocument/2006/relationships/image" Target="../media/image68.png"/><Relationship Id="rId12" Type="http://schemas.microsoft.com/office/2007/relationships/hdphoto" Target="../media/hdphoto5.wdp"/><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microsoft.com/office/2007/relationships/hdphoto" Target="../media/hdphoto2.wdp"/><Relationship Id="rId11" Type="http://schemas.openxmlformats.org/officeDocument/2006/relationships/image" Target="../media/image70.png"/><Relationship Id="rId5" Type="http://schemas.openxmlformats.org/officeDocument/2006/relationships/image" Target="../media/image67.png"/><Relationship Id="rId10" Type="http://schemas.microsoft.com/office/2007/relationships/hdphoto" Target="../media/hdphoto4.wdp"/><Relationship Id="rId4" Type="http://schemas.openxmlformats.org/officeDocument/2006/relationships/image" Target="../media/image66.svg"/><Relationship Id="rId9" Type="http://schemas.openxmlformats.org/officeDocument/2006/relationships/image" Target="../media/image69.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72.emf"/></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73.png"/><Relationship Id="rId4"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8" Type="http://schemas.openxmlformats.org/officeDocument/2006/relationships/image" Target="../media/image79.svg"/><Relationship Id="rId13" Type="http://schemas.openxmlformats.org/officeDocument/2006/relationships/image" Target="../media/image84.png"/><Relationship Id="rId3" Type="http://schemas.openxmlformats.org/officeDocument/2006/relationships/image" Target="../media/image74.png"/><Relationship Id="rId7" Type="http://schemas.openxmlformats.org/officeDocument/2006/relationships/image" Target="../media/image78.png"/><Relationship Id="rId12" Type="http://schemas.openxmlformats.org/officeDocument/2006/relationships/image" Target="../media/image83.sv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77.svg"/><Relationship Id="rId11" Type="http://schemas.openxmlformats.org/officeDocument/2006/relationships/image" Target="../media/image82.png"/><Relationship Id="rId5" Type="http://schemas.openxmlformats.org/officeDocument/2006/relationships/image" Target="../media/image76.png"/><Relationship Id="rId10" Type="http://schemas.openxmlformats.org/officeDocument/2006/relationships/image" Target="../media/image81.svg"/><Relationship Id="rId4" Type="http://schemas.openxmlformats.org/officeDocument/2006/relationships/image" Target="../media/image75.svg"/><Relationship Id="rId9" Type="http://schemas.openxmlformats.org/officeDocument/2006/relationships/image" Target="../media/image80.png"/><Relationship Id="rId14" Type="http://schemas.openxmlformats.org/officeDocument/2006/relationships/image" Target="../media/image85.sv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8" Type="http://schemas.openxmlformats.org/officeDocument/2006/relationships/image" Target="../media/image90.jpeg"/><Relationship Id="rId13" Type="http://schemas.openxmlformats.org/officeDocument/2006/relationships/image" Target="../media/image95.png"/><Relationship Id="rId18" Type="http://schemas.openxmlformats.org/officeDocument/2006/relationships/image" Target="../media/image100.png"/><Relationship Id="rId3" Type="http://schemas.openxmlformats.org/officeDocument/2006/relationships/image" Target="../media/image86.png"/><Relationship Id="rId21" Type="http://schemas.openxmlformats.org/officeDocument/2006/relationships/image" Target="../media/image102.png"/><Relationship Id="rId7" Type="http://schemas.openxmlformats.org/officeDocument/2006/relationships/image" Target="../media/image89.png"/><Relationship Id="rId12" Type="http://schemas.openxmlformats.org/officeDocument/2006/relationships/image" Target="../media/image94.png"/><Relationship Id="rId17" Type="http://schemas.openxmlformats.org/officeDocument/2006/relationships/image" Target="../media/image99.png"/><Relationship Id="rId25" Type="http://schemas.openxmlformats.org/officeDocument/2006/relationships/image" Target="../media/image106.png"/><Relationship Id="rId2" Type="http://schemas.openxmlformats.org/officeDocument/2006/relationships/notesSlide" Target="../notesSlides/notesSlide29.xml"/><Relationship Id="rId16" Type="http://schemas.openxmlformats.org/officeDocument/2006/relationships/image" Target="../media/image98.png"/><Relationship Id="rId20" Type="http://schemas.microsoft.com/office/2007/relationships/hdphoto" Target="../media/hdphoto7.wdp"/><Relationship Id="rId1" Type="http://schemas.openxmlformats.org/officeDocument/2006/relationships/slideLayout" Target="../slideLayouts/slideLayout7.xml"/><Relationship Id="rId6" Type="http://schemas.openxmlformats.org/officeDocument/2006/relationships/image" Target="../media/image88.png"/><Relationship Id="rId11" Type="http://schemas.openxmlformats.org/officeDocument/2006/relationships/image" Target="../media/image93.jpeg"/><Relationship Id="rId24" Type="http://schemas.openxmlformats.org/officeDocument/2006/relationships/image" Target="../media/image105.jpeg"/><Relationship Id="rId5" Type="http://schemas.openxmlformats.org/officeDocument/2006/relationships/image" Target="../media/image87.png"/><Relationship Id="rId15" Type="http://schemas.openxmlformats.org/officeDocument/2006/relationships/image" Target="../media/image97.png"/><Relationship Id="rId23" Type="http://schemas.openxmlformats.org/officeDocument/2006/relationships/image" Target="../media/image104.tiff"/><Relationship Id="rId10" Type="http://schemas.openxmlformats.org/officeDocument/2006/relationships/image" Target="../media/image92.jpeg"/><Relationship Id="rId19" Type="http://schemas.openxmlformats.org/officeDocument/2006/relationships/image" Target="../media/image101.png"/><Relationship Id="rId4" Type="http://schemas.microsoft.com/office/2007/relationships/hdphoto" Target="../media/hdphoto6.wdp"/><Relationship Id="rId9" Type="http://schemas.openxmlformats.org/officeDocument/2006/relationships/image" Target="../media/image91.jpeg"/><Relationship Id="rId14" Type="http://schemas.openxmlformats.org/officeDocument/2006/relationships/image" Target="../media/image96.png"/><Relationship Id="rId22" Type="http://schemas.openxmlformats.org/officeDocument/2006/relationships/image" Target="../media/image103.png"/></Relationships>
</file>

<file path=ppt/slides/_rels/slide31.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32.xml"/><Relationship Id="rId1" Type="http://schemas.openxmlformats.org/officeDocument/2006/relationships/slideLayout" Target="../slideLayouts/slideLayout5.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png"/></Relationships>
</file>

<file path=ppt/slides/_rels/slide34.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115.jpeg"/><Relationship Id="rId4" Type="http://schemas.openxmlformats.org/officeDocument/2006/relationships/image" Target="../media/image114.jpeg"/></Relationships>
</file>

<file path=ppt/slides/_rels/slide35.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34.xml"/><Relationship Id="rId1" Type="http://schemas.openxmlformats.org/officeDocument/2006/relationships/slideLayout" Target="../slideLayouts/slideLayout5.xml"/><Relationship Id="rId4" Type="http://schemas.openxmlformats.org/officeDocument/2006/relationships/image" Target="../media/image117.png"/></Relationships>
</file>

<file path=ppt/slides/_rels/slide36.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35.xml"/><Relationship Id="rId1" Type="http://schemas.openxmlformats.org/officeDocument/2006/relationships/slideLayout" Target="../slideLayouts/slideLayout5.xml"/><Relationship Id="rId5" Type="http://schemas.openxmlformats.org/officeDocument/2006/relationships/image" Target="../media/image120.png"/><Relationship Id="rId4" Type="http://schemas.openxmlformats.org/officeDocument/2006/relationships/image" Target="../media/image119.jpeg"/></Relationships>
</file>

<file path=ppt/slides/_rels/slide37.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8" Type="http://schemas.openxmlformats.org/officeDocument/2006/relationships/image" Target="../media/image123.png"/><Relationship Id="rId3" Type="http://schemas.openxmlformats.org/officeDocument/2006/relationships/image" Target="../media/image109.png"/><Relationship Id="rId7" Type="http://schemas.openxmlformats.org/officeDocument/2006/relationships/image" Target="../media/image112.png"/><Relationship Id="rId2" Type="http://schemas.openxmlformats.org/officeDocument/2006/relationships/notesSlide" Target="../notesSlides/notesSlide37.xml"/><Relationship Id="rId1" Type="http://schemas.openxmlformats.org/officeDocument/2006/relationships/slideLayout" Target="../slideLayouts/slideLayout12.xml"/><Relationship Id="rId6" Type="http://schemas.openxmlformats.org/officeDocument/2006/relationships/image" Target="../media/image122.png"/><Relationship Id="rId11" Type="http://schemas.openxmlformats.org/officeDocument/2006/relationships/image" Target="../media/image126.png"/><Relationship Id="rId5" Type="http://schemas.openxmlformats.org/officeDocument/2006/relationships/image" Target="../media/image111.png"/><Relationship Id="rId10" Type="http://schemas.openxmlformats.org/officeDocument/2006/relationships/image" Target="../media/image125.png"/><Relationship Id="rId4" Type="http://schemas.openxmlformats.org/officeDocument/2006/relationships/image" Target="../media/image110.png"/><Relationship Id="rId9" Type="http://schemas.openxmlformats.org/officeDocument/2006/relationships/image" Target="../media/image12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38.xml"/><Relationship Id="rId1" Type="http://schemas.openxmlformats.org/officeDocument/2006/relationships/slideLayout" Target="../slideLayouts/slideLayout5.xml"/><Relationship Id="rId5" Type="http://schemas.openxmlformats.org/officeDocument/2006/relationships/image" Target="../media/image129.jpeg"/><Relationship Id="rId4" Type="http://schemas.openxmlformats.org/officeDocument/2006/relationships/image" Target="../media/image128.jpeg"/></Relationships>
</file>

<file path=ppt/slides/_rels/slide41.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39.xml"/><Relationship Id="rId1" Type="http://schemas.openxmlformats.org/officeDocument/2006/relationships/slideLayout" Target="../slideLayouts/slideLayout4.xml"/><Relationship Id="rId4" Type="http://schemas.openxmlformats.org/officeDocument/2006/relationships/image" Target="../media/image131.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hyperlink" Target="https://news.microsoft.com/2023/03/16/introducing-microsoft-365-copilot-your-copilot-for-work/" TargetMode="Externa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hyperlink" Target="https://aka.ms/M365BPweb" TargetMode="External"/><Relationship Id="rId2" Type="http://schemas.openxmlformats.org/officeDocument/2006/relationships/notesSlide" Target="../notesSlides/notesSlide44.xml"/><Relationship Id="rId1" Type="http://schemas.openxmlformats.org/officeDocument/2006/relationships/slideLayout" Target="../slideLayouts/slideLayout4.xml"/><Relationship Id="rId5" Type="http://schemas.openxmlformats.org/officeDocument/2006/relationships/image" Target="../media/image134.jpeg"/><Relationship Id="rId4" Type="http://schemas.openxmlformats.org/officeDocument/2006/relationships/hyperlink" Target="https://aka.ms/M365BP" TargetMode="External"/></Relationships>
</file>

<file path=ppt/slides/_rels/slide49.xml.rels><?xml version="1.0" encoding="UTF-8" standalone="yes"?>
<Relationships xmlns="http://schemas.openxmlformats.org/package/2006/relationships"><Relationship Id="rId2" Type="http://schemas.openxmlformats.org/officeDocument/2006/relationships/image" Target="../media/image135.jpe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hyperlink" Target="https://nam06.safelinks.protection.outlook.com/?url=https%3A%2F%2Fgo.kaspersky.com%2Frs%2F802-IJN-240%2Fimages%2FGL_Kaspersky_Report-IT-Security-Economics_report_2019.pdf&amp;data=04%7C01%7Cv-katdi%40microsoft.com%7C332c18ec13134f52a70208d897b86f2c%7C72f988bf86f141af91ab2d7cd011db47%7C1%7C1%7C637426165676867138%7CUnknown%7CTWFpbGZsb3d8eyJWIjoiMC4wLjAwMDAiLCJQIjoiV2luMzIiLCJBTiI6Ik1haWwiLCJXVCI6Mn0%3D%7C1000&amp;sdata=2q%2BI0o7YiAaDVj4TRbicILZtP9gnd5jTHBP9BlIpxvs%3D&amp;reserved=0" TargetMode="External"/><Relationship Id="rId4" Type="http://schemas.openxmlformats.org/officeDocument/2006/relationships/hyperlink" Target="https://abcnews.go.com/Politics/dhs-secretary-warns-ransomware-attacks-rise-targets-include/story?id=77512872" TargetMode="External"/></Relationships>
</file>

<file path=ppt/slides/_rels/slide6.xml.rels><?xml version="1.0" encoding="UTF-8" standalone="yes"?>
<Relationships xmlns="http://schemas.openxmlformats.org/package/2006/relationships"><Relationship Id="rId2" Type="http://schemas.openxmlformats.org/officeDocument/2006/relationships/hyperlink" Target="https://www.microsoft.com/en-us/worklab/work-trend-index/will-ai-fix-work"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24FAF0E-AF4F-C3F4-7067-A3C57B4BABCA}"/>
              </a:ext>
            </a:extLst>
          </p:cNvPr>
          <p:cNvSpPr>
            <a:spLocks noGrp="1"/>
          </p:cNvSpPr>
          <p:nvPr>
            <p:ph type="title"/>
          </p:nvPr>
        </p:nvSpPr>
        <p:spPr>
          <a:xfrm>
            <a:off x="574816" y="510988"/>
            <a:ext cx="11018520" cy="430887"/>
          </a:xfrm>
        </p:spPr>
        <p:txBody>
          <a:bodyPr/>
          <a:lstStyle/>
          <a:p>
            <a:r>
              <a:rPr lang="en-US"/>
              <a:t>Secure Productivity</a:t>
            </a:r>
          </a:p>
        </p:txBody>
      </p:sp>
      <p:sp>
        <p:nvSpPr>
          <p:cNvPr id="11" name="Text Placeholder 10">
            <a:extLst>
              <a:ext uri="{FF2B5EF4-FFF2-40B4-BE49-F238E27FC236}">
                <a16:creationId xmlns:a16="http://schemas.microsoft.com/office/drawing/2014/main" id="{BE71D7DD-1DCD-0E7E-3A6D-2FDDFD335CB7}"/>
              </a:ext>
            </a:extLst>
          </p:cNvPr>
          <p:cNvSpPr>
            <a:spLocks noGrp="1"/>
          </p:cNvSpPr>
          <p:nvPr>
            <p:ph type="body" sz="quarter" idx="11"/>
          </p:nvPr>
        </p:nvSpPr>
        <p:spPr>
          <a:xfrm>
            <a:off x="574675" y="941388"/>
            <a:ext cx="11018520" cy="307777"/>
          </a:xfrm>
        </p:spPr>
        <p:txBody>
          <a:bodyPr/>
          <a:lstStyle/>
          <a:p>
            <a:r>
              <a:rPr lang="en-US"/>
              <a:t>SMB customer pitch deck</a:t>
            </a:r>
          </a:p>
        </p:txBody>
      </p:sp>
      <p:graphicFrame>
        <p:nvGraphicFramePr>
          <p:cNvPr id="15" name="Table 14">
            <a:extLst>
              <a:ext uri="{FF2B5EF4-FFF2-40B4-BE49-F238E27FC236}">
                <a16:creationId xmlns:a16="http://schemas.microsoft.com/office/drawing/2014/main" id="{800B4734-D147-8DD4-0BF9-DFE94920C4CF}"/>
              </a:ext>
            </a:extLst>
          </p:cNvPr>
          <p:cNvGraphicFramePr>
            <a:graphicFrameLocks noGrp="1"/>
          </p:cNvGraphicFramePr>
          <p:nvPr>
            <p:extLst>
              <p:ext uri="{D42A27DB-BD31-4B8C-83A1-F6EECF244321}">
                <p14:modId xmlns:p14="http://schemas.microsoft.com/office/powerpoint/2010/main" val="1231586768"/>
              </p:ext>
            </p:extLst>
          </p:nvPr>
        </p:nvGraphicFramePr>
        <p:xfrm>
          <a:off x="574675" y="1679576"/>
          <a:ext cx="6024191" cy="4389120"/>
        </p:xfrm>
        <a:graphic>
          <a:graphicData uri="http://schemas.openxmlformats.org/drawingml/2006/table">
            <a:tbl>
              <a:tblPr firstRow="1" bandRow="1"/>
              <a:tblGrid>
                <a:gridCol w="1554480">
                  <a:extLst>
                    <a:ext uri="{9D8B030D-6E8A-4147-A177-3AD203B41FA5}">
                      <a16:colId xmlns:a16="http://schemas.microsoft.com/office/drawing/2014/main" val="2358886734"/>
                    </a:ext>
                  </a:extLst>
                </a:gridCol>
                <a:gridCol w="4469711">
                  <a:extLst>
                    <a:ext uri="{9D8B030D-6E8A-4147-A177-3AD203B41FA5}">
                      <a16:colId xmlns:a16="http://schemas.microsoft.com/office/drawing/2014/main" val="284332350"/>
                    </a:ext>
                  </a:extLst>
                </a:gridCol>
              </a:tblGrid>
              <a:tr h="0">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pPr marL="0" algn="l" defTabSz="699463" rtl="0" eaLnBrk="1" latinLnBrk="0" hangingPunct="1">
                        <a:lnSpc>
                          <a:spcPct val="100000"/>
                        </a:lnSpc>
                      </a:pPr>
                      <a:r>
                        <a:rPr lang="en-US" sz="1400" b="0" i="0" kern="1200">
                          <a:solidFill>
                            <a:schemeClr val="accent1"/>
                          </a:solidFill>
                          <a:latin typeface="+mj-lt"/>
                          <a:ea typeface="+mn-ea"/>
                          <a:cs typeface="Segoe UI"/>
                        </a:rPr>
                        <a:t>Disclosure</a:t>
                      </a:r>
                    </a:p>
                  </a:txBody>
                  <a:tcPr marL="0" marT="137160" marB="13716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pPr marL="0" algn="l" defTabSz="699463" rtl="0" eaLnBrk="1" latinLnBrk="0" hangingPunct="1">
                        <a:lnSpc>
                          <a:spcPct val="100000"/>
                        </a:lnSpc>
                      </a:pPr>
                      <a:r>
                        <a:rPr lang="en-US" sz="1200" kern="1200">
                          <a:solidFill>
                            <a:schemeClr val="tx1"/>
                          </a:solidFill>
                          <a:latin typeface="+mn-lt"/>
                          <a:ea typeface="+mn-ea"/>
                          <a:cs typeface="+mn-cs"/>
                        </a:rPr>
                        <a:t>Customer-ready pitch deck</a:t>
                      </a:r>
                    </a:p>
                  </a:txBody>
                  <a:tcPr marT="137160" marB="13716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20200886"/>
                  </a:ext>
                </a:extLst>
              </a:tr>
              <a:tr h="0">
                <a:tc>
                  <a:txBody>
                    <a:bodyPr/>
                    <a:lstStyle/>
                    <a:p>
                      <a:pPr marL="0" marR="0">
                        <a:lnSpc>
                          <a:spcPct val="100000"/>
                        </a:lnSpc>
                        <a:spcBef>
                          <a:spcPts val="0"/>
                        </a:spcBef>
                        <a:spcAft>
                          <a:spcPts val="0"/>
                        </a:spcAft>
                      </a:pPr>
                      <a:r>
                        <a:rPr lang="en-US" sz="1400">
                          <a:solidFill>
                            <a:schemeClr val="accent1"/>
                          </a:solidFill>
                          <a:effectLst/>
                          <a:latin typeface="+mj-lt"/>
                          <a:ea typeface="Calibri" panose="020F0502020204030204" pitchFamily="34" charset="0"/>
                          <a:cs typeface="Arial" panose="020B0604020202020204" pitchFamily="34" charset="0"/>
                        </a:rPr>
                        <a:t>Objective</a:t>
                      </a:r>
                    </a:p>
                  </a:txBody>
                  <a:tcPr marL="0" marT="137160" marB="13716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latin typeface="+mn-lt"/>
                        </a:rPr>
                        <a:t>Accelerate renewal and upsell to Microsoft 365 Business Premium </a:t>
                      </a:r>
                    </a:p>
                    <a:p>
                      <a:pPr marL="171450" marR="0" lvl="0" indent="-1714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latin typeface="+mn-lt"/>
                        </a:rPr>
                        <a:t>Acquire non-Microsoft 365 customers with Microsoft 365 Business Premium </a:t>
                      </a:r>
                    </a:p>
                  </a:txBody>
                  <a:tcPr marT="91440" marB="9144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93456780"/>
                  </a:ext>
                </a:extLst>
              </a:tr>
              <a:tr h="0">
                <a:tc>
                  <a:txBody>
                    <a:bodyPr/>
                    <a:lstStyle/>
                    <a:p>
                      <a:pPr marL="0" marR="0">
                        <a:lnSpc>
                          <a:spcPct val="100000"/>
                        </a:lnSpc>
                        <a:spcBef>
                          <a:spcPts val="0"/>
                        </a:spcBef>
                        <a:spcAft>
                          <a:spcPts val="0"/>
                        </a:spcAft>
                      </a:pPr>
                      <a:r>
                        <a:rPr lang="en-US" sz="1400">
                          <a:solidFill>
                            <a:schemeClr val="accent1"/>
                          </a:solidFill>
                          <a:effectLst/>
                          <a:latin typeface="+mj-lt"/>
                          <a:ea typeface="Calibri" panose="020F0502020204030204" pitchFamily="34" charset="0"/>
                          <a:cs typeface="Arial" panose="020B0604020202020204" pitchFamily="34" charset="0"/>
                        </a:rPr>
                        <a:t>Hero products</a:t>
                      </a:r>
                    </a:p>
                  </a:txBody>
                  <a:tcPr marL="0" marT="137160" marB="13716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n-NO" sz="1200">
                          <a:solidFill>
                            <a:schemeClr val="tx1"/>
                          </a:solidFill>
                          <a:latin typeface="+mn-lt"/>
                        </a:rPr>
                        <a:t>Microsoft 365 Business Premium</a:t>
                      </a:r>
                    </a:p>
                    <a:p>
                      <a:pPr marL="171450" marR="0" lvl="0" indent="-1714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n-NO" sz="1200">
                          <a:solidFill>
                            <a:schemeClr val="tx1"/>
                          </a:solidFill>
                          <a:latin typeface="+mn-lt"/>
                        </a:rPr>
                        <a:t>Microsoft 365 Copilot</a:t>
                      </a:r>
                    </a:p>
                  </a:txBody>
                  <a:tcPr marT="91440" marB="9144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63305438"/>
                  </a:ext>
                </a:extLst>
              </a:tr>
              <a:tr h="0">
                <a:tc>
                  <a:txBody>
                    <a:bodyPr/>
                    <a:lstStyle/>
                    <a:p>
                      <a:pPr marL="0" marR="0">
                        <a:lnSpc>
                          <a:spcPct val="100000"/>
                        </a:lnSpc>
                        <a:spcBef>
                          <a:spcPts val="0"/>
                        </a:spcBef>
                        <a:spcAft>
                          <a:spcPts val="0"/>
                        </a:spcAft>
                      </a:pPr>
                      <a:r>
                        <a:rPr lang="en-US" sz="1400">
                          <a:solidFill>
                            <a:schemeClr val="accent1"/>
                          </a:solidFill>
                          <a:effectLst/>
                          <a:latin typeface="+mj-lt"/>
                          <a:ea typeface="Calibri" panose="020F0502020204030204" pitchFamily="34" charset="0"/>
                          <a:cs typeface="Arial" panose="020B0604020202020204" pitchFamily="34" charset="0"/>
                        </a:rPr>
                        <a:t>Audience</a:t>
                      </a:r>
                    </a:p>
                  </a:txBody>
                  <a:tcPr marL="0" marT="137160" marB="13716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0"/>
                        </a:spcBef>
                        <a:spcAft>
                          <a:spcPts val="0"/>
                        </a:spcAft>
                      </a:pPr>
                      <a:r>
                        <a:rPr lang="en-US" sz="1200">
                          <a:solidFill>
                            <a:schemeClr val="tx1"/>
                          </a:solidFill>
                          <a:effectLst/>
                          <a:latin typeface="+mn-lt"/>
                          <a:ea typeface="Calibri" panose="020F0502020204030204" pitchFamily="34" charset="0"/>
                          <a:cs typeface="Arial" panose="020B0604020202020204" pitchFamily="34" charset="0"/>
                        </a:rPr>
                        <a:t>Business or IT decision makers for SMB</a:t>
                      </a:r>
                    </a:p>
                  </a:txBody>
                  <a:tcPr marT="91440" marB="9144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68946270"/>
                  </a:ext>
                </a:extLst>
              </a:tr>
              <a:tr h="0">
                <a:tc>
                  <a:txBody>
                    <a:bodyPr/>
                    <a:lstStyle/>
                    <a:p>
                      <a:pPr marL="0" marR="0">
                        <a:lnSpc>
                          <a:spcPct val="100000"/>
                        </a:lnSpc>
                        <a:spcBef>
                          <a:spcPts val="0"/>
                        </a:spcBef>
                        <a:spcAft>
                          <a:spcPts val="0"/>
                        </a:spcAft>
                      </a:pPr>
                      <a:r>
                        <a:rPr lang="en-US" sz="1400">
                          <a:solidFill>
                            <a:schemeClr val="accent1"/>
                          </a:solidFill>
                          <a:effectLst/>
                          <a:latin typeface="+mj-lt"/>
                          <a:ea typeface="Calibri" panose="020F0502020204030204" pitchFamily="34" charset="0"/>
                          <a:cs typeface="Arial" panose="020B0604020202020204" pitchFamily="34" charset="0"/>
                        </a:rPr>
                        <a:t>Solution play definition</a:t>
                      </a:r>
                    </a:p>
                  </a:txBody>
                  <a:tcPr marL="0" marT="137160" marB="13716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solidFill>
                            <a:schemeClr val="tx1"/>
                          </a:solidFill>
                          <a:effectLst/>
                          <a:latin typeface="+mn-lt"/>
                          <a:ea typeface="Calibri" panose="020F0502020204030204" pitchFamily="34" charset="0"/>
                          <a:cs typeface="Arial" panose="020B0604020202020204" pitchFamily="34" charset="0"/>
                        </a:rPr>
                        <a:t>Safely run your business from anywhere with a secure, comprehensive, AI-powered cloud solution that makes hybrid work, work. </a:t>
                      </a:r>
                    </a:p>
                  </a:txBody>
                  <a:tcPr marT="91440" marB="9144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9800853"/>
                  </a:ext>
                </a:extLst>
              </a:tr>
              <a:tr h="0">
                <a:tc>
                  <a:txBody>
                    <a:bodyPr/>
                    <a:lstStyle/>
                    <a:p>
                      <a:pPr marL="0" marR="0">
                        <a:lnSpc>
                          <a:spcPct val="100000"/>
                        </a:lnSpc>
                        <a:spcBef>
                          <a:spcPts val="0"/>
                        </a:spcBef>
                        <a:spcAft>
                          <a:spcPts val="0"/>
                        </a:spcAft>
                      </a:pPr>
                      <a:r>
                        <a:rPr lang="en-US" sz="1400">
                          <a:solidFill>
                            <a:schemeClr val="accent1"/>
                          </a:solidFill>
                          <a:effectLst/>
                          <a:latin typeface="+mj-lt"/>
                          <a:ea typeface="Calibri" panose="020F0502020204030204" pitchFamily="34" charset="0"/>
                          <a:cs typeface="Arial" panose="020B0604020202020204" pitchFamily="34" charset="0"/>
                        </a:rPr>
                        <a:t>Message</a:t>
                      </a:r>
                    </a:p>
                  </a:txBody>
                  <a:tcPr marL="0" marT="137160" marB="13716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solidFill>
                            <a:schemeClr val="tx1"/>
                          </a:solidFill>
                          <a:effectLst/>
                          <a:latin typeface="+mn-lt"/>
                          <a:ea typeface="Calibri" panose="020F0502020204030204" pitchFamily="34" charset="0"/>
                          <a:cs typeface="Arial" panose="020B0604020202020204" pitchFamily="34" charset="0"/>
                        </a:rPr>
                        <a:t>Build a foundation of secure productivity to get AI-ready</a:t>
                      </a:r>
                    </a:p>
                  </a:txBody>
                  <a:tcPr marT="91440" marB="9144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80814284"/>
                  </a:ext>
                </a:extLst>
              </a:tr>
              <a:tr h="0">
                <a:tc>
                  <a:txBody>
                    <a:bodyPr/>
                    <a:lstStyle/>
                    <a:p>
                      <a:pPr marL="0" marR="0">
                        <a:lnSpc>
                          <a:spcPct val="100000"/>
                        </a:lnSpc>
                        <a:spcBef>
                          <a:spcPts val="0"/>
                        </a:spcBef>
                        <a:spcAft>
                          <a:spcPts val="0"/>
                        </a:spcAft>
                      </a:pPr>
                      <a:r>
                        <a:rPr lang="en-US" sz="1400">
                          <a:solidFill>
                            <a:schemeClr val="accent1"/>
                          </a:solidFill>
                          <a:effectLst/>
                          <a:latin typeface="+mj-lt"/>
                          <a:ea typeface="Calibri" panose="020F0502020204030204" pitchFamily="34" charset="0"/>
                          <a:cs typeface="Arial" panose="020B0604020202020204" pitchFamily="34" charset="0"/>
                        </a:rPr>
                        <a:t>Business impact</a:t>
                      </a:r>
                    </a:p>
                  </a:txBody>
                  <a:tcPr marL="0" marT="137160" marB="13716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accent6"/>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200" dirty="0">
                          <a:solidFill>
                            <a:schemeClr val="tx1"/>
                          </a:solidFill>
                          <a:effectLst/>
                          <a:latin typeface="+mn-lt"/>
                          <a:ea typeface="Calibri" panose="020F0502020204030204" pitchFamily="34" charset="0"/>
                          <a:cs typeface="Arial" panose="020B0604020202020204" pitchFamily="34" charset="0"/>
                        </a:rPr>
                        <a:t>Enable a new way to work with Microsoft 365 by building a Zero-Trust foundation, simplifying endpoint management, and unleashing intelligent productivity.</a:t>
                      </a:r>
                    </a:p>
                  </a:txBody>
                  <a:tcPr marT="91440" marB="9144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accent6"/>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21349874"/>
                  </a:ext>
                </a:extLst>
              </a:tr>
            </a:tbl>
          </a:graphicData>
        </a:graphic>
      </p:graphicFrame>
      <p:pic>
        <p:nvPicPr>
          <p:cNvPr id="8" name="Picture Placeholder 5">
            <a:extLst>
              <a:ext uri="{FF2B5EF4-FFF2-40B4-BE49-F238E27FC236}">
                <a16:creationId xmlns:a16="http://schemas.microsoft.com/office/drawing/2014/main" id="{DAD102F5-5155-29F0-A87C-6647B0CB5954}"/>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301452" y="-1"/>
            <a:ext cx="4890548" cy="6858001"/>
          </a:xfrm>
          <a:prstGeom prst="rect">
            <a:avLst/>
          </a:prstGeom>
        </p:spPr>
      </p:pic>
      <p:grpSp>
        <p:nvGrpSpPr>
          <p:cNvPr id="5" name="Group 4" descr="Text box with 'hidden' labeled on it" title="Label">
            <a:extLst>
              <a:ext uri="{FF2B5EF4-FFF2-40B4-BE49-F238E27FC236}">
                <a16:creationId xmlns:a16="http://schemas.microsoft.com/office/drawing/2014/main" id="{B916C75C-99CB-F211-7B83-0FA480C659DA}"/>
              </a:ext>
              <a:ext uri="{C183D7F6-B498-43B3-948B-1728B52AA6E4}">
                <adec:decorative xmlns:adec="http://schemas.microsoft.com/office/drawing/2017/decorative" val="1"/>
              </a:ext>
            </a:extLst>
          </p:cNvPr>
          <p:cNvGrpSpPr/>
          <p:nvPr/>
        </p:nvGrpSpPr>
        <p:grpSpPr>
          <a:xfrm>
            <a:off x="10814385" y="499"/>
            <a:ext cx="1377616" cy="1219186"/>
            <a:chOff x="10404657" y="488"/>
            <a:chExt cx="1786476" cy="1955102"/>
          </a:xfrm>
          <a:solidFill>
            <a:schemeClr val="accent5"/>
          </a:solidFill>
        </p:grpSpPr>
        <p:sp>
          <p:nvSpPr>
            <p:cNvPr id="6" name="Diagonal Stripe 5">
              <a:extLst>
                <a:ext uri="{FF2B5EF4-FFF2-40B4-BE49-F238E27FC236}">
                  <a16:creationId xmlns:a16="http://schemas.microsoft.com/office/drawing/2014/main" id="{625BC1D4-19DE-6E62-B357-D00B552987C6}"/>
                </a:ext>
              </a:extLst>
            </p:cNvPr>
            <p:cNvSpPr/>
            <p:nvPr/>
          </p:nvSpPr>
          <p:spPr bwMode="auto">
            <a:xfrm rot="5400000">
              <a:off x="10320344" y="84801"/>
              <a:ext cx="1955102" cy="1786476"/>
            </a:xfrm>
            <a:prstGeom prst="diagStripe">
              <a:avLst/>
            </a:prstGeom>
            <a:solidFill>
              <a:schemeClr val="bg1"/>
            </a:solidFill>
            <a:ln w="10795" cap="flat" cmpd="sng" algn="ctr">
              <a:noFill/>
              <a:prstDash val="solid"/>
            </a:ln>
            <a:effectLst>
              <a:outerShdw blurRad="152400" sx="101000" sy="101000" algn="tl" rotWithShape="0">
                <a:prstClr val="black">
                  <a:alpha val="29000"/>
                </a:prstClr>
              </a:outerShdw>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de-AT"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sym typeface="Arial"/>
              </a:endParaRPr>
            </a:p>
          </p:txBody>
        </p:sp>
        <p:sp>
          <p:nvSpPr>
            <p:cNvPr id="7" name="TextBox 6">
              <a:extLst>
                <a:ext uri="{FF2B5EF4-FFF2-40B4-BE49-F238E27FC236}">
                  <a16:creationId xmlns:a16="http://schemas.microsoft.com/office/drawing/2014/main" id="{D11D9947-AA1E-6057-4694-25023B2BC072}"/>
                </a:ext>
              </a:extLst>
            </p:cNvPr>
            <p:cNvSpPr txBox="1"/>
            <p:nvPr/>
          </p:nvSpPr>
          <p:spPr>
            <a:xfrm rot="2421255">
              <a:off x="10946913" y="407432"/>
              <a:ext cx="1090931" cy="631750"/>
            </a:xfrm>
            <a:prstGeom prst="rect">
              <a:avLst/>
            </a:prstGeom>
            <a:noFill/>
          </p:spPr>
          <p:txBody>
            <a:bodyPr wrap="none" lIns="0" tIns="0" rIns="0" bIns="0" rtlCol="0" anchor="ctr" anchorCtr="0">
              <a:spAutoFit/>
            </a:bodyPr>
            <a:lstStyle/>
            <a:p>
              <a:pPr marL="0" marR="0" lvl="0" indent="0" algn="l" defTabSz="932509" rtl="0" eaLnBrk="1" fontAlgn="auto" latinLnBrk="0" hangingPunct="1">
                <a:lnSpc>
                  <a:spcPct val="80000"/>
                </a:lnSpc>
                <a:spcBef>
                  <a:spcPts val="0"/>
                </a:spcBef>
                <a:spcAft>
                  <a:spcPts val="0"/>
                </a:spcAft>
                <a:buClrTx/>
                <a:buSzTx/>
                <a:buFontTx/>
                <a:buNone/>
                <a:tabLst/>
                <a:defRPr/>
              </a:pPr>
              <a:r>
                <a:rPr kumimoji="0" lang="en-US" sz="1600" b="0" i="0" u="none" strike="noStrike" kern="1200" cap="none" spc="-30" normalizeH="0" baseline="0" noProof="0" dirty="0">
                  <a:ln>
                    <a:noFill/>
                  </a:ln>
                  <a:solidFill>
                    <a:srgbClr val="0078D4"/>
                  </a:solidFill>
                  <a:effectLst/>
                  <a:uLnTx/>
                  <a:uFillTx/>
                  <a:latin typeface="Segoe UI Semibold"/>
                  <a:ea typeface="+mn-ea"/>
                  <a:cs typeface="Arial"/>
                  <a:sym typeface="Arial"/>
                </a:rPr>
                <a:t>Guidance</a:t>
              </a:r>
              <a:br>
                <a:rPr kumimoji="0" lang="en-US" sz="1600" b="0" i="0" u="none" strike="noStrike" kern="1200" cap="none" spc="-30" normalizeH="0" baseline="0" noProof="0" dirty="0">
                  <a:ln>
                    <a:noFill/>
                  </a:ln>
                  <a:solidFill>
                    <a:srgbClr val="0078D4"/>
                  </a:solidFill>
                  <a:effectLst/>
                  <a:uLnTx/>
                  <a:uFillTx/>
                  <a:latin typeface="Segoe UI Semibold"/>
                  <a:ea typeface="+mn-ea"/>
                  <a:cs typeface="Arial"/>
                  <a:sym typeface="Arial"/>
                </a:rPr>
              </a:br>
              <a:r>
                <a:rPr kumimoji="0" lang="en-US" sz="1600" b="0" i="0" u="none" strike="noStrike" kern="1200" cap="none" spc="-30" normalizeH="0" baseline="0" noProof="0" dirty="0">
                  <a:ln>
                    <a:noFill/>
                  </a:ln>
                  <a:solidFill>
                    <a:srgbClr val="0078D4"/>
                  </a:solidFill>
                  <a:effectLst/>
                  <a:uLnTx/>
                  <a:uFillTx/>
                  <a:latin typeface="Segoe UI Semibold"/>
                  <a:ea typeface="+mn-ea"/>
                  <a:cs typeface="Arial"/>
                  <a:sym typeface="Arial"/>
                </a:rPr>
                <a:t>use only</a:t>
              </a:r>
            </a:p>
          </p:txBody>
        </p:sp>
      </p:grpSp>
    </p:spTree>
    <p:extLst>
      <p:ext uri="{BB962C8B-B14F-4D97-AF65-F5344CB8AC3E}">
        <p14:creationId xmlns:p14="http://schemas.microsoft.com/office/powerpoint/2010/main" val="3404992746"/>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AB2A85D6-D1F5-2713-D01D-369F6028A1B6}"/>
              </a:ext>
              <a:ext uri="{C183D7F6-B498-43B3-948B-1728B52AA6E4}">
                <adec:decorative xmlns:adec="http://schemas.microsoft.com/office/drawing/2017/decorative" val="1"/>
              </a:ext>
            </a:extLst>
          </p:cNvPr>
          <p:cNvSpPr/>
          <p:nvPr/>
        </p:nvSpPr>
        <p:spPr bwMode="auto">
          <a:xfrm>
            <a:off x="7766301" y="3853512"/>
            <a:ext cx="2394620" cy="2351424"/>
          </a:xfrm>
          <a:prstGeom prst="roundRect">
            <a:avLst>
              <a:gd name="adj" fmla="val 7406"/>
            </a:avLst>
          </a:prstGeom>
          <a:solidFill>
            <a:schemeClr val="bg1">
              <a:lumMod val="85000"/>
              <a:alpha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Segoe UI"/>
              <a:ea typeface="Segoe UI" pitchFamily="34" charset="0"/>
              <a:cs typeface="Segoe UI" pitchFamily="34" charset="0"/>
            </a:endParaRPr>
          </a:p>
        </p:txBody>
      </p:sp>
      <p:sp>
        <p:nvSpPr>
          <p:cNvPr id="6" name="Rectangle 5">
            <a:extLst>
              <a:ext uri="{FF2B5EF4-FFF2-40B4-BE49-F238E27FC236}">
                <a16:creationId xmlns:a16="http://schemas.microsoft.com/office/drawing/2014/main" id="{5CF70C5A-1C59-4274-55D6-BF5FB059EB92}"/>
              </a:ext>
              <a:ext uri="{C183D7F6-B498-43B3-948B-1728B52AA6E4}">
                <adec:decorative xmlns:adec="http://schemas.microsoft.com/office/drawing/2017/decorative" val="1"/>
              </a:ext>
            </a:extLst>
          </p:cNvPr>
          <p:cNvSpPr/>
          <p:nvPr/>
        </p:nvSpPr>
        <p:spPr bwMode="auto">
          <a:xfrm>
            <a:off x="0" y="1646450"/>
            <a:ext cx="12192000" cy="1729741"/>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solidFill>
                <a:srgbClr val="8661C5"/>
              </a:solidFill>
              <a:effectLst/>
              <a:uLnTx/>
              <a:uFillTx/>
              <a:latin typeface="Calibri" panose="020F0502020204030204"/>
              <a:ea typeface="Segoe UI" pitchFamily="34" charset="0"/>
              <a:cs typeface="Segoe UI" pitchFamily="34" charset="0"/>
            </a:endParaRPr>
          </a:p>
        </p:txBody>
      </p:sp>
      <p:grpSp>
        <p:nvGrpSpPr>
          <p:cNvPr id="7" name="Group 6">
            <a:extLst>
              <a:ext uri="{FF2B5EF4-FFF2-40B4-BE49-F238E27FC236}">
                <a16:creationId xmlns:a16="http://schemas.microsoft.com/office/drawing/2014/main" id="{88B11AAF-ABAA-635F-3814-FC825C6D20C1}"/>
              </a:ext>
              <a:ext uri="{C183D7F6-B498-43B3-948B-1728B52AA6E4}">
                <adec:decorative xmlns:adec="http://schemas.microsoft.com/office/drawing/2017/decorative" val="1"/>
              </a:ext>
            </a:extLst>
          </p:cNvPr>
          <p:cNvGrpSpPr/>
          <p:nvPr/>
        </p:nvGrpSpPr>
        <p:grpSpPr>
          <a:xfrm>
            <a:off x="0" y="2475504"/>
            <a:ext cx="11322590" cy="423079"/>
            <a:chOff x="0" y="3205095"/>
            <a:chExt cx="11322590" cy="423079"/>
          </a:xfrm>
          <a:solidFill>
            <a:schemeClr val="bg1"/>
          </a:solidFill>
        </p:grpSpPr>
        <p:cxnSp>
          <p:nvCxnSpPr>
            <p:cNvPr id="8" name="Straight Connector 7">
              <a:extLst>
                <a:ext uri="{FF2B5EF4-FFF2-40B4-BE49-F238E27FC236}">
                  <a16:creationId xmlns:a16="http://schemas.microsoft.com/office/drawing/2014/main" id="{1F2E7788-7867-72D6-1CB4-FAFB63224CF7}"/>
                </a:ext>
              </a:extLst>
            </p:cNvPr>
            <p:cNvCxnSpPr>
              <a:cxnSpLocks/>
            </p:cNvCxnSpPr>
            <p:nvPr/>
          </p:nvCxnSpPr>
          <p:spPr>
            <a:xfrm>
              <a:off x="0" y="3417278"/>
              <a:ext cx="11092852" cy="0"/>
            </a:xfrm>
            <a:prstGeom prst="line">
              <a:avLst/>
            </a:prstGeom>
            <a:grpFill/>
            <a:ln w="15367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Isosceles Triangle 8">
              <a:extLst>
                <a:ext uri="{FF2B5EF4-FFF2-40B4-BE49-F238E27FC236}">
                  <a16:creationId xmlns:a16="http://schemas.microsoft.com/office/drawing/2014/main" id="{1AFBEB00-635F-40D8-0442-6126A4289BEC}"/>
                </a:ext>
              </a:extLst>
            </p:cNvPr>
            <p:cNvSpPr>
              <a:spLocks/>
            </p:cNvSpPr>
            <p:nvPr/>
          </p:nvSpPr>
          <p:spPr>
            <a:xfrm rot="5400000">
              <a:off x="10996181" y="3301766"/>
              <a:ext cx="423079" cy="22973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FFFFFF"/>
                </a:solidFill>
                <a:effectLst/>
                <a:uLnTx/>
                <a:uFillTx/>
                <a:latin typeface="Segoe UI"/>
                <a:ea typeface="+mn-ea"/>
                <a:cs typeface="+mn-cs"/>
              </a:endParaRPr>
            </a:p>
          </p:txBody>
        </p:sp>
      </p:grpSp>
      <p:sp>
        <p:nvSpPr>
          <p:cNvPr id="10" name="Oval 9">
            <a:extLst>
              <a:ext uri="{FF2B5EF4-FFF2-40B4-BE49-F238E27FC236}">
                <a16:creationId xmlns:a16="http://schemas.microsoft.com/office/drawing/2014/main" id="{26616989-906C-9E86-ACC6-1AF82981DD01}"/>
              </a:ext>
              <a:ext uri="{C183D7F6-B498-43B3-948B-1728B52AA6E4}">
                <adec:decorative xmlns:adec="http://schemas.microsoft.com/office/drawing/2017/decorative" val="1"/>
              </a:ext>
            </a:extLst>
          </p:cNvPr>
          <p:cNvSpPr>
            <a:spLocks/>
          </p:cNvSpPr>
          <p:nvPr/>
        </p:nvSpPr>
        <p:spPr>
          <a:xfrm>
            <a:off x="2028146" y="2562456"/>
            <a:ext cx="249819" cy="249819"/>
          </a:xfrm>
          <a:prstGeom prst="ellipse">
            <a:avLst/>
          </a:prstGeom>
          <a:solidFill>
            <a:schemeClr val="accent3"/>
          </a:solidFill>
          <a:ln w="381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prstClr val="white"/>
              </a:solidFill>
              <a:effectLst/>
              <a:uLnTx/>
              <a:uFillTx/>
              <a:latin typeface="Segoe UI Semibold" panose="020B0702040204020203" pitchFamily="34" charset="0"/>
              <a:ea typeface="+mn-ea"/>
              <a:cs typeface="Segoe UI Semibold" panose="020B0702040204020203" pitchFamily="34" charset="0"/>
            </a:endParaRPr>
          </a:p>
        </p:txBody>
      </p:sp>
      <p:sp>
        <p:nvSpPr>
          <p:cNvPr id="2" name="Title 1">
            <a:extLst>
              <a:ext uri="{FF2B5EF4-FFF2-40B4-BE49-F238E27FC236}">
                <a16:creationId xmlns:a16="http://schemas.microsoft.com/office/drawing/2014/main" id="{7ECFA5C9-167B-DE1D-D562-836CED1F58D7}"/>
              </a:ext>
            </a:extLst>
          </p:cNvPr>
          <p:cNvSpPr>
            <a:spLocks noGrp="1"/>
          </p:cNvSpPr>
          <p:nvPr>
            <p:ph type="title"/>
          </p:nvPr>
        </p:nvSpPr>
        <p:spPr/>
        <p:txBody>
          <a:bodyPr/>
          <a:lstStyle/>
          <a:p>
            <a:r>
              <a:rPr lang="en-US" dirty="0"/>
              <a:t>Zero-Trust is foundational to great security</a:t>
            </a:r>
          </a:p>
        </p:txBody>
      </p:sp>
      <p:sp>
        <p:nvSpPr>
          <p:cNvPr id="17" name="Text Placeholder 16">
            <a:extLst>
              <a:ext uri="{FF2B5EF4-FFF2-40B4-BE49-F238E27FC236}">
                <a16:creationId xmlns:a16="http://schemas.microsoft.com/office/drawing/2014/main" id="{A5336DA5-B57C-C000-1C33-146087959420}"/>
              </a:ext>
            </a:extLst>
          </p:cNvPr>
          <p:cNvSpPr>
            <a:spLocks noGrp="1"/>
          </p:cNvSpPr>
          <p:nvPr>
            <p:ph type="body" sz="quarter" idx="10"/>
          </p:nvPr>
        </p:nvSpPr>
        <p:spPr>
          <a:xfrm>
            <a:off x="574816" y="246888"/>
            <a:ext cx="11018838" cy="246221"/>
          </a:xfrm>
        </p:spPr>
        <p:txBody>
          <a:bodyPr/>
          <a:lstStyle/>
          <a:p>
            <a:r>
              <a:rPr lang="en-US" sz="1600" dirty="0">
                <a:solidFill>
                  <a:schemeClr val="tx1"/>
                </a:solidFill>
              </a:rPr>
              <a:t>01 </a:t>
            </a:r>
            <a:r>
              <a:rPr lang="en-US" sz="1600" dirty="0">
                <a:solidFill>
                  <a:schemeClr val="accent1"/>
                </a:solidFill>
              </a:rPr>
              <a:t>Zero-Trust foundations</a:t>
            </a:r>
          </a:p>
        </p:txBody>
      </p:sp>
      <p:sp>
        <p:nvSpPr>
          <p:cNvPr id="11" name="Rectangle 10">
            <a:extLst>
              <a:ext uri="{FF2B5EF4-FFF2-40B4-BE49-F238E27FC236}">
                <a16:creationId xmlns:a16="http://schemas.microsoft.com/office/drawing/2014/main" id="{0FF19843-432E-A46F-8121-C921CD399A17}"/>
              </a:ext>
            </a:extLst>
          </p:cNvPr>
          <p:cNvSpPr>
            <a:spLocks/>
          </p:cNvSpPr>
          <p:nvPr/>
        </p:nvSpPr>
        <p:spPr>
          <a:xfrm>
            <a:off x="1210134" y="1827200"/>
            <a:ext cx="1886201" cy="584775"/>
          </a:xfrm>
          <a:prstGeom prst="rect">
            <a:avLst/>
          </a:prstGeom>
        </p:spPr>
        <p:txBody>
          <a:bodyPr wrap="square" lIns="91440" tIns="45720" rIns="91440" bIns="45720" anchor="b">
            <a:spAutoFit/>
          </a:bodyPr>
          <a:lstStyle/>
          <a:p>
            <a:pPr marL="0" marR="0" lvl="0" indent="0" algn="ctr" defTabSz="932418"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Segoe UI Semibold"/>
                <a:ea typeface="+mn-ea"/>
                <a:cs typeface="Segoe UI Semibold"/>
              </a:rPr>
              <a:t>Secure and manage identities</a:t>
            </a:r>
          </a:p>
        </p:txBody>
      </p:sp>
      <p:sp>
        <p:nvSpPr>
          <p:cNvPr id="12" name="Oval 11">
            <a:extLst>
              <a:ext uri="{FF2B5EF4-FFF2-40B4-BE49-F238E27FC236}">
                <a16:creationId xmlns:a16="http://schemas.microsoft.com/office/drawing/2014/main" id="{D56D2172-90F1-CBE0-792D-93882C8C7AA5}"/>
              </a:ext>
              <a:ext uri="{C183D7F6-B498-43B3-948B-1728B52AA6E4}">
                <adec:decorative xmlns:adec="http://schemas.microsoft.com/office/drawing/2017/decorative" val="1"/>
              </a:ext>
            </a:extLst>
          </p:cNvPr>
          <p:cNvSpPr>
            <a:spLocks/>
          </p:cNvSpPr>
          <p:nvPr/>
        </p:nvSpPr>
        <p:spPr>
          <a:xfrm>
            <a:off x="5370108" y="2562456"/>
            <a:ext cx="249819" cy="249819"/>
          </a:xfrm>
          <a:prstGeom prst="ellipse">
            <a:avLst/>
          </a:prstGeom>
          <a:solidFill>
            <a:schemeClr val="accent1"/>
          </a:solidFill>
          <a:ln w="381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prstClr val="white"/>
              </a:solidFill>
              <a:effectLst/>
              <a:uLnTx/>
              <a:uFillTx/>
              <a:latin typeface="Segoe UI Semibold" panose="020B0702040204020203" pitchFamily="34" charset="0"/>
              <a:ea typeface="+mn-ea"/>
              <a:cs typeface="Segoe UI Semibold" panose="020B0702040204020203" pitchFamily="34" charset="0"/>
            </a:endParaRPr>
          </a:p>
        </p:txBody>
      </p:sp>
      <p:sp>
        <p:nvSpPr>
          <p:cNvPr id="13" name="Rectangle 12">
            <a:extLst>
              <a:ext uri="{FF2B5EF4-FFF2-40B4-BE49-F238E27FC236}">
                <a16:creationId xmlns:a16="http://schemas.microsoft.com/office/drawing/2014/main" id="{C217123F-22F0-C1C8-9433-4DE1DEF1D00A}"/>
              </a:ext>
            </a:extLst>
          </p:cNvPr>
          <p:cNvSpPr>
            <a:spLocks/>
          </p:cNvSpPr>
          <p:nvPr/>
        </p:nvSpPr>
        <p:spPr>
          <a:xfrm>
            <a:off x="4316554" y="1827200"/>
            <a:ext cx="2286000" cy="584775"/>
          </a:xfrm>
          <a:prstGeom prst="rect">
            <a:avLst/>
          </a:prstGeom>
        </p:spPr>
        <p:txBody>
          <a:bodyPr wrap="square" anchor="b">
            <a:spAutoFit/>
          </a:bodyPr>
          <a:lstStyle/>
          <a:p>
            <a:pPr marL="0" marR="0" lvl="0" indent="0" algn="ctr" defTabSz="932418"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Defend against threats on multi platforms</a:t>
            </a:r>
          </a:p>
        </p:txBody>
      </p:sp>
      <p:sp>
        <p:nvSpPr>
          <p:cNvPr id="14" name="Oval 13">
            <a:extLst>
              <a:ext uri="{FF2B5EF4-FFF2-40B4-BE49-F238E27FC236}">
                <a16:creationId xmlns:a16="http://schemas.microsoft.com/office/drawing/2014/main" id="{09CBF17C-D28E-AFBF-009A-7A2A9804F798}"/>
              </a:ext>
              <a:ext uri="{C183D7F6-B498-43B3-948B-1728B52AA6E4}">
                <adec:decorative xmlns:adec="http://schemas.microsoft.com/office/drawing/2017/decorative" val="1"/>
              </a:ext>
            </a:extLst>
          </p:cNvPr>
          <p:cNvSpPr>
            <a:spLocks/>
          </p:cNvSpPr>
          <p:nvPr/>
        </p:nvSpPr>
        <p:spPr>
          <a:xfrm>
            <a:off x="8641142" y="2562456"/>
            <a:ext cx="249819" cy="249819"/>
          </a:xfrm>
          <a:prstGeom prst="ellipse">
            <a:avLst/>
          </a:prstGeom>
          <a:solidFill>
            <a:schemeClr val="accent1">
              <a:lumMod val="75000"/>
            </a:schemeClr>
          </a:solidFill>
          <a:ln w="381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prstClr val="white"/>
              </a:solidFill>
              <a:effectLst/>
              <a:uLnTx/>
              <a:uFillTx/>
              <a:latin typeface="Segoe UI Semibold" panose="020B0702040204020203" pitchFamily="34" charset="0"/>
              <a:ea typeface="+mn-ea"/>
              <a:cs typeface="Segoe UI Semibold" panose="020B0702040204020203" pitchFamily="34" charset="0"/>
            </a:endParaRPr>
          </a:p>
        </p:txBody>
      </p:sp>
      <p:sp>
        <p:nvSpPr>
          <p:cNvPr id="15" name="Rectangle 14">
            <a:extLst>
              <a:ext uri="{FF2B5EF4-FFF2-40B4-BE49-F238E27FC236}">
                <a16:creationId xmlns:a16="http://schemas.microsoft.com/office/drawing/2014/main" id="{B79CAB9B-DFF6-A749-8AD4-66BD175E9719}"/>
              </a:ext>
            </a:extLst>
          </p:cNvPr>
          <p:cNvSpPr>
            <a:spLocks/>
          </p:cNvSpPr>
          <p:nvPr/>
        </p:nvSpPr>
        <p:spPr>
          <a:xfrm>
            <a:off x="7308669" y="1815522"/>
            <a:ext cx="2914772" cy="584775"/>
          </a:xfrm>
          <a:prstGeom prst="rect">
            <a:avLst/>
          </a:prstGeom>
        </p:spPr>
        <p:txBody>
          <a:bodyPr wrap="none" lIns="91440" tIns="45720" rIns="91440" bIns="45720" anchor="b">
            <a:spAutoFit/>
          </a:bodyPr>
          <a:lstStyle/>
          <a:p>
            <a:pPr marL="0" marR="0" lvl="0" indent="0" algn="ctr" defTabSz="932418"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Segoe UI Semibold"/>
                <a:ea typeface="+mn-ea"/>
                <a:cs typeface="Segoe UI Semibold"/>
              </a:rPr>
              <a:t>Protect sensitive information </a:t>
            </a:r>
            <a:br>
              <a:rPr kumimoji="0" lang="en-US" sz="1600" b="0" i="0" u="none" strike="noStrike" kern="1200" cap="none" spc="0" normalizeH="0" baseline="0" noProof="0" dirty="0">
                <a:ln>
                  <a:noFill/>
                </a:ln>
                <a:solidFill>
                  <a:srgbClr val="FFFFFF"/>
                </a:solidFill>
                <a:effectLst/>
                <a:uLnTx/>
                <a:uFillTx/>
                <a:latin typeface="Segoe UI Semibold"/>
                <a:ea typeface="+mn-ea"/>
                <a:cs typeface="Segoe UI Semibold"/>
              </a:rPr>
            </a:br>
            <a:r>
              <a:rPr kumimoji="0" lang="en-US" sz="1600" b="0" i="0" u="none" strike="noStrike" kern="1200" cap="none" spc="0" normalizeH="0" baseline="0" noProof="0" dirty="0">
                <a:ln>
                  <a:noFill/>
                </a:ln>
                <a:solidFill>
                  <a:srgbClr val="FFFFFF"/>
                </a:solidFill>
                <a:effectLst/>
                <a:uLnTx/>
                <a:uFillTx/>
                <a:latin typeface="Segoe UI Semibold"/>
                <a:ea typeface="+mn-ea"/>
                <a:cs typeface="Segoe UI Semibold"/>
              </a:rPr>
              <a:t>across data estate</a:t>
            </a:r>
            <a:endParaRPr kumimoji="0" lang="en-US" sz="16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50" name="Text Placeholder 3">
            <a:extLst>
              <a:ext uri="{FF2B5EF4-FFF2-40B4-BE49-F238E27FC236}">
                <a16:creationId xmlns:a16="http://schemas.microsoft.com/office/drawing/2014/main" id="{3A9AC8D2-E104-5A6B-E450-5E8C5BFB4324}"/>
              </a:ext>
            </a:extLst>
          </p:cNvPr>
          <p:cNvSpPr txBox="1">
            <a:spLocks/>
          </p:cNvSpPr>
          <p:nvPr/>
        </p:nvSpPr>
        <p:spPr>
          <a:xfrm>
            <a:off x="1087244" y="4307055"/>
            <a:ext cx="5601132" cy="1384995"/>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1A1A1A"/>
                </a:solidFill>
                <a:effectLst/>
                <a:uLnTx/>
                <a:uFillTx/>
                <a:latin typeface="Segoe UI"/>
                <a:ea typeface="+mn-ea"/>
                <a:cs typeface="Segoe UI" panose="020B0502040204020203" pitchFamily="34" charset="0"/>
              </a:rPr>
              <a:t>Keep your data safe from unauthorized access when passwords are lost or stolen with multi-factor authentication. </a:t>
            </a:r>
          </a:p>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1A1A1A"/>
                </a:solidFill>
                <a:effectLst/>
                <a:uLnTx/>
                <a:uFillTx/>
                <a:latin typeface="Segoe UI"/>
                <a:ea typeface="+mn-ea"/>
                <a:cs typeface="Segoe UI" panose="020B0502040204020203" pitchFamily="34" charset="0"/>
              </a:rPr>
              <a:t>Defend against advanced cyberthreats and safeguard business data with enterprise-grade protection against phishing, ransomware, and data loss. </a:t>
            </a:r>
          </a:p>
        </p:txBody>
      </p:sp>
      <p:pic>
        <p:nvPicPr>
          <p:cNvPr id="29" name="Graphic 28">
            <a:extLst>
              <a:ext uri="{FF2B5EF4-FFF2-40B4-BE49-F238E27FC236}">
                <a16:creationId xmlns:a16="http://schemas.microsoft.com/office/drawing/2014/main" id="{4DE20A9F-33DD-894A-E796-EB9B2C4CF8E0}"/>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rcRect l="-42408" t="-42408" r="-42408" b="-42408"/>
          <a:stretch/>
        </p:blipFill>
        <p:spPr>
          <a:xfrm>
            <a:off x="9077275" y="3853512"/>
            <a:ext cx="926294" cy="926285"/>
          </a:xfrm>
          <a:prstGeom prst="rect">
            <a:avLst/>
          </a:prstGeom>
        </p:spPr>
      </p:pic>
      <p:pic>
        <p:nvPicPr>
          <p:cNvPr id="41" name="Graphic 40">
            <a:extLst>
              <a:ext uri="{FF2B5EF4-FFF2-40B4-BE49-F238E27FC236}">
                <a16:creationId xmlns:a16="http://schemas.microsoft.com/office/drawing/2014/main" id="{5626C45F-BAD0-F38B-EB75-FD42BA784109}"/>
              </a:ext>
              <a:ext uri="{C183D7F6-B498-43B3-948B-1728B52AA6E4}">
                <adec:decorative xmlns:adec="http://schemas.microsoft.com/office/drawing/2017/decorative" val="1"/>
              </a:ext>
            </a:extLst>
          </p:cNvPr>
          <p:cNvPicPr>
            <a:picLocks noChangeAspect="1"/>
          </p:cNvPicPr>
          <p:nvPr/>
        </p:nvPicPr>
        <p:blipFill rotWithShape="1">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rcRect l="-53261" t="-53261" r="-53261" b="-53261"/>
          <a:stretch/>
        </p:blipFill>
        <p:spPr>
          <a:xfrm>
            <a:off x="7893594" y="4779797"/>
            <a:ext cx="1068668" cy="1068662"/>
          </a:xfrm>
          <a:prstGeom prst="rect">
            <a:avLst/>
          </a:prstGeom>
        </p:spPr>
      </p:pic>
      <p:pic>
        <p:nvPicPr>
          <p:cNvPr id="1026" name="Picture 2">
            <a:extLst>
              <a:ext uri="{FF2B5EF4-FFF2-40B4-BE49-F238E27FC236}">
                <a16:creationId xmlns:a16="http://schemas.microsoft.com/office/drawing/2014/main" id="{9DCA0517-5052-59AD-7D1B-52325577ACA8}"/>
              </a:ext>
              <a:ext uri="{C183D7F6-B498-43B3-948B-1728B52AA6E4}">
                <adec:decorative xmlns:adec="http://schemas.microsoft.com/office/drawing/2017/decorative" val="1"/>
              </a:ext>
            </a:extLst>
          </p:cNvPr>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024782" y="5046837"/>
            <a:ext cx="1068668" cy="56191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3B65FE37-3B3A-BB4E-17FF-4E439CEE54CD}"/>
              </a:ext>
              <a:ext uri="{C183D7F6-B498-43B3-948B-1728B52AA6E4}">
                <adec:decorative xmlns:adec="http://schemas.microsoft.com/office/drawing/2017/decorative" val="1"/>
              </a:ext>
            </a:extLst>
          </p:cNvPr>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89919" y="3981121"/>
            <a:ext cx="671068" cy="671068"/>
          </a:xfrm>
          <a:prstGeom prst="rect">
            <a:avLst/>
          </a:prstGeom>
          <a:noFill/>
          <a:extLst>
            <a:ext uri="{909E8E84-426E-40DD-AFC4-6F175D3DCCD1}">
              <a14:hiddenFill xmlns:a14="http://schemas.microsoft.com/office/drawing/2010/main">
                <a:solidFill>
                  <a:srgbClr val="FFFFFF"/>
                </a:solidFill>
              </a14:hiddenFill>
            </a:ext>
          </a:extLst>
        </p:spPr>
      </p:pic>
      <p:sp>
        <p:nvSpPr>
          <p:cNvPr id="52" name="TextBox 51">
            <a:extLst>
              <a:ext uri="{FF2B5EF4-FFF2-40B4-BE49-F238E27FC236}">
                <a16:creationId xmlns:a16="http://schemas.microsoft.com/office/drawing/2014/main" id="{8E897C35-9683-A5EE-1AC9-67FF074FB47B}"/>
              </a:ext>
            </a:extLst>
          </p:cNvPr>
          <p:cNvSpPr txBox="1"/>
          <p:nvPr/>
        </p:nvSpPr>
        <p:spPr>
          <a:xfrm>
            <a:off x="7826123" y="4623203"/>
            <a:ext cx="1198659" cy="246221"/>
          </a:xfrm>
          <a:prstGeom prst="rect">
            <a:avLst/>
          </a:prstGeom>
          <a:noFill/>
        </p:spPr>
        <p:txBody>
          <a:bodyPr wrap="square">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0" cap="none" spc="-50" normalizeH="0" baseline="0" noProof="0" dirty="0">
                <a:ln>
                  <a:noFill/>
                </a:ln>
                <a:solidFill>
                  <a:srgbClr val="2E2F2E">
                    <a:lumMod val="90000"/>
                    <a:lumOff val="10000"/>
                  </a:srgbClr>
                </a:solidFill>
                <a:effectLst/>
                <a:uLnTx/>
                <a:uFillTx/>
                <a:latin typeface="Segoe UI" panose="020B0502040204020203" pitchFamily="34" charset="0"/>
                <a:ea typeface="Segoe UI" panose="020B0502040204020203" pitchFamily="34" charset="0"/>
                <a:cs typeface="Segoe UI" panose="020B0502040204020203" pitchFamily="34" charset="0"/>
              </a:rPr>
              <a:t>Microsoft Defender </a:t>
            </a:r>
            <a:endParaRPr kumimoji="0" lang="en-US" sz="1000" b="0" i="0" u="none" strike="noStrike" kern="1200" cap="none" spc="0" normalizeH="0" baseline="0" noProof="0" dirty="0">
              <a:ln>
                <a:noFill/>
              </a:ln>
              <a:solidFill>
                <a:srgbClr val="1A1A1A"/>
              </a:solidFill>
              <a:effectLst/>
              <a:uLnTx/>
              <a:uFillTx/>
              <a:latin typeface="Segoe UI"/>
              <a:ea typeface="+mn-ea"/>
              <a:cs typeface="+mn-cs"/>
            </a:endParaRPr>
          </a:p>
        </p:txBody>
      </p:sp>
      <p:sp>
        <p:nvSpPr>
          <p:cNvPr id="53" name="TextBox 52">
            <a:extLst>
              <a:ext uri="{FF2B5EF4-FFF2-40B4-BE49-F238E27FC236}">
                <a16:creationId xmlns:a16="http://schemas.microsoft.com/office/drawing/2014/main" id="{C58C84D3-B04A-F721-448B-3CAD9F685D31}"/>
              </a:ext>
            </a:extLst>
          </p:cNvPr>
          <p:cNvSpPr txBox="1"/>
          <p:nvPr/>
        </p:nvSpPr>
        <p:spPr>
          <a:xfrm>
            <a:off x="9024782" y="4642541"/>
            <a:ext cx="1198659" cy="246221"/>
          </a:xfrm>
          <a:prstGeom prst="rect">
            <a:avLst/>
          </a:prstGeom>
          <a:noFill/>
        </p:spPr>
        <p:txBody>
          <a:bodyPr wrap="square">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0" cap="none" spc="-50" normalizeH="0" baseline="0" noProof="0" dirty="0">
                <a:ln>
                  <a:noFill/>
                </a:ln>
                <a:solidFill>
                  <a:srgbClr val="2E2F2E">
                    <a:lumMod val="90000"/>
                    <a:lumOff val="10000"/>
                  </a:srgbClr>
                </a:solidFill>
                <a:effectLst/>
                <a:uLnTx/>
                <a:uFillTx/>
                <a:latin typeface="Segoe UI" panose="020B0502040204020203" pitchFamily="34" charset="0"/>
                <a:ea typeface="Segoe UI" panose="020B0502040204020203" pitchFamily="34" charset="0"/>
                <a:cs typeface="Segoe UI" panose="020B0502040204020203" pitchFamily="34" charset="0"/>
              </a:rPr>
              <a:t>Microsoft Intune </a:t>
            </a:r>
            <a:endParaRPr kumimoji="0" lang="en-US" sz="1000" b="0" i="0" u="none" strike="noStrike" kern="1200" cap="none" spc="0" normalizeH="0" baseline="0" noProof="0" dirty="0">
              <a:ln>
                <a:noFill/>
              </a:ln>
              <a:solidFill>
                <a:srgbClr val="1A1A1A"/>
              </a:solidFill>
              <a:effectLst/>
              <a:uLnTx/>
              <a:uFillTx/>
              <a:latin typeface="Segoe UI"/>
              <a:ea typeface="+mn-ea"/>
              <a:cs typeface="+mn-cs"/>
            </a:endParaRPr>
          </a:p>
        </p:txBody>
      </p:sp>
      <p:sp>
        <p:nvSpPr>
          <p:cNvPr id="54" name="TextBox 53">
            <a:extLst>
              <a:ext uri="{FF2B5EF4-FFF2-40B4-BE49-F238E27FC236}">
                <a16:creationId xmlns:a16="http://schemas.microsoft.com/office/drawing/2014/main" id="{B75139E5-0D6B-B165-013A-82B574AC3491}"/>
              </a:ext>
            </a:extLst>
          </p:cNvPr>
          <p:cNvSpPr txBox="1"/>
          <p:nvPr/>
        </p:nvSpPr>
        <p:spPr>
          <a:xfrm>
            <a:off x="7826123" y="5616722"/>
            <a:ext cx="1198659" cy="400110"/>
          </a:xfrm>
          <a:prstGeom prst="rect">
            <a:avLst/>
          </a:prstGeom>
          <a:noFill/>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0" cap="none" spc="-50" normalizeH="0" baseline="0" noProof="0" dirty="0">
                <a:ln>
                  <a:noFill/>
                </a:ln>
                <a:solidFill>
                  <a:srgbClr val="2E2F2E">
                    <a:lumMod val="90000"/>
                    <a:lumOff val="10000"/>
                  </a:srgbClr>
                </a:solidFill>
                <a:effectLst/>
                <a:uLnTx/>
                <a:uFillTx/>
                <a:latin typeface="Segoe UI" panose="020B0502040204020203" pitchFamily="34" charset="0"/>
                <a:ea typeface="Segoe UI" panose="020B0502040204020203" pitchFamily="34" charset="0"/>
                <a:cs typeface="Segoe UI" panose="020B0502040204020203" pitchFamily="34" charset="0"/>
              </a:rPr>
              <a:t>Azure Information Protection </a:t>
            </a:r>
            <a:endParaRPr kumimoji="0" lang="en-US" sz="1000" b="0" i="0" u="none" strike="noStrike" kern="1200" cap="none" spc="0" normalizeH="0" baseline="0" noProof="0" dirty="0">
              <a:ln>
                <a:noFill/>
              </a:ln>
              <a:solidFill>
                <a:srgbClr val="1A1A1A"/>
              </a:solidFill>
              <a:effectLst/>
              <a:uLnTx/>
              <a:uFillTx/>
              <a:latin typeface="Segoe UI"/>
              <a:ea typeface="+mn-ea"/>
              <a:cs typeface="+mn-cs"/>
            </a:endParaRPr>
          </a:p>
        </p:txBody>
      </p:sp>
      <p:sp>
        <p:nvSpPr>
          <p:cNvPr id="55" name="TextBox 54">
            <a:extLst>
              <a:ext uri="{FF2B5EF4-FFF2-40B4-BE49-F238E27FC236}">
                <a16:creationId xmlns:a16="http://schemas.microsoft.com/office/drawing/2014/main" id="{89B9E2AA-3C5E-C936-F728-8F7FFB249BAD}"/>
              </a:ext>
            </a:extLst>
          </p:cNvPr>
          <p:cNvSpPr txBox="1"/>
          <p:nvPr/>
        </p:nvSpPr>
        <p:spPr>
          <a:xfrm>
            <a:off x="8962262" y="5618046"/>
            <a:ext cx="1198659" cy="400110"/>
          </a:xfrm>
          <a:prstGeom prst="rect">
            <a:avLst/>
          </a:prstGeom>
          <a:noFill/>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0" cap="none" spc="-50" normalizeH="0" baseline="0" noProof="0" dirty="0">
                <a:ln>
                  <a:noFill/>
                </a:ln>
                <a:solidFill>
                  <a:srgbClr val="2E2F2E">
                    <a:lumMod val="90000"/>
                    <a:lumOff val="10000"/>
                  </a:srgbClr>
                </a:solidFill>
                <a:effectLst/>
                <a:uLnTx/>
                <a:uFillTx/>
                <a:latin typeface="Segoe UI" panose="020B0502040204020203" pitchFamily="34" charset="0"/>
                <a:ea typeface="Segoe UI" panose="020B0502040204020203" pitchFamily="34" charset="0"/>
                <a:cs typeface="Segoe UI" panose="020B0502040204020203" pitchFamily="34" charset="0"/>
              </a:rPr>
              <a:t>Azure AD </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0" cap="none" spc="-50" normalizeH="0" baseline="0" noProof="0" dirty="0">
                <a:ln>
                  <a:noFill/>
                </a:ln>
                <a:solidFill>
                  <a:srgbClr val="2E2F2E">
                    <a:lumMod val="90000"/>
                    <a:lumOff val="10000"/>
                  </a:srgbClr>
                </a:solidFill>
                <a:effectLst/>
                <a:uLnTx/>
                <a:uFillTx/>
                <a:latin typeface="Segoe UI" panose="020B0502040204020203" pitchFamily="34" charset="0"/>
                <a:ea typeface="Segoe UI" panose="020B0502040204020203" pitchFamily="34" charset="0"/>
                <a:cs typeface="Segoe UI" panose="020B0502040204020203" pitchFamily="34" charset="0"/>
              </a:rPr>
              <a:t>Premium P1</a:t>
            </a:r>
            <a:endParaRPr kumimoji="0" lang="en-US" sz="1000" b="0" i="0" u="none" strike="noStrike" kern="1200" cap="none" spc="0" normalizeH="0" baseline="0" noProof="0" dirty="0">
              <a:ln>
                <a:noFill/>
              </a:ln>
              <a:solidFill>
                <a:srgbClr val="1A1A1A"/>
              </a:solidFill>
              <a:effectLst/>
              <a:uLnTx/>
              <a:uFillTx/>
              <a:latin typeface="Segoe UI"/>
              <a:ea typeface="+mn-ea"/>
              <a:cs typeface="+mn-cs"/>
            </a:endParaRPr>
          </a:p>
        </p:txBody>
      </p:sp>
      <p:sp>
        <p:nvSpPr>
          <p:cNvPr id="4" name="Freeform 5">
            <a:extLst>
              <a:ext uri="{FF2B5EF4-FFF2-40B4-BE49-F238E27FC236}">
                <a16:creationId xmlns:a16="http://schemas.microsoft.com/office/drawing/2014/main" id="{2A211A7C-26F0-2BEC-2504-616D9F1FA7F4}"/>
              </a:ext>
              <a:ext uri="{C183D7F6-B498-43B3-948B-1728B52AA6E4}">
                <adec:decorative xmlns:adec="http://schemas.microsoft.com/office/drawing/2017/decorative" val="1"/>
              </a:ext>
            </a:extLst>
          </p:cNvPr>
          <p:cNvSpPr>
            <a:spLocks/>
          </p:cNvSpPr>
          <p:nvPr/>
        </p:nvSpPr>
        <p:spPr bwMode="auto">
          <a:xfrm>
            <a:off x="629405" y="4333227"/>
            <a:ext cx="179786" cy="289976"/>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1A1A1A"/>
              </a:solidFill>
              <a:effectLst/>
              <a:uLnTx/>
              <a:uFillTx/>
              <a:latin typeface="Segoe UI"/>
              <a:ea typeface="+mn-ea"/>
              <a:cs typeface="+mn-cs"/>
            </a:endParaRPr>
          </a:p>
        </p:txBody>
      </p:sp>
      <p:sp>
        <p:nvSpPr>
          <p:cNvPr id="16" name="Freeform 5">
            <a:extLst>
              <a:ext uri="{FF2B5EF4-FFF2-40B4-BE49-F238E27FC236}">
                <a16:creationId xmlns:a16="http://schemas.microsoft.com/office/drawing/2014/main" id="{7166E36C-EC89-1A34-1771-CECE118D9090}"/>
              </a:ext>
              <a:ext uri="{C183D7F6-B498-43B3-948B-1728B52AA6E4}">
                <adec:decorative xmlns:adec="http://schemas.microsoft.com/office/drawing/2017/decorative" val="1"/>
              </a:ext>
            </a:extLst>
          </p:cNvPr>
          <p:cNvSpPr>
            <a:spLocks/>
          </p:cNvSpPr>
          <p:nvPr/>
        </p:nvSpPr>
        <p:spPr bwMode="auto">
          <a:xfrm>
            <a:off x="629405" y="5046837"/>
            <a:ext cx="179786" cy="289976"/>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1A1A1A"/>
              </a:solidFill>
              <a:effectLst/>
              <a:uLnTx/>
              <a:uFillTx/>
              <a:latin typeface="Segoe UI"/>
              <a:ea typeface="+mn-ea"/>
              <a:cs typeface="+mn-cs"/>
            </a:endParaRPr>
          </a:p>
        </p:txBody>
      </p:sp>
    </p:spTree>
    <p:extLst>
      <p:ext uri="{BB962C8B-B14F-4D97-AF65-F5344CB8AC3E}">
        <p14:creationId xmlns:p14="http://schemas.microsoft.com/office/powerpoint/2010/main" val="4264894755"/>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65D5308-7E86-E159-6BD7-D4FC56326297}"/>
              </a:ext>
            </a:extLst>
          </p:cNvPr>
          <p:cNvSpPr>
            <a:spLocks noGrp="1"/>
          </p:cNvSpPr>
          <p:nvPr>
            <p:ph type="title"/>
          </p:nvPr>
        </p:nvSpPr>
        <p:spPr>
          <a:xfrm>
            <a:off x="574816" y="510988"/>
            <a:ext cx="11018520" cy="430887"/>
          </a:xfrm>
        </p:spPr>
        <p:txBody>
          <a:bodyPr/>
          <a:lstStyle/>
          <a:p>
            <a:r>
              <a:rPr lang="en-US"/>
              <a:t>Hybrid work starts with securing and managing identity and access</a:t>
            </a:r>
            <a:br>
              <a:rPr lang="en-US"/>
            </a:br>
            <a:endParaRPr lang="en-US"/>
          </a:p>
        </p:txBody>
      </p:sp>
      <p:sp>
        <p:nvSpPr>
          <p:cNvPr id="4" name="Text Placeholder 3">
            <a:extLst>
              <a:ext uri="{FF2B5EF4-FFF2-40B4-BE49-F238E27FC236}">
                <a16:creationId xmlns:a16="http://schemas.microsoft.com/office/drawing/2014/main" id="{CF8D3E80-4633-DBD8-A07F-F8B6C8CF08B9}"/>
              </a:ext>
            </a:extLst>
          </p:cNvPr>
          <p:cNvSpPr>
            <a:spLocks noGrp="1"/>
          </p:cNvSpPr>
          <p:nvPr>
            <p:ph type="body" sz="quarter" idx="10"/>
          </p:nvPr>
        </p:nvSpPr>
        <p:spPr>
          <a:xfrm>
            <a:off x="574816" y="246888"/>
            <a:ext cx="11018838" cy="246221"/>
          </a:xfrm>
        </p:spPr>
        <p:txBody>
          <a:bodyPr/>
          <a:lstStyle/>
          <a:p>
            <a:r>
              <a:rPr lang="en-US" sz="1600">
                <a:solidFill>
                  <a:schemeClr val="tx1"/>
                </a:solidFill>
              </a:rPr>
              <a:t>01 </a:t>
            </a:r>
            <a:r>
              <a:rPr lang="en-US" sz="1600">
                <a:solidFill>
                  <a:schemeClr val="accent1"/>
                </a:solidFill>
              </a:rPr>
              <a:t>Zero-Trust foundations</a:t>
            </a:r>
          </a:p>
        </p:txBody>
      </p:sp>
      <p:pic>
        <p:nvPicPr>
          <p:cNvPr id="579" name="Picture Placeholder 44">
            <a:extLst>
              <a:ext uri="{FF2B5EF4-FFF2-40B4-BE49-F238E27FC236}">
                <a16:creationId xmlns:a16="http://schemas.microsoft.com/office/drawing/2014/main" id="{8A3F9632-E567-9B1A-D6A2-CD430AF6A4B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584200" y="1879600"/>
            <a:ext cx="3463925" cy="3098800"/>
          </a:xfrm>
          <a:prstGeom prst="roundRect">
            <a:avLst>
              <a:gd name="adj" fmla="val 4099"/>
            </a:avLst>
          </a:prstGeom>
        </p:spPr>
      </p:pic>
      <p:pic>
        <p:nvPicPr>
          <p:cNvPr id="581" name="Picture Placeholder 46">
            <a:extLst>
              <a:ext uri="{FF2B5EF4-FFF2-40B4-BE49-F238E27FC236}">
                <a16:creationId xmlns:a16="http://schemas.microsoft.com/office/drawing/2014/main" id="{660C8E15-3992-E2EF-138B-D03A0DCCAA9C}"/>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4364038" y="1879600"/>
            <a:ext cx="3463925" cy="3098800"/>
          </a:xfrm>
          <a:prstGeom prst="roundRect">
            <a:avLst>
              <a:gd name="adj" fmla="val 4099"/>
            </a:avLst>
          </a:prstGeom>
        </p:spPr>
      </p:pic>
      <p:pic>
        <p:nvPicPr>
          <p:cNvPr id="583" name="Content Placeholder 32">
            <a:extLst>
              <a:ext uri="{FF2B5EF4-FFF2-40B4-BE49-F238E27FC236}">
                <a16:creationId xmlns:a16="http://schemas.microsoft.com/office/drawing/2014/main" id="{E718E4CE-4DA3-CDF3-AAA3-5A15AAACE664}"/>
              </a:ext>
              <a:ext uri="{C183D7F6-B498-43B3-948B-1728B52AA6E4}">
                <adec:decorative xmlns:adec="http://schemas.microsoft.com/office/drawing/2017/decorative" val="1"/>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143875" y="1879600"/>
            <a:ext cx="3463925" cy="3098800"/>
          </a:xfrm>
          <a:prstGeom prst="roundRect">
            <a:avLst>
              <a:gd name="adj" fmla="val 4099"/>
            </a:avLst>
          </a:prstGeom>
        </p:spPr>
      </p:pic>
      <p:sp>
        <p:nvSpPr>
          <p:cNvPr id="587" name="Text Placeholder 3">
            <a:extLst>
              <a:ext uri="{FF2B5EF4-FFF2-40B4-BE49-F238E27FC236}">
                <a16:creationId xmlns:a16="http://schemas.microsoft.com/office/drawing/2014/main" id="{975F2DB0-AFF3-CAE2-48A5-2B70DF6ECB92}"/>
              </a:ext>
            </a:extLst>
          </p:cNvPr>
          <p:cNvSpPr txBox="1">
            <a:spLocks/>
          </p:cNvSpPr>
          <p:nvPr/>
        </p:nvSpPr>
        <p:spPr>
          <a:xfrm>
            <a:off x="1007300" y="5268346"/>
            <a:ext cx="2366250" cy="492443"/>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n-lt"/>
                <a:ea typeface="+mn-ea"/>
                <a:cs typeface="Segoe UI" panose="020B05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lgn="ctr">
              <a:defRPr/>
            </a:pPr>
            <a:r>
              <a:rPr lang="en-US" sz="1600">
                <a:solidFill>
                  <a:schemeClr val="accent1"/>
                </a:solidFill>
                <a:latin typeface="+mj-lt"/>
                <a:cs typeface="Segoe UI"/>
              </a:rPr>
              <a:t>Secure and manage identities</a:t>
            </a:r>
          </a:p>
        </p:txBody>
      </p:sp>
      <p:sp>
        <p:nvSpPr>
          <p:cNvPr id="588" name="Text Placeholder 3">
            <a:extLst>
              <a:ext uri="{FF2B5EF4-FFF2-40B4-BE49-F238E27FC236}">
                <a16:creationId xmlns:a16="http://schemas.microsoft.com/office/drawing/2014/main" id="{F388EC67-F6F1-6656-1794-69E9323310B4}"/>
              </a:ext>
            </a:extLst>
          </p:cNvPr>
          <p:cNvSpPr txBox="1">
            <a:spLocks/>
          </p:cNvSpPr>
          <p:nvPr/>
        </p:nvSpPr>
        <p:spPr>
          <a:xfrm>
            <a:off x="4958736" y="5268346"/>
            <a:ext cx="2140474" cy="492443"/>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n-lt"/>
                <a:ea typeface="+mn-ea"/>
                <a:cs typeface="Segoe UI" panose="020B05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defRPr/>
            </a:pPr>
            <a:r>
              <a:rPr lang="en-US" sz="1600">
                <a:solidFill>
                  <a:schemeClr val="accent1"/>
                </a:solidFill>
                <a:latin typeface="+mj-lt"/>
                <a:cs typeface="Segoe UI"/>
              </a:rPr>
              <a:t>Secure access to work apps </a:t>
            </a:r>
          </a:p>
        </p:txBody>
      </p:sp>
      <p:sp>
        <p:nvSpPr>
          <p:cNvPr id="589" name="Text Placeholder 3">
            <a:extLst>
              <a:ext uri="{FF2B5EF4-FFF2-40B4-BE49-F238E27FC236}">
                <a16:creationId xmlns:a16="http://schemas.microsoft.com/office/drawing/2014/main" id="{38B82A79-C05F-77FF-09B2-08F5A6AADEF9}"/>
              </a:ext>
            </a:extLst>
          </p:cNvPr>
          <p:cNvSpPr txBox="1">
            <a:spLocks/>
          </p:cNvSpPr>
          <p:nvPr/>
        </p:nvSpPr>
        <p:spPr>
          <a:xfrm>
            <a:off x="8865042" y="5268346"/>
            <a:ext cx="2319658" cy="492443"/>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n-lt"/>
                <a:ea typeface="+mn-ea"/>
                <a:cs typeface="Segoe UI" panose="020B05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lgn="ctr">
              <a:defRPr/>
            </a:pPr>
            <a:r>
              <a:rPr lang="en-US" sz="1600">
                <a:solidFill>
                  <a:schemeClr val="accent1"/>
                </a:solidFill>
                <a:latin typeface="+mj-lt"/>
                <a:cs typeface="Segoe UI"/>
              </a:rPr>
              <a:t>Protect against lost and stolen passwords</a:t>
            </a:r>
          </a:p>
        </p:txBody>
      </p:sp>
    </p:spTree>
    <p:extLst>
      <p:ext uri="{BB962C8B-B14F-4D97-AF65-F5344CB8AC3E}">
        <p14:creationId xmlns:p14="http://schemas.microsoft.com/office/powerpoint/2010/main" val="24445987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79"/>
                                        </p:tgtEl>
                                        <p:attrNameLst>
                                          <p:attrName>style.visibility</p:attrName>
                                        </p:attrNameLst>
                                      </p:cBhvr>
                                      <p:to>
                                        <p:strVal val="visible"/>
                                      </p:to>
                                    </p:set>
                                    <p:animEffect transition="in" filter="fade">
                                      <p:cBhvr>
                                        <p:cTn id="7" dur="500"/>
                                        <p:tgtEl>
                                          <p:spTgt spid="579"/>
                                        </p:tgtEl>
                                      </p:cBhvr>
                                    </p:animEffect>
                                  </p:childTnLst>
                                </p:cTn>
                              </p:par>
                              <p:par>
                                <p:cTn id="8" presetID="64" presetClass="path" presetSubtype="0" fill="hold" nodeType="withEffect">
                                  <p:stCondLst>
                                    <p:cond delay="0"/>
                                  </p:stCondLst>
                                  <p:childTnLst>
                                    <p:animMotion origin="layout" path="M -2.08333E-7 0.02755 L -2.08333E-7 -3.7037E-7 " pathEditMode="relative" rAng="0" ptsTypes="AA">
                                      <p:cBhvr>
                                        <p:cTn id="9" dur="500" fill="hold"/>
                                        <p:tgtEl>
                                          <p:spTgt spid="579"/>
                                        </p:tgtEl>
                                        <p:attrNameLst>
                                          <p:attrName>ppt_x</p:attrName>
                                          <p:attrName>ppt_y</p:attrName>
                                        </p:attrNameLst>
                                      </p:cBhvr>
                                      <p:rCtr x="0" y="-1389"/>
                                    </p:animMotion>
                                  </p:childTnLst>
                                </p:cTn>
                              </p:par>
                              <p:par>
                                <p:cTn id="10" presetID="10" presetClass="entr" presetSubtype="0" fill="hold" grpId="0" nodeType="withEffect">
                                  <p:stCondLst>
                                    <p:cond delay="0"/>
                                  </p:stCondLst>
                                  <p:childTnLst>
                                    <p:set>
                                      <p:cBhvr>
                                        <p:cTn id="11" dur="1" fill="hold">
                                          <p:stCondLst>
                                            <p:cond delay="0"/>
                                          </p:stCondLst>
                                        </p:cTn>
                                        <p:tgtEl>
                                          <p:spTgt spid="587"/>
                                        </p:tgtEl>
                                        <p:attrNameLst>
                                          <p:attrName>style.visibility</p:attrName>
                                        </p:attrNameLst>
                                      </p:cBhvr>
                                      <p:to>
                                        <p:strVal val="visible"/>
                                      </p:to>
                                    </p:set>
                                    <p:animEffect transition="in" filter="fade">
                                      <p:cBhvr>
                                        <p:cTn id="12" dur="500"/>
                                        <p:tgtEl>
                                          <p:spTgt spid="587"/>
                                        </p:tgtEl>
                                      </p:cBhvr>
                                    </p:animEffect>
                                  </p:childTnLst>
                                </p:cTn>
                              </p:par>
                              <p:par>
                                <p:cTn id="13" presetID="64" presetClass="path" presetSubtype="0" fill="hold" grpId="1" nodeType="withEffect">
                                  <p:stCondLst>
                                    <p:cond delay="0"/>
                                  </p:stCondLst>
                                  <p:childTnLst>
                                    <p:animMotion origin="layout" path="M 2.5E-6 -0.02639 L 2.5E-6 3.33333E-6 " pathEditMode="relative" rAng="0" ptsTypes="AA">
                                      <p:cBhvr>
                                        <p:cTn id="14" dur="500" fill="hold"/>
                                        <p:tgtEl>
                                          <p:spTgt spid="587"/>
                                        </p:tgtEl>
                                        <p:attrNameLst>
                                          <p:attrName>ppt_x</p:attrName>
                                          <p:attrName>ppt_y</p:attrName>
                                        </p:attrNameLst>
                                      </p:cBhvr>
                                      <p:rCtr x="0" y="1319"/>
                                    </p:animMotion>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581"/>
                                        </p:tgtEl>
                                        <p:attrNameLst>
                                          <p:attrName>style.visibility</p:attrName>
                                        </p:attrNameLst>
                                      </p:cBhvr>
                                      <p:to>
                                        <p:strVal val="visible"/>
                                      </p:to>
                                    </p:set>
                                    <p:animEffect transition="in" filter="fade">
                                      <p:cBhvr>
                                        <p:cTn id="18" dur="500"/>
                                        <p:tgtEl>
                                          <p:spTgt spid="581"/>
                                        </p:tgtEl>
                                      </p:cBhvr>
                                    </p:animEffect>
                                  </p:childTnLst>
                                </p:cTn>
                              </p:par>
                              <p:par>
                                <p:cTn id="19" presetID="64" presetClass="path" presetSubtype="0" fill="hold" nodeType="withEffect">
                                  <p:stCondLst>
                                    <p:cond delay="0"/>
                                  </p:stCondLst>
                                  <p:childTnLst>
                                    <p:animMotion origin="layout" path="M -2.08333E-7 0.02755 L -2.08333E-7 -3.7037E-7 " pathEditMode="relative" rAng="0" ptsTypes="AA">
                                      <p:cBhvr>
                                        <p:cTn id="20" dur="500" fill="hold"/>
                                        <p:tgtEl>
                                          <p:spTgt spid="581"/>
                                        </p:tgtEl>
                                        <p:attrNameLst>
                                          <p:attrName>ppt_x</p:attrName>
                                          <p:attrName>ppt_y</p:attrName>
                                        </p:attrNameLst>
                                      </p:cBhvr>
                                      <p:rCtr x="0" y="-1389"/>
                                    </p:animMotion>
                                  </p:childTnLst>
                                </p:cTn>
                              </p:par>
                              <p:par>
                                <p:cTn id="21" presetID="10" presetClass="entr" presetSubtype="0" fill="hold" grpId="0" nodeType="withEffect">
                                  <p:stCondLst>
                                    <p:cond delay="0"/>
                                  </p:stCondLst>
                                  <p:childTnLst>
                                    <p:set>
                                      <p:cBhvr>
                                        <p:cTn id="22" dur="1" fill="hold">
                                          <p:stCondLst>
                                            <p:cond delay="0"/>
                                          </p:stCondLst>
                                        </p:cTn>
                                        <p:tgtEl>
                                          <p:spTgt spid="588"/>
                                        </p:tgtEl>
                                        <p:attrNameLst>
                                          <p:attrName>style.visibility</p:attrName>
                                        </p:attrNameLst>
                                      </p:cBhvr>
                                      <p:to>
                                        <p:strVal val="visible"/>
                                      </p:to>
                                    </p:set>
                                    <p:animEffect transition="in" filter="fade">
                                      <p:cBhvr>
                                        <p:cTn id="23" dur="500"/>
                                        <p:tgtEl>
                                          <p:spTgt spid="588"/>
                                        </p:tgtEl>
                                      </p:cBhvr>
                                    </p:animEffect>
                                  </p:childTnLst>
                                </p:cTn>
                              </p:par>
                              <p:par>
                                <p:cTn id="24" presetID="64" presetClass="path" presetSubtype="0" fill="hold" grpId="1" nodeType="withEffect">
                                  <p:stCondLst>
                                    <p:cond delay="0"/>
                                  </p:stCondLst>
                                  <p:childTnLst>
                                    <p:animMotion origin="layout" path="M -1.25E-6 -0.02639 L -1.25E-6 3.33333E-6 " pathEditMode="relative" rAng="0" ptsTypes="AA">
                                      <p:cBhvr>
                                        <p:cTn id="25" dur="500" fill="hold"/>
                                        <p:tgtEl>
                                          <p:spTgt spid="588"/>
                                        </p:tgtEl>
                                        <p:attrNameLst>
                                          <p:attrName>ppt_x</p:attrName>
                                          <p:attrName>ppt_y</p:attrName>
                                        </p:attrNameLst>
                                      </p:cBhvr>
                                      <p:rCtr x="0" y="1319"/>
                                    </p:animMotion>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583"/>
                                        </p:tgtEl>
                                        <p:attrNameLst>
                                          <p:attrName>style.visibility</p:attrName>
                                        </p:attrNameLst>
                                      </p:cBhvr>
                                      <p:to>
                                        <p:strVal val="visible"/>
                                      </p:to>
                                    </p:set>
                                    <p:animEffect transition="in" filter="fade">
                                      <p:cBhvr>
                                        <p:cTn id="29" dur="500"/>
                                        <p:tgtEl>
                                          <p:spTgt spid="583"/>
                                        </p:tgtEl>
                                      </p:cBhvr>
                                    </p:animEffect>
                                  </p:childTnLst>
                                </p:cTn>
                              </p:par>
                              <p:par>
                                <p:cTn id="30" presetID="64" presetClass="path" presetSubtype="0" fill="hold" nodeType="withEffect">
                                  <p:stCondLst>
                                    <p:cond delay="0"/>
                                  </p:stCondLst>
                                  <p:childTnLst>
                                    <p:animMotion origin="layout" path="M -2.08333E-7 0.02755 L -2.08333E-7 -3.7037E-7 " pathEditMode="relative" rAng="0" ptsTypes="AA">
                                      <p:cBhvr>
                                        <p:cTn id="31" dur="500" fill="hold"/>
                                        <p:tgtEl>
                                          <p:spTgt spid="583"/>
                                        </p:tgtEl>
                                        <p:attrNameLst>
                                          <p:attrName>ppt_x</p:attrName>
                                          <p:attrName>ppt_y</p:attrName>
                                        </p:attrNameLst>
                                      </p:cBhvr>
                                      <p:rCtr x="0" y="-1389"/>
                                    </p:animMotion>
                                  </p:childTnLst>
                                </p:cTn>
                              </p:par>
                              <p:par>
                                <p:cTn id="32" presetID="10" presetClass="entr" presetSubtype="0" fill="hold" grpId="0" nodeType="withEffect">
                                  <p:stCondLst>
                                    <p:cond delay="0"/>
                                  </p:stCondLst>
                                  <p:childTnLst>
                                    <p:set>
                                      <p:cBhvr>
                                        <p:cTn id="33" dur="1" fill="hold">
                                          <p:stCondLst>
                                            <p:cond delay="0"/>
                                          </p:stCondLst>
                                        </p:cTn>
                                        <p:tgtEl>
                                          <p:spTgt spid="589"/>
                                        </p:tgtEl>
                                        <p:attrNameLst>
                                          <p:attrName>style.visibility</p:attrName>
                                        </p:attrNameLst>
                                      </p:cBhvr>
                                      <p:to>
                                        <p:strVal val="visible"/>
                                      </p:to>
                                    </p:set>
                                    <p:animEffect transition="in" filter="fade">
                                      <p:cBhvr>
                                        <p:cTn id="34" dur="500"/>
                                        <p:tgtEl>
                                          <p:spTgt spid="589"/>
                                        </p:tgtEl>
                                      </p:cBhvr>
                                    </p:animEffect>
                                  </p:childTnLst>
                                </p:cTn>
                              </p:par>
                              <p:par>
                                <p:cTn id="35" presetID="64" presetClass="path" presetSubtype="0" fill="hold" grpId="1" nodeType="withEffect">
                                  <p:stCondLst>
                                    <p:cond delay="0"/>
                                  </p:stCondLst>
                                  <p:childTnLst>
                                    <p:animMotion origin="layout" path="M -2.5E-6 -0.02639 L -2.5E-6 3.33333E-6 " pathEditMode="relative" rAng="0" ptsTypes="AA">
                                      <p:cBhvr>
                                        <p:cTn id="36" dur="500" fill="hold"/>
                                        <p:tgtEl>
                                          <p:spTgt spid="589"/>
                                        </p:tgtEl>
                                        <p:attrNameLst>
                                          <p:attrName>ppt_x</p:attrName>
                                          <p:attrName>ppt_y</p:attrName>
                                        </p:attrNameLst>
                                      </p:cBhvr>
                                      <p:rCtr x="0" y="131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7" grpId="0"/>
      <p:bldP spid="587" grpId="1"/>
      <p:bldP spid="588" grpId="0"/>
      <p:bldP spid="588" grpId="1"/>
      <p:bldP spid="589" grpId="0"/>
      <p:bldP spid="589"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96D5104-16B3-4442-8794-C8A6C9065B87}"/>
              </a:ext>
              <a:ext uri="{C183D7F6-B498-43B3-948B-1728B52AA6E4}">
                <adec:decorative xmlns:adec="http://schemas.microsoft.com/office/drawing/2017/decorative" val="1"/>
              </a:ext>
            </a:extLst>
          </p:cNvPr>
          <p:cNvSpPr/>
          <p:nvPr/>
        </p:nvSpPr>
        <p:spPr bwMode="auto">
          <a:xfrm>
            <a:off x="1" y="0"/>
            <a:ext cx="5549218" cy="6858000"/>
          </a:xfrm>
          <a:prstGeom prst="rect">
            <a:avLst/>
          </a:prstGeom>
          <a:solidFill>
            <a:schemeClr val="bg1">
              <a:lumMod val="95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8661C5"/>
              </a:solidFill>
              <a:effectLst/>
              <a:uLnTx/>
              <a:uFillTx/>
              <a:latin typeface="Calibri" panose="020F0502020204030204"/>
              <a:ea typeface="Segoe UI" pitchFamily="34" charset="0"/>
              <a:cs typeface="Segoe UI" pitchFamily="34" charset="0"/>
            </a:endParaRPr>
          </a:p>
        </p:txBody>
      </p:sp>
      <p:sp>
        <p:nvSpPr>
          <p:cNvPr id="10" name="Title 9">
            <a:extLst>
              <a:ext uri="{FF2B5EF4-FFF2-40B4-BE49-F238E27FC236}">
                <a16:creationId xmlns:a16="http://schemas.microsoft.com/office/drawing/2014/main" id="{86D8D4AF-C1B5-E705-3535-DCD33D215FD9}"/>
              </a:ext>
            </a:extLst>
          </p:cNvPr>
          <p:cNvSpPr>
            <a:spLocks noGrp="1"/>
          </p:cNvSpPr>
          <p:nvPr>
            <p:ph type="title"/>
          </p:nvPr>
        </p:nvSpPr>
        <p:spPr>
          <a:xfrm>
            <a:off x="574816" y="510988"/>
            <a:ext cx="3554498" cy="430887"/>
          </a:xfrm>
        </p:spPr>
        <p:txBody>
          <a:bodyPr/>
          <a:lstStyle/>
          <a:p>
            <a:r>
              <a:rPr lang="en-US"/>
              <a:t>Secure and manage identities</a:t>
            </a:r>
          </a:p>
        </p:txBody>
      </p:sp>
      <p:sp>
        <p:nvSpPr>
          <p:cNvPr id="3" name="Text Placeholder 2">
            <a:extLst>
              <a:ext uri="{FF2B5EF4-FFF2-40B4-BE49-F238E27FC236}">
                <a16:creationId xmlns:a16="http://schemas.microsoft.com/office/drawing/2014/main" id="{5ECB237F-BB1B-6049-BEAE-1781086F9022}"/>
              </a:ext>
            </a:extLst>
          </p:cNvPr>
          <p:cNvSpPr>
            <a:spLocks noGrp="1"/>
          </p:cNvSpPr>
          <p:nvPr>
            <p:ph type="body" sz="quarter" idx="10"/>
          </p:nvPr>
        </p:nvSpPr>
        <p:spPr>
          <a:xfrm>
            <a:off x="574816" y="246888"/>
            <a:ext cx="11018838" cy="246221"/>
          </a:xfrm>
        </p:spPr>
        <p:txBody>
          <a:bodyPr/>
          <a:lstStyle/>
          <a:p>
            <a:r>
              <a:rPr lang="en-US" sz="1600">
                <a:solidFill>
                  <a:schemeClr val="tx1"/>
                </a:solidFill>
              </a:rPr>
              <a:t>01 </a:t>
            </a:r>
            <a:r>
              <a:rPr lang="en-US" sz="1600">
                <a:solidFill>
                  <a:schemeClr val="accent1"/>
                </a:solidFill>
              </a:rPr>
              <a:t>Zero-Trust foundations</a:t>
            </a:r>
          </a:p>
        </p:txBody>
      </p:sp>
      <p:sp>
        <p:nvSpPr>
          <p:cNvPr id="15" name="Rectangle 14">
            <a:extLst>
              <a:ext uri="{FF2B5EF4-FFF2-40B4-BE49-F238E27FC236}">
                <a16:creationId xmlns:a16="http://schemas.microsoft.com/office/drawing/2014/main" id="{2F7DE317-0C50-B30B-5B08-F0325BC55F76}"/>
              </a:ext>
            </a:extLst>
          </p:cNvPr>
          <p:cNvSpPr/>
          <p:nvPr/>
        </p:nvSpPr>
        <p:spPr>
          <a:xfrm>
            <a:off x="574816" y="2010629"/>
            <a:ext cx="4480799" cy="677108"/>
          </a:xfrm>
          <a:prstGeom prst="rect">
            <a:avLst/>
          </a:prstGeom>
          <a:noFill/>
        </p:spPr>
        <p:txBody>
          <a:bodyPr wrap="square" lIns="0" tIns="0" rIns="0" bIns="0" anchor="ctr" anchorCtr="0">
            <a:spAutoFit/>
          </a:bodyPr>
          <a:lstStyle/>
          <a:p>
            <a:pPr marL="457200" marR="0" lvl="0" indent="-457200" algn="l" defTabSz="914102" rtl="0" eaLnBrk="1" fontAlgn="base" latinLnBrk="0" hangingPunct="1">
              <a:lnSpc>
                <a:spcPct val="100000"/>
              </a:lnSpc>
              <a:spcBef>
                <a:spcPts val="1200"/>
              </a:spcBef>
              <a:spcAft>
                <a:spcPts val="1200"/>
              </a:spcAft>
              <a:buClrTx/>
              <a:buSzPct val="90000"/>
              <a:buFontTx/>
              <a:buNone/>
              <a:tabLst/>
              <a:defRPr/>
            </a:pPr>
            <a:r>
              <a:rPr kumimoji="0" lang="en-US" sz="1600" b="1" i="0" u="none" strike="noStrike" kern="1200" cap="none" spc="0" normalizeH="0" baseline="0" noProof="0">
                <a:ln>
                  <a:noFill/>
                </a:ln>
                <a:effectLst/>
                <a:uLnTx/>
                <a:uFillTx/>
                <a:latin typeface="+mj-lt"/>
                <a:ea typeface="+mn-ea"/>
                <a:cs typeface="Segoe UI"/>
              </a:rPr>
              <a:t>01</a:t>
            </a:r>
            <a:r>
              <a:rPr kumimoji="0" lang="en-US" sz="1600" b="1" i="0" u="none" strike="noStrike" kern="1200" cap="none" spc="0" normalizeH="0" baseline="0" noProof="0">
                <a:ln>
                  <a:noFill/>
                </a:ln>
                <a:solidFill>
                  <a:schemeClr val="accent1"/>
                </a:solidFill>
                <a:effectLst/>
                <a:uLnTx/>
                <a:uFillTx/>
                <a:latin typeface="+mj-lt"/>
                <a:ea typeface="+mn-ea"/>
                <a:cs typeface="Segoe UI"/>
              </a:rPr>
              <a:t>	Enhance security, simplify access: </a:t>
            </a:r>
            <a:r>
              <a:rPr kumimoji="0" lang="en-US" sz="1400" b="0" i="0" u="none" strike="noStrike" kern="1200" cap="none" spc="0" normalizeH="0" baseline="0" noProof="0">
                <a:ln>
                  <a:noFill/>
                </a:ln>
                <a:solidFill>
                  <a:srgbClr val="000000"/>
                </a:solidFill>
                <a:effectLst/>
                <a:uLnTx/>
                <a:uFillTx/>
                <a:latin typeface="Segoe UI"/>
                <a:ea typeface="+mn-ea"/>
                <a:cs typeface="Segoe UI"/>
              </a:rPr>
              <a:t>Control “where, when, and who” connects to Office apps with Conditional Access.</a:t>
            </a:r>
            <a:endParaRPr kumimoji="0" lang="en-US" sz="1600" b="0" i="0" u="none" strike="noStrike" kern="1200" cap="none" spc="0" normalizeH="0" baseline="0" noProof="0">
              <a:ln>
                <a:noFill/>
              </a:ln>
              <a:solidFill>
                <a:srgbClr val="000000"/>
              </a:solidFill>
              <a:effectLst/>
              <a:uLnTx/>
              <a:uFillTx/>
              <a:latin typeface="Segoe UI"/>
              <a:ea typeface="+mn-ea"/>
              <a:cs typeface="Segoe UI"/>
            </a:endParaRPr>
          </a:p>
        </p:txBody>
      </p:sp>
      <p:grpSp>
        <p:nvGrpSpPr>
          <p:cNvPr id="189" name="Group 188">
            <a:extLst>
              <a:ext uri="{FF2B5EF4-FFF2-40B4-BE49-F238E27FC236}">
                <a16:creationId xmlns:a16="http://schemas.microsoft.com/office/drawing/2014/main" id="{539482F6-03C7-2F83-2DDE-726550983E48}"/>
              </a:ext>
              <a:ext uri="{C183D7F6-B498-43B3-948B-1728B52AA6E4}">
                <adec:decorative xmlns:adec="http://schemas.microsoft.com/office/drawing/2017/decorative" val="1"/>
              </a:ext>
            </a:extLst>
          </p:cNvPr>
          <p:cNvGrpSpPr/>
          <p:nvPr/>
        </p:nvGrpSpPr>
        <p:grpSpPr>
          <a:xfrm>
            <a:off x="7694843" y="1832548"/>
            <a:ext cx="1578455" cy="3453245"/>
            <a:chOff x="7694843" y="1832548"/>
            <a:chExt cx="1578455" cy="3453245"/>
          </a:xfrm>
        </p:grpSpPr>
        <p:sp>
          <p:nvSpPr>
            <p:cNvPr id="135" name="TextBox 134">
              <a:extLst>
                <a:ext uri="{FF2B5EF4-FFF2-40B4-BE49-F238E27FC236}">
                  <a16:creationId xmlns:a16="http://schemas.microsoft.com/office/drawing/2014/main" id="{BB4D38F0-A819-E254-758A-04B3C7087C8D}"/>
                </a:ext>
              </a:extLst>
            </p:cNvPr>
            <p:cNvSpPr txBox="1"/>
            <p:nvPr/>
          </p:nvSpPr>
          <p:spPr>
            <a:xfrm>
              <a:off x="8127402" y="1832548"/>
              <a:ext cx="713336" cy="221599"/>
            </a:xfrm>
            <a:prstGeom prst="rect">
              <a:avLst/>
            </a:prstGeom>
            <a:noFill/>
          </p:spPr>
          <p:txBody>
            <a:bodyPr wrap="none" lIns="0" tIns="0" rIns="0" bIns="0" rtlCol="0">
              <a:spAutoFit/>
            </a:bodyPr>
            <a:lstStyle/>
            <a:p>
              <a:pPr marL="0" marR="0" lvl="0" indent="0" algn="ctr" defTabSz="914437"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a:ln>
                    <a:noFill/>
                  </a:ln>
                  <a:gradFill>
                    <a:gsLst>
                      <a:gs pos="0">
                        <a:srgbClr val="000000"/>
                      </a:gs>
                      <a:gs pos="100000">
                        <a:srgbClr val="000000"/>
                      </a:gs>
                    </a:gsLst>
                    <a:lin ang="5400000" scaled="0"/>
                  </a:gradFill>
                  <a:effectLst/>
                  <a:uLnTx/>
                  <a:uFillTx/>
                  <a:latin typeface="+mj-lt"/>
                  <a:ea typeface="+mn-ea"/>
                  <a:cs typeface="Segoe UI Semilight" panose="020B0402040204020203" pitchFamily="34" charset="0"/>
                </a:rPr>
                <a:t> Signals</a:t>
              </a:r>
            </a:p>
          </p:txBody>
        </p:sp>
        <p:sp>
          <p:nvSpPr>
            <p:cNvPr id="136" name="Title 1">
              <a:extLst>
                <a:ext uri="{FF2B5EF4-FFF2-40B4-BE49-F238E27FC236}">
                  <a16:creationId xmlns:a16="http://schemas.microsoft.com/office/drawing/2014/main" id="{71237A4B-FC3C-BD82-3428-CD15E57B2E73}"/>
                </a:ext>
              </a:extLst>
            </p:cNvPr>
            <p:cNvSpPr txBox="1">
              <a:spLocks/>
            </p:cNvSpPr>
            <p:nvPr/>
          </p:nvSpPr>
          <p:spPr>
            <a:xfrm>
              <a:off x="7977754" y="2215678"/>
              <a:ext cx="1012633" cy="884858"/>
            </a:xfrm>
            <a:prstGeom prst="rect">
              <a:avLst/>
            </a:prstGeom>
          </p:spPr>
          <p:txBody>
            <a:bodyPr vert="horz" wrap="square" lIns="0" tIns="0" rIns="0" bIns="0" rtlCol="0" anchor="b">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171450" marR="0" lvl="0" indent="-171450" algn="l" defTabSz="932742" rtl="0" eaLnBrk="1" fontAlgn="auto" latinLnBrk="0" hangingPunct="1">
                <a:lnSpc>
                  <a:spcPct val="100000"/>
                </a:lnSpc>
                <a:spcBef>
                  <a:spcPts val="300"/>
                </a:spcBef>
                <a:spcAft>
                  <a:spcPts val="0"/>
                </a:spcAft>
                <a:buClrTx/>
                <a:buSzPct val="90000"/>
                <a:buFont typeface="Wingdings" panose="05000000000000000000" pitchFamily="2" charset="2"/>
                <a:buChar char=""/>
                <a:tabLst/>
                <a:defRPr/>
              </a:pPr>
              <a:r>
                <a:rPr kumimoji="0" lang="en-US" sz="1000" b="0" i="0" u="none" strike="noStrike" kern="1200" cap="none" spc="0" normalizeH="0" baseline="0" noProof="0">
                  <a:ln w="3175">
                    <a:noFill/>
                  </a:ln>
                  <a:solidFill>
                    <a:srgbClr val="000000"/>
                  </a:solidFill>
                  <a:effectLst/>
                  <a:uLnTx/>
                  <a:uFillTx/>
                  <a:latin typeface="Segoe UI" panose="020B0502040204020203" pitchFamily="34" charset="0"/>
                  <a:ea typeface="+mn-ea"/>
                  <a:cs typeface="Segoe UI" pitchFamily="34" charset="0"/>
                </a:rPr>
                <a:t>User and Location</a:t>
              </a:r>
            </a:p>
            <a:p>
              <a:pPr marL="171450" marR="0" lvl="0" indent="-171450" algn="l" defTabSz="932742" rtl="0" eaLnBrk="1" fontAlgn="auto" latinLnBrk="0" hangingPunct="1">
                <a:lnSpc>
                  <a:spcPct val="100000"/>
                </a:lnSpc>
                <a:spcBef>
                  <a:spcPts val="300"/>
                </a:spcBef>
                <a:spcAft>
                  <a:spcPts val="0"/>
                </a:spcAft>
                <a:buClrTx/>
                <a:buSzPct val="90000"/>
                <a:buFont typeface="Wingdings" panose="05000000000000000000" pitchFamily="2" charset="2"/>
                <a:buChar char=""/>
                <a:tabLst/>
                <a:defRPr/>
              </a:pPr>
              <a:r>
                <a:rPr kumimoji="0" lang="en-US" sz="1000" b="0" i="0" u="none" strike="noStrike" kern="1200" cap="none" spc="0" normalizeH="0" baseline="0" noProof="0">
                  <a:ln w="3175">
                    <a:noFill/>
                  </a:ln>
                  <a:solidFill>
                    <a:srgbClr val="000000"/>
                  </a:solidFill>
                  <a:effectLst/>
                  <a:uLnTx/>
                  <a:uFillTx/>
                  <a:latin typeface="Segoe UI" panose="020B0502040204020203" pitchFamily="34" charset="0"/>
                  <a:ea typeface="+mn-ea"/>
                  <a:cs typeface="Segoe UI" pitchFamily="34" charset="0"/>
                </a:rPr>
                <a:t>Device</a:t>
              </a:r>
            </a:p>
            <a:p>
              <a:pPr marL="171450" marR="0" lvl="0" indent="-171450" algn="l" defTabSz="932742" rtl="0" eaLnBrk="1" fontAlgn="auto" latinLnBrk="0" hangingPunct="1">
                <a:lnSpc>
                  <a:spcPct val="100000"/>
                </a:lnSpc>
                <a:spcBef>
                  <a:spcPts val="300"/>
                </a:spcBef>
                <a:spcAft>
                  <a:spcPts val="0"/>
                </a:spcAft>
                <a:buClrTx/>
                <a:buSzPct val="90000"/>
                <a:buFont typeface="Wingdings" panose="05000000000000000000" pitchFamily="2" charset="2"/>
                <a:buChar char=""/>
                <a:tabLst/>
                <a:defRPr/>
              </a:pPr>
              <a:r>
                <a:rPr kumimoji="0" lang="en-US" sz="1000" b="0" i="0" u="none" strike="noStrike" kern="1200" cap="none" spc="0" normalizeH="0" baseline="0" noProof="0">
                  <a:ln w="3175">
                    <a:noFill/>
                  </a:ln>
                  <a:solidFill>
                    <a:srgbClr val="000000"/>
                  </a:solidFill>
                  <a:effectLst/>
                  <a:uLnTx/>
                  <a:uFillTx/>
                  <a:latin typeface="Segoe UI" panose="020B0502040204020203" pitchFamily="34" charset="0"/>
                  <a:ea typeface="+mn-ea"/>
                  <a:cs typeface="Segoe UI" pitchFamily="34" charset="0"/>
                </a:rPr>
                <a:t>Application</a:t>
              </a:r>
            </a:p>
            <a:p>
              <a:pPr marL="171450" marR="0" lvl="0" indent="-171450" algn="l" defTabSz="932742" rtl="0" eaLnBrk="1" fontAlgn="auto" latinLnBrk="0" hangingPunct="1">
                <a:lnSpc>
                  <a:spcPct val="100000"/>
                </a:lnSpc>
                <a:spcBef>
                  <a:spcPts val="300"/>
                </a:spcBef>
                <a:spcAft>
                  <a:spcPts val="0"/>
                </a:spcAft>
                <a:buClrTx/>
                <a:buSzPct val="90000"/>
                <a:buFont typeface="Wingdings" panose="05000000000000000000" pitchFamily="2" charset="2"/>
                <a:buChar char=""/>
                <a:tabLst/>
                <a:defRPr/>
              </a:pPr>
              <a:r>
                <a:rPr kumimoji="0" lang="en-US" sz="1000" b="0" i="0" u="none" strike="noStrike" kern="1200" cap="none" spc="0" normalizeH="0" baseline="0" noProof="0">
                  <a:ln w="3175">
                    <a:noFill/>
                  </a:ln>
                  <a:solidFill>
                    <a:srgbClr val="000000"/>
                  </a:solidFill>
                  <a:effectLst/>
                  <a:uLnTx/>
                  <a:uFillTx/>
                  <a:latin typeface="Segoe UI" panose="020B0502040204020203" pitchFamily="34" charset="0"/>
                  <a:ea typeface="+mn-ea"/>
                  <a:cs typeface="Segoe UI" pitchFamily="34" charset="0"/>
                </a:rPr>
                <a:t>Real- time risk</a:t>
              </a:r>
            </a:p>
          </p:txBody>
        </p:sp>
        <p:grpSp>
          <p:nvGrpSpPr>
            <p:cNvPr id="49" name="Group 48">
              <a:extLst>
                <a:ext uri="{FF2B5EF4-FFF2-40B4-BE49-F238E27FC236}">
                  <a16:creationId xmlns:a16="http://schemas.microsoft.com/office/drawing/2014/main" id="{E4E4F1FD-59C5-D4A2-FE11-F89B50160228}"/>
                </a:ext>
              </a:extLst>
            </p:cNvPr>
            <p:cNvGrpSpPr/>
            <p:nvPr/>
          </p:nvGrpSpPr>
          <p:grpSpPr>
            <a:xfrm>
              <a:off x="7694843" y="3210883"/>
              <a:ext cx="1578455" cy="1578455"/>
              <a:chOff x="7694843" y="3140975"/>
              <a:chExt cx="1578455" cy="1578455"/>
            </a:xfrm>
          </p:grpSpPr>
          <p:pic>
            <p:nvPicPr>
              <p:cNvPr id="137" name="Graphic 136" descr="Gear icon">
                <a:extLst>
                  <a:ext uri="{FF2B5EF4-FFF2-40B4-BE49-F238E27FC236}">
                    <a16:creationId xmlns:a16="http://schemas.microsoft.com/office/drawing/2014/main" id="{1FEA5D9F-377D-CAEF-9866-8057753B0047}"/>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694843" y="3140975"/>
                <a:ext cx="1578455" cy="1578455"/>
              </a:xfrm>
              <a:prstGeom prst="rect">
                <a:avLst/>
              </a:prstGeom>
            </p:spPr>
          </p:pic>
          <p:sp>
            <p:nvSpPr>
              <p:cNvPr id="138" name="Oval 137">
                <a:extLst>
                  <a:ext uri="{FF2B5EF4-FFF2-40B4-BE49-F238E27FC236}">
                    <a16:creationId xmlns:a16="http://schemas.microsoft.com/office/drawing/2014/main" id="{4EFB7A67-977D-23C0-2170-3A768303F910}"/>
                  </a:ext>
                </a:extLst>
              </p:cNvPr>
              <p:cNvSpPr/>
              <p:nvPr/>
            </p:nvSpPr>
            <p:spPr bwMode="auto">
              <a:xfrm>
                <a:off x="8137103" y="3583235"/>
                <a:ext cx="693935" cy="693935"/>
              </a:xfrm>
              <a:prstGeom prst="ellipse">
                <a:avLst/>
              </a:pr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300"/>
                  </a:spcAft>
                  <a:buClrTx/>
                  <a:buSzTx/>
                  <a:buFontTx/>
                  <a:buNone/>
                  <a:tabLst/>
                  <a:defRPr/>
                </a:pPr>
                <a:r>
                  <a:rPr kumimoji="0" lang="en-US" sz="1000" b="0" i="0" u="none" strike="noStrike" kern="0" cap="none" spc="0" normalizeH="0" baseline="0" noProof="0">
                    <a:ln>
                      <a:noFill/>
                    </a:ln>
                    <a:solidFill>
                      <a:srgbClr val="000000"/>
                    </a:solidFill>
                    <a:effectLst/>
                    <a:uLnTx/>
                    <a:uFillTx/>
                    <a:latin typeface="Segoe UI Semibold" panose="020B0702040204020203" pitchFamily="34" charset="0"/>
                    <a:ea typeface="Segoe UI" panose="020B0502040204020203" pitchFamily="34" charset="0"/>
                    <a:cs typeface="Segoe UI Semibold" panose="020B0702040204020203" pitchFamily="34" charset="0"/>
                  </a:rPr>
                  <a:t>Policy engine</a:t>
                </a:r>
                <a:endParaRPr kumimoji="0" lang="en-US" sz="650" b="0" i="0" u="none" strike="noStrike" kern="0" cap="none" spc="0" normalizeH="0" baseline="0" noProof="0">
                  <a:ln>
                    <a:noFill/>
                  </a:ln>
                  <a:solidFill>
                    <a:srgbClr val="000000"/>
                  </a:solidFill>
                  <a:effectLst/>
                  <a:uLnTx/>
                  <a:uFillTx/>
                  <a:latin typeface="Segoe UI Semibold" panose="020B0702040204020203" pitchFamily="34" charset="0"/>
                  <a:ea typeface="Segoe UI" pitchFamily="34" charset="0"/>
                  <a:cs typeface="Segoe UI Semibold" panose="020B0702040204020203" pitchFamily="34" charset="0"/>
                </a:endParaRPr>
              </a:p>
            </p:txBody>
          </p:sp>
        </p:grpSp>
        <p:sp>
          <p:nvSpPr>
            <p:cNvPr id="139" name="Title 1">
              <a:extLst>
                <a:ext uri="{FF2B5EF4-FFF2-40B4-BE49-F238E27FC236}">
                  <a16:creationId xmlns:a16="http://schemas.microsoft.com/office/drawing/2014/main" id="{D0E0FE85-D133-1379-7908-7BB8D2189F9F}"/>
                </a:ext>
              </a:extLst>
            </p:cNvPr>
            <p:cNvSpPr txBox="1">
              <a:spLocks/>
            </p:cNvSpPr>
            <p:nvPr/>
          </p:nvSpPr>
          <p:spPr>
            <a:xfrm>
              <a:off x="7733385" y="4824128"/>
              <a:ext cx="1501371" cy="461665"/>
            </a:xfrm>
            <a:prstGeom prst="rect">
              <a:avLst/>
            </a:prstGeom>
          </p:spPr>
          <p:txBody>
            <a:bodyPr vert="horz" wrap="square" lIns="0" tIns="0" rIns="0" bIns="0" rtlCol="0" anchor="b">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1000" b="1" i="0" u="none" strike="noStrike" kern="1200" cap="none" spc="0" normalizeH="0" baseline="0" noProof="0">
                  <a:ln w="3175">
                    <a:noFill/>
                  </a:ln>
                  <a:solidFill>
                    <a:srgbClr val="000000"/>
                  </a:solidFill>
                  <a:effectLst/>
                  <a:uLnTx/>
                  <a:uFillTx/>
                  <a:ea typeface="+mn-ea"/>
                  <a:cs typeface="Segoe UI" pitchFamily="34" charset="0"/>
                </a:rPr>
                <a:t>Conditional Access + Continuous Access Evaluation</a:t>
              </a:r>
              <a:endParaRPr kumimoji="0" lang="en-US" sz="1000" b="1" i="1" u="none" strike="noStrike" kern="1200" cap="none" spc="0" normalizeH="0" baseline="0" noProof="0">
                <a:ln w="3175">
                  <a:noFill/>
                </a:ln>
                <a:solidFill>
                  <a:srgbClr val="000000"/>
                </a:solidFill>
                <a:effectLst/>
                <a:uLnTx/>
                <a:uFillTx/>
                <a:ea typeface="+mn-ea"/>
                <a:cs typeface="Segoe UI" pitchFamily="34" charset="0"/>
              </a:endParaRPr>
            </a:p>
          </p:txBody>
        </p:sp>
      </p:grpSp>
      <p:sp>
        <p:nvSpPr>
          <p:cNvPr id="12" name="Rectangle 11">
            <a:extLst>
              <a:ext uri="{FF2B5EF4-FFF2-40B4-BE49-F238E27FC236}">
                <a16:creationId xmlns:a16="http://schemas.microsoft.com/office/drawing/2014/main" id="{3D5DDCB7-5B9E-19D5-7579-CE416019EB98}"/>
              </a:ext>
            </a:extLst>
          </p:cNvPr>
          <p:cNvSpPr/>
          <p:nvPr/>
        </p:nvSpPr>
        <p:spPr>
          <a:xfrm>
            <a:off x="563118" y="3018711"/>
            <a:ext cx="4594264" cy="677108"/>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b="1">
                <a:latin typeface="+mj-lt"/>
                <a:cs typeface="Segoe UI"/>
              </a:rPr>
              <a:t>02</a:t>
            </a:r>
            <a:r>
              <a:rPr lang="en-US" sz="1600" b="1">
                <a:solidFill>
                  <a:schemeClr val="accent1"/>
                </a:solidFill>
                <a:cs typeface="Segoe UI"/>
              </a:rPr>
              <a:t>	</a:t>
            </a:r>
            <a:r>
              <a:rPr kumimoji="0" lang="en-US" sz="1600" b="1" i="0" u="none" strike="noStrike" kern="1200" cap="none" spc="0" normalizeH="0" baseline="0" noProof="0">
                <a:ln>
                  <a:noFill/>
                </a:ln>
                <a:solidFill>
                  <a:schemeClr val="accent1"/>
                </a:solidFill>
                <a:effectLst/>
                <a:uLnTx/>
                <a:uFillTx/>
                <a:latin typeface="+mj-lt"/>
                <a:ea typeface="+mn-ea"/>
                <a:cs typeface="Segoe UI"/>
              </a:rPr>
              <a:t>Craft your path to passwordless</a:t>
            </a:r>
            <a:r>
              <a:rPr kumimoji="0" lang="en-US" sz="1600" b="0" i="0" u="none" strike="noStrike" kern="1200" cap="none" spc="0" normalizeH="0" baseline="0" noProof="0">
                <a:ln>
                  <a:noFill/>
                </a:ln>
                <a:solidFill>
                  <a:schemeClr val="accent1"/>
                </a:solidFill>
                <a:effectLst/>
                <a:uLnTx/>
                <a:uFillTx/>
                <a:latin typeface="+mj-lt"/>
                <a:ea typeface="+mn-ea"/>
                <a:cs typeface="Segoe UI"/>
              </a:rPr>
              <a:t> </a:t>
            </a:r>
            <a:r>
              <a:rPr kumimoji="0" lang="en-US" sz="1400" b="0" i="0" u="none" strike="noStrike" kern="1200" cap="none" spc="0" normalizeH="0" baseline="0" noProof="0">
                <a:ln>
                  <a:noFill/>
                </a:ln>
                <a:solidFill>
                  <a:srgbClr val="000000"/>
                </a:solidFill>
                <a:effectLst/>
                <a:uLnTx/>
                <a:uFillTx/>
                <a:latin typeface="Segoe UI"/>
                <a:ea typeface="+mn-ea"/>
                <a:cs typeface="Segoe UI"/>
              </a:rPr>
              <a:t>with adaptive policies requiring multifactor authentication and phishing protection.</a:t>
            </a:r>
            <a:endParaRPr kumimoji="0" lang="en-US" sz="1600" b="0" i="0" u="none" strike="noStrike" kern="1200" cap="none" spc="0" normalizeH="0" baseline="0" noProof="0">
              <a:ln>
                <a:noFill/>
              </a:ln>
              <a:solidFill>
                <a:srgbClr val="000000"/>
              </a:solidFill>
              <a:effectLst/>
              <a:uLnTx/>
              <a:uFillTx/>
              <a:latin typeface="Segoe UI"/>
              <a:ea typeface="+mn-ea"/>
              <a:cs typeface="Segoe UI"/>
            </a:endParaRPr>
          </a:p>
        </p:txBody>
      </p:sp>
      <p:sp>
        <p:nvSpPr>
          <p:cNvPr id="16" name="Rectangle 15">
            <a:extLst>
              <a:ext uri="{FF2B5EF4-FFF2-40B4-BE49-F238E27FC236}">
                <a16:creationId xmlns:a16="http://schemas.microsoft.com/office/drawing/2014/main" id="{DBF1F794-E9F8-4362-CFC6-98C3DCEBB292}"/>
              </a:ext>
            </a:extLst>
          </p:cNvPr>
          <p:cNvSpPr/>
          <p:nvPr/>
        </p:nvSpPr>
        <p:spPr>
          <a:xfrm>
            <a:off x="563118" y="4026793"/>
            <a:ext cx="4594264" cy="677108"/>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b="1">
                <a:latin typeface="+mj-lt"/>
                <a:cs typeface="Segoe UI"/>
              </a:rPr>
              <a:t>03</a:t>
            </a:r>
            <a:r>
              <a:rPr lang="en-US" sz="1600" b="1">
                <a:solidFill>
                  <a:schemeClr val="accent1"/>
                </a:solidFill>
                <a:cs typeface="Segoe UI"/>
              </a:rPr>
              <a:t>	</a:t>
            </a:r>
            <a:r>
              <a:rPr kumimoji="0" lang="en-US" sz="1600" b="1" i="0" u="none" strike="noStrike" kern="1200" cap="none" spc="0" normalizeH="0" baseline="0" noProof="0">
                <a:ln>
                  <a:noFill/>
                </a:ln>
                <a:solidFill>
                  <a:schemeClr val="accent1"/>
                </a:solidFill>
                <a:effectLst/>
                <a:uLnTx/>
                <a:uFillTx/>
                <a:latin typeface="+mj-lt"/>
                <a:ea typeface="+mn-ea"/>
                <a:cs typeface="Segoe UI"/>
              </a:rPr>
              <a:t>Give users prompts </a:t>
            </a:r>
            <a:r>
              <a:rPr kumimoji="0" lang="en-US" sz="1400" b="0" i="0" u="none" strike="noStrike" kern="1200" cap="none" spc="0" normalizeH="0" baseline="0" noProof="0">
                <a:ln>
                  <a:noFill/>
                </a:ln>
                <a:solidFill>
                  <a:srgbClr val="000000"/>
                </a:solidFill>
                <a:effectLst/>
                <a:uLnTx/>
                <a:uFillTx/>
                <a:latin typeface="Segoe UI"/>
                <a:ea typeface="+mn-ea"/>
                <a:cs typeface="Segoe UI"/>
              </a:rPr>
              <a:t>to unblock themselves and get back to work with password change or reset—no admin or help desk needed.</a:t>
            </a:r>
            <a:endParaRPr kumimoji="0" lang="en-US" sz="1600" b="0" i="0" u="none" strike="noStrike" kern="1200" cap="none" spc="0" normalizeH="0" baseline="0" noProof="0">
              <a:ln>
                <a:noFill/>
              </a:ln>
              <a:solidFill>
                <a:srgbClr val="000000"/>
              </a:solidFill>
              <a:effectLst/>
              <a:uLnTx/>
              <a:uFillTx/>
              <a:latin typeface="Segoe UI"/>
              <a:ea typeface="+mn-ea"/>
              <a:cs typeface="Segoe UI"/>
            </a:endParaRPr>
          </a:p>
        </p:txBody>
      </p:sp>
      <p:sp>
        <p:nvSpPr>
          <p:cNvPr id="17" name="Rectangle 16">
            <a:extLst>
              <a:ext uri="{FF2B5EF4-FFF2-40B4-BE49-F238E27FC236}">
                <a16:creationId xmlns:a16="http://schemas.microsoft.com/office/drawing/2014/main" id="{C2CF24CA-09A3-F814-DFE9-BA16C887DEB7}"/>
              </a:ext>
            </a:extLst>
          </p:cNvPr>
          <p:cNvSpPr/>
          <p:nvPr/>
        </p:nvSpPr>
        <p:spPr>
          <a:xfrm>
            <a:off x="563118" y="5111820"/>
            <a:ext cx="4594264" cy="461665"/>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b="1">
                <a:latin typeface="+mj-lt"/>
                <a:cs typeface="Segoe UI"/>
              </a:rPr>
              <a:t>04</a:t>
            </a:r>
            <a:r>
              <a:rPr lang="en-US" sz="1600" b="1">
                <a:solidFill>
                  <a:schemeClr val="accent1"/>
                </a:solidFill>
                <a:cs typeface="Segoe UI"/>
              </a:rPr>
              <a:t>	</a:t>
            </a:r>
            <a:r>
              <a:rPr kumimoji="0" lang="en-US" sz="1600" b="1" i="0" u="none" strike="noStrike" kern="1200" cap="none" spc="0" normalizeH="0" baseline="0" noProof="0">
                <a:ln>
                  <a:noFill/>
                </a:ln>
                <a:solidFill>
                  <a:schemeClr val="accent1"/>
                </a:solidFill>
                <a:effectLst/>
                <a:uLnTx/>
                <a:uFillTx/>
                <a:latin typeface="+mj-lt"/>
                <a:ea typeface="+mn-ea"/>
                <a:cs typeface="Segoe UI"/>
              </a:rPr>
              <a:t>Perform Continuous Access Evaluation </a:t>
            </a:r>
            <a:r>
              <a:rPr kumimoji="0" lang="en-US" sz="1400" b="0" i="0" u="none" strike="noStrike" kern="1200" cap="none" spc="0" normalizeH="0" baseline="0" noProof="0">
                <a:ln>
                  <a:noFill/>
                </a:ln>
                <a:solidFill>
                  <a:srgbClr val="000000"/>
                </a:solidFill>
                <a:effectLst/>
                <a:uLnTx/>
                <a:uFillTx/>
                <a:latin typeface="Segoe UI"/>
                <a:ea typeface="+mn-ea"/>
                <a:cs typeface="Segoe UI"/>
              </a:rPr>
              <a:t>to remediate potential compromise in real-time.</a:t>
            </a:r>
            <a:endParaRPr kumimoji="0" lang="en-US" sz="1600" b="0" i="0" u="none" strike="noStrike" kern="1200" cap="none" spc="0" normalizeH="0" baseline="0" noProof="0">
              <a:ln>
                <a:noFill/>
              </a:ln>
              <a:solidFill>
                <a:srgbClr val="000000"/>
              </a:solidFill>
              <a:effectLst/>
              <a:uLnTx/>
              <a:uFillTx/>
              <a:latin typeface="Segoe UI"/>
              <a:ea typeface="+mn-ea"/>
              <a:cs typeface="Segoe UI"/>
            </a:endParaRPr>
          </a:p>
        </p:txBody>
      </p:sp>
      <p:grpSp>
        <p:nvGrpSpPr>
          <p:cNvPr id="193" name="Group 192">
            <a:extLst>
              <a:ext uri="{FF2B5EF4-FFF2-40B4-BE49-F238E27FC236}">
                <a16:creationId xmlns:a16="http://schemas.microsoft.com/office/drawing/2014/main" id="{0A251A7D-180F-329E-6440-8BE54B241AC1}"/>
              </a:ext>
              <a:ext uri="{C183D7F6-B498-43B3-948B-1728B52AA6E4}">
                <adec:decorative xmlns:adec="http://schemas.microsoft.com/office/drawing/2017/decorative" val="1"/>
              </a:ext>
            </a:extLst>
          </p:cNvPr>
          <p:cNvGrpSpPr/>
          <p:nvPr/>
        </p:nvGrpSpPr>
        <p:grpSpPr>
          <a:xfrm>
            <a:off x="9273298" y="1283621"/>
            <a:ext cx="2230118" cy="4854243"/>
            <a:chOff x="9273298" y="1283621"/>
            <a:chExt cx="2230118" cy="4854243"/>
          </a:xfrm>
        </p:grpSpPr>
        <p:sp>
          <p:nvSpPr>
            <p:cNvPr id="147" name="TextBox 146">
              <a:extLst>
                <a:ext uri="{FF2B5EF4-FFF2-40B4-BE49-F238E27FC236}">
                  <a16:creationId xmlns:a16="http://schemas.microsoft.com/office/drawing/2014/main" id="{61627952-7974-FED1-8D4F-C16F1ECE33EC}"/>
                </a:ext>
              </a:extLst>
            </p:cNvPr>
            <p:cNvSpPr txBox="1"/>
            <p:nvPr/>
          </p:nvSpPr>
          <p:spPr>
            <a:xfrm>
              <a:off x="10120025" y="1283621"/>
              <a:ext cx="1383391" cy="443198"/>
            </a:xfrm>
            <a:prstGeom prst="rect">
              <a:avLst/>
            </a:prstGeom>
            <a:noFill/>
          </p:spPr>
          <p:txBody>
            <a:bodyPr wrap="none" lIns="0" tIns="0" rIns="0" bIns="0" rtlCol="0">
              <a:spAutoFit/>
            </a:bodyPr>
            <a:lstStyle/>
            <a:p>
              <a:pPr marL="0" marR="0" lvl="0" indent="0" algn="ctr" defTabSz="914437"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a:ln>
                    <a:noFill/>
                  </a:ln>
                  <a:gradFill>
                    <a:gsLst>
                      <a:gs pos="0">
                        <a:srgbClr val="000000"/>
                      </a:gs>
                      <a:gs pos="100000">
                        <a:srgbClr val="000000"/>
                      </a:gs>
                    </a:gsLst>
                    <a:lin ang="5400000" scaled="0"/>
                  </a:gradFill>
                  <a:effectLst/>
                  <a:uLnTx/>
                  <a:uFillTx/>
                  <a:latin typeface="+mj-lt"/>
                  <a:ea typeface="+mn-ea"/>
                  <a:cs typeface="Segoe UI Semilight" panose="020B0402040204020203" pitchFamily="34" charset="0"/>
                </a:rPr>
                <a:t> Verify every </a:t>
              </a:r>
            </a:p>
            <a:p>
              <a:pPr marL="0" marR="0" lvl="0" indent="0" algn="ctr" defTabSz="914437"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a:ln>
                    <a:noFill/>
                  </a:ln>
                  <a:gradFill>
                    <a:gsLst>
                      <a:gs pos="0">
                        <a:srgbClr val="000000"/>
                      </a:gs>
                      <a:gs pos="100000">
                        <a:srgbClr val="000000"/>
                      </a:gs>
                    </a:gsLst>
                    <a:lin ang="5400000" scaled="0"/>
                  </a:gradFill>
                  <a:effectLst/>
                  <a:uLnTx/>
                  <a:uFillTx/>
                  <a:latin typeface="+mj-lt"/>
                  <a:ea typeface="+mn-ea"/>
                  <a:cs typeface="Segoe UI Semilight" panose="020B0402040204020203" pitchFamily="34" charset="0"/>
                </a:rPr>
                <a:t>access attempt</a:t>
              </a:r>
            </a:p>
          </p:txBody>
        </p:sp>
        <p:grpSp>
          <p:nvGrpSpPr>
            <p:cNvPr id="191" name="Group 190">
              <a:extLst>
                <a:ext uri="{FF2B5EF4-FFF2-40B4-BE49-F238E27FC236}">
                  <a16:creationId xmlns:a16="http://schemas.microsoft.com/office/drawing/2014/main" id="{D57D5068-29A5-09A3-7C8B-20C96C6B3412}"/>
                </a:ext>
              </a:extLst>
            </p:cNvPr>
            <p:cNvGrpSpPr/>
            <p:nvPr/>
          </p:nvGrpSpPr>
          <p:grpSpPr>
            <a:xfrm>
              <a:off x="10263242" y="1862356"/>
              <a:ext cx="1096968" cy="4275508"/>
              <a:chOff x="10263242" y="1862356"/>
              <a:chExt cx="1096968" cy="4275508"/>
            </a:xfrm>
          </p:grpSpPr>
          <p:grpSp>
            <p:nvGrpSpPr>
              <p:cNvPr id="148" name="Group 147" descr="Icon representing allow access">
                <a:extLst>
                  <a:ext uri="{FF2B5EF4-FFF2-40B4-BE49-F238E27FC236}">
                    <a16:creationId xmlns:a16="http://schemas.microsoft.com/office/drawing/2014/main" id="{67C34245-396A-1BF6-B95F-CC72723EE942}"/>
                  </a:ext>
                </a:extLst>
              </p:cNvPr>
              <p:cNvGrpSpPr/>
              <p:nvPr/>
            </p:nvGrpSpPr>
            <p:grpSpPr>
              <a:xfrm>
                <a:off x="10263242" y="1862356"/>
                <a:ext cx="1096968" cy="683642"/>
                <a:chOff x="10881056" y="2160087"/>
                <a:chExt cx="1096968" cy="683642"/>
              </a:xfrm>
            </p:grpSpPr>
            <p:sp>
              <p:nvSpPr>
                <p:cNvPr id="172" name="TextBox 171">
                  <a:extLst>
                    <a:ext uri="{FF2B5EF4-FFF2-40B4-BE49-F238E27FC236}">
                      <a16:creationId xmlns:a16="http://schemas.microsoft.com/office/drawing/2014/main" id="{82D4D95D-500B-3C13-2271-CC46B5BEEAAF}"/>
                    </a:ext>
                  </a:extLst>
                </p:cNvPr>
                <p:cNvSpPr txBox="1"/>
                <p:nvPr/>
              </p:nvSpPr>
              <p:spPr>
                <a:xfrm>
                  <a:off x="10881056" y="2677530"/>
                  <a:ext cx="1096968" cy="166199"/>
                </a:xfrm>
                <a:prstGeom prst="rect">
                  <a:avLst/>
                </a:prstGeom>
                <a:noFill/>
              </p:spPr>
              <p:txBody>
                <a:bodyPr wrap="square" lIns="0" tIns="0" rIns="0" bIns="0" rtlCol="0">
                  <a:spAutoFit/>
                </a:bodyPr>
                <a:lstStyle/>
                <a:p>
                  <a:pPr marL="0" marR="0" lvl="0" indent="0" algn="ctr" defTabSz="913944" rtl="0" eaLnBrk="1" fontAlgn="auto" latinLnBrk="0" hangingPunct="1">
                    <a:lnSpc>
                      <a:spcPct val="90000"/>
                    </a:lnSpc>
                    <a:spcBef>
                      <a:spcPts val="0"/>
                    </a:spcBef>
                    <a:spcAft>
                      <a:spcPts val="0"/>
                    </a:spcAft>
                    <a:buClrTx/>
                    <a:buSzTx/>
                    <a:buFontTx/>
                    <a:buNone/>
                    <a:tabLst/>
                    <a:defRPr/>
                  </a:pPr>
                  <a:r>
                    <a:rPr kumimoji="0" lang="en-US" sz="1200" b="0" i="0" u="none" strike="noStrike" kern="0" cap="none" spc="-9" normalizeH="0" baseline="0" noProof="0">
                      <a:ln>
                        <a:noFill/>
                      </a:ln>
                      <a:gradFill>
                        <a:gsLst>
                          <a:gs pos="0">
                            <a:srgbClr val="000000"/>
                          </a:gs>
                          <a:gs pos="100000">
                            <a:srgbClr val="000000"/>
                          </a:gs>
                        </a:gsLst>
                        <a:lin ang="5400000" scaled="0"/>
                      </a:gradFill>
                      <a:effectLst/>
                      <a:uLnTx/>
                      <a:uFillTx/>
                      <a:latin typeface="Segoe UI Semibold"/>
                      <a:ea typeface="+mn-ea"/>
                      <a:cs typeface="+mn-cs"/>
                    </a:rPr>
                    <a:t>Allow access</a:t>
                  </a:r>
                </a:p>
              </p:txBody>
            </p:sp>
            <p:grpSp>
              <p:nvGrpSpPr>
                <p:cNvPr id="173" name="Group 172">
                  <a:extLst>
                    <a:ext uri="{FF2B5EF4-FFF2-40B4-BE49-F238E27FC236}">
                      <a16:creationId xmlns:a16="http://schemas.microsoft.com/office/drawing/2014/main" id="{1BDB8C86-9B38-C7AC-7A5D-72816EE718B6}"/>
                    </a:ext>
                    <a:ext uri="{C183D7F6-B498-43B3-948B-1728B52AA6E4}">
                      <adec:decorative xmlns:adec="http://schemas.microsoft.com/office/drawing/2017/decorative" val="1"/>
                    </a:ext>
                  </a:extLst>
                </p:cNvPr>
                <p:cNvGrpSpPr/>
                <p:nvPr/>
              </p:nvGrpSpPr>
              <p:grpSpPr>
                <a:xfrm>
                  <a:off x="11216180" y="2160087"/>
                  <a:ext cx="426720" cy="426720"/>
                  <a:chOff x="6706743" y="2438596"/>
                  <a:chExt cx="426720" cy="426720"/>
                </a:xfrm>
              </p:grpSpPr>
              <p:sp>
                <p:nvSpPr>
                  <p:cNvPr id="174" name="Oval 173">
                    <a:extLst>
                      <a:ext uri="{FF2B5EF4-FFF2-40B4-BE49-F238E27FC236}">
                        <a16:creationId xmlns:a16="http://schemas.microsoft.com/office/drawing/2014/main" id="{5F7B941E-EFBA-4C8E-CFBD-9E7BBC79D0E1}"/>
                      </a:ext>
                    </a:extLst>
                  </p:cNvPr>
                  <p:cNvSpPr/>
                  <p:nvPr/>
                </p:nvSpPr>
                <p:spPr bwMode="auto">
                  <a:xfrm>
                    <a:off x="6706743" y="2438596"/>
                    <a:ext cx="426720" cy="426720"/>
                  </a:xfrm>
                  <a:prstGeom prst="ellipse">
                    <a:avLst/>
                  </a:prstGeom>
                  <a:solidFill>
                    <a:srgbClr val="107C10"/>
                  </a:solidFill>
                  <a:ln w="19050" cap="flat" cmpd="sng" algn="ctr">
                    <a:noFill/>
                    <a:prstDash val="solid"/>
                    <a:headEnd type="none" w="med" len="med"/>
                    <a:tailEnd type="none" w="med" len="med"/>
                  </a:ln>
                  <a:effectLst/>
                </p:spPr>
                <p:txBody>
                  <a:bodyPr rot="0" spcFirstLastPara="0" vertOverflow="overflow" horzOverflow="overflow" vert="horz" wrap="square" lIns="243840" tIns="195072" rIns="243840" bIns="195072" numCol="1" spcCol="0" rtlCol="0" fromWordArt="0" anchor="t" anchorCtr="0" forceAA="0" compatLnSpc="1">
                    <a:prstTxWarp prst="textNoShape">
                      <a:avLst/>
                    </a:prstTxWarp>
                    <a:noAutofit/>
                  </a:bodyPr>
                  <a:lstStyle/>
                  <a:p>
                    <a:pPr marL="0" marR="0" lvl="0" indent="0" algn="l" defTabSz="1243265" rtl="0" eaLnBrk="1" fontAlgn="base" latinLnBrk="0" hangingPunct="1">
                      <a:lnSpc>
                        <a:spcPct val="100000"/>
                      </a:lnSpc>
                      <a:spcBef>
                        <a:spcPct val="0"/>
                      </a:spcBef>
                      <a:spcAft>
                        <a:spcPct val="0"/>
                      </a:spcAft>
                      <a:buClrTx/>
                      <a:buSzTx/>
                      <a:buFontTx/>
                      <a:buNone/>
                      <a:tabLst/>
                      <a:defRPr/>
                    </a:pPr>
                    <a:endParaRPr kumimoji="0" lang="en-US" sz="2667" b="0" i="0" u="none" strike="noStrike" kern="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75" name="check">
                    <a:extLst>
                      <a:ext uri="{FF2B5EF4-FFF2-40B4-BE49-F238E27FC236}">
                        <a16:creationId xmlns:a16="http://schemas.microsoft.com/office/drawing/2014/main" id="{13115748-CFAB-1F00-BFAE-19E6C928BE89}"/>
                      </a:ext>
                    </a:extLst>
                  </p:cNvPr>
                  <p:cNvSpPr>
                    <a:spLocks noChangeAspect="1"/>
                  </p:cNvSpPr>
                  <p:nvPr/>
                </p:nvSpPr>
                <p:spPr bwMode="auto">
                  <a:xfrm>
                    <a:off x="6819255" y="2580746"/>
                    <a:ext cx="201696" cy="142421"/>
                  </a:xfrm>
                  <a:custGeom>
                    <a:avLst/>
                    <a:gdLst>
                      <a:gd name="T0" fmla="*/ 245 w 245"/>
                      <a:gd name="T1" fmla="*/ 0 h 173"/>
                      <a:gd name="T2" fmla="*/ 73 w 245"/>
                      <a:gd name="T3" fmla="*/ 173 h 173"/>
                      <a:gd name="T4" fmla="*/ 0 w 245"/>
                      <a:gd name="T5" fmla="*/ 101 h 173"/>
                    </a:gdLst>
                    <a:ahLst/>
                    <a:cxnLst>
                      <a:cxn ang="0">
                        <a:pos x="T0" y="T1"/>
                      </a:cxn>
                      <a:cxn ang="0">
                        <a:pos x="T2" y="T3"/>
                      </a:cxn>
                      <a:cxn ang="0">
                        <a:pos x="T4" y="T5"/>
                      </a:cxn>
                    </a:cxnLst>
                    <a:rect l="0" t="0" r="r" b="b"/>
                    <a:pathLst>
                      <a:path w="245" h="173">
                        <a:moveTo>
                          <a:pt x="245" y="0"/>
                        </a:moveTo>
                        <a:lnTo>
                          <a:pt x="73" y="173"/>
                        </a:lnTo>
                        <a:lnTo>
                          <a:pt x="0" y="101"/>
                        </a:lnTo>
                      </a:path>
                    </a:pathLst>
                  </a:custGeom>
                  <a:noFill/>
                  <a:ln w="9525"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882" b="0" i="0" u="none" strike="noStrike" kern="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grpSp>
          <p:grpSp>
            <p:nvGrpSpPr>
              <p:cNvPr id="149" name="Group 148" descr="Icon representing require MFA">
                <a:extLst>
                  <a:ext uri="{FF2B5EF4-FFF2-40B4-BE49-F238E27FC236}">
                    <a16:creationId xmlns:a16="http://schemas.microsoft.com/office/drawing/2014/main" id="{B2F96345-93D2-319B-08B1-43745D292EFA}"/>
                  </a:ext>
                </a:extLst>
              </p:cNvPr>
              <p:cNvGrpSpPr/>
              <p:nvPr/>
            </p:nvGrpSpPr>
            <p:grpSpPr>
              <a:xfrm>
                <a:off x="10263242" y="2775396"/>
                <a:ext cx="1096968" cy="663542"/>
                <a:chOff x="10881056" y="2934453"/>
                <a:chExt cx="1096968" cy="663542"/>
              </a:xfrm>
            </p:grpSpPr>
            <p:sp>
              <p:nvSpPr>
                <p:cNvPr id="168" name="TextBox 167">
                  <a:extLst>
                    <a:ext uri="{FF2B5EF4-FFF2-40B4-BE49-F238E27FC236}">
                      <a16:creationId xmlns:a16="http://schemas.microsoft.com/office/drawing/2014/main" id="{0A9DBE2A-336A-3ADF-2B1C-5AFB756B16E5}"/>
                    </a:ext>
                  </a:extLst>
                </p:cNvPr>
                <p:cNvSpPr txBox="1"/>
                <p:nvPr/>
              </p:nvSpPr>
              <p:spPr>
                <a:xfrm>
                  <a:off x="10881056" y="3431796"/>
                  <a:ext cx="1096968" cy="166199"/>
                </a:xfrm>
                <a:prstGeom prst="rect">
                  <a:avLst/>
                </a:prstGeom>
                <a:noFill/>
              </p:spPr>
              <p:txBody>
                <a:bodyPr wrap="square" lIns="0" tIns="0" rIns="0" bIns="0" rtlCol="0">
                  <a:spAutoFit/>
                </a:bodyPr>
                <a:lstStyle/>
                <a:p>
                  <a:pPr marL="0" marR="0" lvl="0" indent="0" algn="ctr" defTabSz="913944" rtl="0" eaLnBrk="1" fontAlgn="auto" latinLnBrk="0" hangingPunct="1">
                    <a:lnSpc>
                      <a:spcPct val="90000"/>
                    </a:lnSpc>
                    <a:spcBef>
                      <a:spcPts val="0"/>
                    </a:spcBef>
                    <a:spcAft>
                      <a:spcPts val="0"/>
                    </a:spcAft>
                    <a:buClrTx/>
                    <a:buSzTx/>
                    <a:buFontTx/>
                    <a:buNone/>
                    <a:tabLst/>
                    <a:defRPr/>
                  </a:pPr>
                  <a:r>
                    <a:rPr kumimoji="0" lang="en-US" sz="1200" b="0" i="0" u="none" strike="noStrike" kern="0" cap="none" spc="-9" normalizeH="0" baseline="0" noProof="0">
                      <a:ln>
                        <a:noFill/>
                      </a:ln>
                      <a:gradFill>
                        <a:gsLst>
                          <a:gs pos="0">
                            <a:srgbClr val="000000"/>
                          </a:gs>
                          <a:gs pos="100000">
                            <a:srgbClr val="000000"/>
                          </a:gs>
                        </a:gsLst>
                        <a:lin ang="5400000" scaled="0"/>
                      </a:gradFill>
                      <a:effectLst/>
                      <a:uLnTx/>
                      <a:uFillTx/>
                      <a:latin typeface="Segoe UI Semibold"/>
                      <a:ea typeface="+mn-ea"/>
                      <a:cs typeface="+mn-cs"/>
                    </a:rPr>
                    <a:t>Require MFA</a:t>
                  </a:r>
                </a:p>
              </p:txBody>
            </p:sp>
            <p:grpSp>
              <p:nvGrpSpPr>
                <p:cNvPr id="169" name="Group 168">
                  <a:extLst>
                    <a:ext uri="{FF2B5EF4-FFF2-40B4-BE49-F238E27FC236}">
                      <a16:creationId xmlns:a16="http://schemas.microsoft.com/office/drawing/2014/main" id="{2EACF4A2-F1DF-D429-74A9-A8C324A7A1D5}"/>
                    </a:ext>
                    <a:ext uri="{C183D7F6-B498-43B3-948B-1728B52AA6E4}">
                      <adec:decorative xmlns:adec="http://schemas.microsoft.com/office/drawing/2017/decorative" val="1"/>
                    </a:ext>
                  </a:extLst>
                </p:cNvPr>
                <p:cNvGrpSpPr/>
                <p:nvPr/>
              </p:nvGrpSpPr>
              <p:grpSpPr>
                <a:xfrm>
                  <a:off x="11226230" y="2934453"/>
                  <a:ext cx="406620" cy="406620"/>
                  <a:chOff x="6716794" y="3212962"/>
                  <a:chExt cx="406620" cy="406620"/>
                </a:xfrm>
              </p:grpSpPr>
              <p:sp>
                <p:nvSpPr>
                  <p:cNvPr id="170" name="Oval 169">
                    <a:extLst>
                      <a:ext uri="{FF2B5EF4-FFF2-40B4-BE49-F238E27FC236}">
                        <a16:creationId xmlns:a16="http://schemas.microsoft.com/office/drawing/2014/main" id="{95E5988B-3E62-621B-7220-1723CA0C0766}"/>
                      </a:ext>
                    </a:extLst>
                  </p:cNvPr>
                  <p:cNvSpPr/>
                  <p:nvPr/>
                </p:nvSpPr>
                <p:spPr bwMode="auto">
                  <a:xfrm>
                    <a:off x="6716794" y="3212962"/>
                    <a:ext cx="406620" cy="406620"/>
                  </a:xfrm>
                  <a:prstGeom prst="ellipse">
                    <a:avLst/>
                  </a:prstGeom>
                  <a:solidFill>
                    <a:srgbClr val="0078D4"/>
                  </a:solidFill>
                  <a:ln w="19050"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73"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71" name="Graphic 11">
                    <a:extLst>
                      <a:ext uri="{FF2B5EF4-FFF2-40B4-BE49-F238E27FC236}">
                        <a16:creationId xmlns:a16="http://schemas.microsoft.com/office/drawing/2014/main" id="{C4E23B3E-590A-93D4-7A2B-B359EF4B9144}"/>
                      </a:ext>
                    </a:extLst>
                  </p:cNvPr>
                  <p:cNvSpPr/>
                  <p:nvPr/>
                </p:nvSpPr>
                <p:spPr>
                  <a:xfrm>
                    <a:off x="6831622" y="3289898"/>
                    <a:ext cx="176965" cy="252749"/>
                  </a:xfrm>
                  <a:custGeom>
                    <a:avLst/>
                    <a:gdLst>
                      <a:gd name="connsiteX0" fmla="*/ 318214 w 318214"/>
                      <a:gd name="connsiteY0" fmla="*/ 454486 h 454486"/>
                      <a:gd name="connsiteX1" fmla="*/ 0 w 318214"/>
                      <a:gd name="connsiteY1" fmla="*/ 454486 h 454486"/>
                      <a:gd name="connsiteX2" fmla="*/ 0 w 318214"/>
                      <a:gd name="connsiteY2" fmla="*/ 212879 h 454486"/>
                      <a:gd name="connsiteX3" fmla="*/ 318214 w 318214"/>
                      <a:gd name="connsiteY3" fmla="*/ 212879 h 454486"/>
                      <a:gd name="connsiteX4" fmla="*/ 318214 w 318214"/>
                      <a:gd name="connsiteY4" fmla="*/ 454486 h 454486"/>
                      <a:gd name="connsiteX5" fmla="*/ 318214 w 318214"/>
                      <a:gd name="connsiteY5" fmla="*/ 454486 h 454486"/>
                      <a:gd name="connsiteX6" fmla="*/ 318214 w 318214"/>
                      <a:gd name="connsiteY6" fmla="*/ 454486 h 454486"/>
                      <a:gd name="connsiteX7" fmla="*/ 261053 w 318214"/>
                      <a:gd name="connsiteY7" fmla="*/ 213027 h 454486"/>
                      <a:gd name="connsiteX8" fmla="*/ 261053 w 318214"/>
                      <a:gd name="connsiteY8" fmla="*/ 101799 h 454486"/>
                      <a:gd name="connsiteX9" fmla="*/ 161170 w 318214"/>
                      <a:gd name="connsiteY9" fmla="*/ 0 h 454486"/>
                      <a:gd name="connsiteX10" fmla="*/ 61286 w 318214"/>
                      <a:gd name="connsiteY10" fmla="*/ 101652 h 454486"/>
                      <a:gd name="connsiteX11" fmla="*/ 61286 w 318214"/>
                      <a:gd name="connsiteY11" fmla="*/ 212879 h 454486"/>
                      <a:gd name="connsiteX0" fmla="*/ 318214 w 318214"/>
                      <a:gd name="connsiteY0" fmla="*/ 454486 h 454486"/>
                      <a:gd name="connsiteX1" fmla="*/ 0 w 318214"/>
                      <a:gd name="connsiteY1" fmla="*/ 454486 h 454486"/>
                      <a:gd name="connsiteX2" fmla="*/ 0 w 318214"/>
                      <a:gd name="connsiteY2" fmla="*/ 212879 h 454486"/>
                      <a:gd name="connsiteX3" fmla="*/ 318214 w 318214"/>
                      <a:gd name="connsiteY3" fmla="*/ 212879 h 454486"/>
                      <a:gd name="connsiteX4" fmla="*/ 318214 w 318214"/>
                      <a:gd name="connsiteY4" fmla="*/ 454486 h 454486"/>
                      <a:gd name="connsiteX5" fmla="*/ 318214 w 318214"/>
                      <a:gd name="connsiteY5" fmla="*/ 454486 h 454486"/>
                      <a:gd name="connsiteX6" fmla="*/ 318214 w 318214"/>
                      <a:gd name="connsiteY6" fmla="*/ 454486 h 454486"/>
                      <a:gd name="connsiteX7" fmla="*/ 261053 w 318214"/>
                      <a:gd name="connsiteY7" fmla="*/ 213027 h 454486"/>
                      <a:gd name="connsiteX8" fmla="*/ 261053 w 318214"/>
                      <a:gd name="connsiteY8" fmla="*/ 101799 h 454486"/>
                      <a:gd name="connsiteX9" fmla="*/ 161170 w 318214"/>
                      <a:gd name="connsiteY9" fmla="*/ 0 h 454486"/>
                      <a:gd name="connsiteX10" fmla="*/ 61286 w 318214"/>
                      <a:gd name="connsiteY10" fmla="*/ 101652 h 454486"/>
                      <a:gd name="connsiteX11" fmla="*/ 61286 w 318214"/>
                      <a:gd name="connsiteY11" fmla="*/ 212879 h 454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8214" h="454486">
                        <a:moveTo>
                          <a:pt x="318214" y="454486"/>
                        </a:moveTo>
                        <a:lnTo>
                          <a:pt x="0" y="454486"/>
                        </a:lnTo>
                        <a:lnTo>
                          <a:pt x="0" y="212879"/>
                        </a:lnTo>
                        <a:lnTo>
                          <a:pt x="318214" y="212879"/>
                        </a:lnTo>
                        <a:lnTo>
                          <a:pt x="318214" y="454486"/>
                        </a:lnTo>
                        <a:lnTo>
                          <a:pt x="318214" y="454486"/>
                        </a:lnTo>
                        <a:lnTo>
                          <a:pt x="318214" y="454486"/>
                        </a:lnTo>
                        <a:close/>
                        <a:moveTo>
                          <a:pt x="261053" y="213027"/>
                        </a:moveTo>
                        <a:lnTo>
                          <a:pt x="261053" y="101799"/>
                        </a:lnTo>
                        <a:cubicBezTo>
                          <a:pt x="261053" y="46112"/>
                          <a:pt x="217152" y="0"/>
                          <a:pt x="161170" y="0"/>
                        </a:cubicBezTo>
                        <a:cubicBezTo>
                          <a:pt x="105187" y="0"/>
                          <a:pt x="61286" y="46112"/>
                          <a:pt x="61286" y="101652"/>
                        </a:cubicBezTo>
                        <a:lnTo>
                          <a:pt x="61286" y="212879"/>
                        </a:lnTo>
                      </a:path>
                    </a:pathLst>
                  </a:custGeom>
                  <a:noFill/>
                  <a:ln w="95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30" b="0" i="0" u="none" strike="noStrike" kern="0" cap="none" spc="0" normalizeH="0" baseline="0" noProof="0">
                      <a:ln>
                        <a:noFill/>
                      </a:ln>
                      <a:gradFill>
                        <a:gsLst>
                          <a:gs pos="0">
                            <a:srgbClr val="505050"/>
                          </a:gs>
                          <a:gs pos="100000">
                            <a:srgbClr val="505050"/>
                          </a:gs>
                        </a:gsLst>
                      </a:gradFill>
                      <a:effectLst/>
                      <a:uLnTx/>
                      <a:uFillTx/>
                      <a:latin typeface="Segoe UI"/>
                      <a:ea typeface="+mn-ea"/>
                      <a:cs typeface="+mn-cs"/>
                    </a:endParaRPr>
                  </a:p>
                </p:txBody>
              </p:sp>
            </p:grpSp>
          </p:grpSp>
          <p:grpSp>
            <p:nvGrpSpPr>
              <p:cNvPr id="150" name="Group 149" descr="Icon representing limit access">
                <a:extLst>
                  <a:ext uri="{FF2B5EF4-FFF2-40B4-BE49-F238E27FC236}">
                    <a16:creationId xmlns:a16="http://schemas.microsoft.com/office/drawing/2014/main" id="{42CA0E66-23D4-22AB-9D2D-63951E692A4D}"/>
                  </a:ext>
                </a:extLst>
              </p:cNvPr>
              <p:cNvGrpSpPr/>
              <p:nvPr/>
            </p:nvGrpSpPr>
            <p:grpSpPr>
              <a:xfrm>
                <a:off x="10263242" y="3668336"/>
                <a:ext cx="1096968" cy="683642"/>
                <a:chOff x="10881056" y="3688718"/>
                <a:chExt cx="1096968" cy="683642"/>
              </a:xfrm>
            </p:grpSpPr>
            <p:sp>
              <p:nvSpPr>
                <p:cNvPr id="161" name="TextBox 160">
                  <a:extLst>
                    <a:ext uri="{FF2B5EF4-FFF2-40B4-BE49-F238E27FC236}">
                      <a16:creationId xmlns:a16="http://schemas.microsoft.com/office/drawing/2014/main" id="{72A59970-7476-E06F-91BB-9AC7F12DD1F1}"/>
                    </a:ext>
                  </a:extLst>
                </p:cNvPr>
                <p:cNvSpPr txBox="1"/>
                <p:nvPr/>
              </p:nvSpPr>
              <p:spPr>
                <a:xfrm>
                  <a:off x="10881056" y="4206161"/>
                  <a:ext cx="1096968" cy="166199"/>
                </a:xfrm>
                <a:prstGeom prst="rect">
                  <a:avLst/>
                </a:prstGeom>
                <a:noFill/>
              </p:spPr>
              <p:txBody>
                <a:bodyPr wrap="square" lIns="0" tIns="0" rIns="0" bIns="0" rtlCol="0">
                  <a:spAutoFit/>
                </a:bodyPr>
                <a:lstStyle/>
                <a:p>
                  <a:pPr marL="0" marR="0" lvl="0" indent="0" algn="ctr" defTabSz="913944" rtl="0" eaLnBrk="1" fontAlgn="auto" latinLnBrk="0" hangingPunct="1">
                    <a:lnSpc>
                      <a:spcPct val="90000"/>
                    </a:lnSpc>
                    <a:spcBef>
                      <a:spcPts val="0"/>
                    </a:spcBef>
                    <a:spcAft>
                      <a:spcPts val="0"/>
                    </a:spcAft>
                    <a:buClrTx/>
                    <a:buSzTx/>
                    <a:buFontTx/>
                    <a:buNone/>
                    <a:tabLst/>
                    <a:defRPr/>
                  </a:pPr>
                  <a:r>
                    <a:rPr kumimoji="0" lang="en-US" sz="1200" b="0" i="0" u="none" strike="noStrike" kern="0" cap="none" spc="-9" normalizeH="0" baseline="0" noProof="0">
                      <a:ln>
                        <a:noFill/>
                      </a:ln>
                      <a:gradFill>
                        <a:gsLst>
                          <a:gs pos="0">
                            <a:srgbClr val="000000"/>
                          </a:gs>
                          <a:gs pos="100000">
                            <a:srgbClr val="000000"/>
                          </a:gs>
                        </a:gsLst>
                        <a:lin ang="5400000" scaled="0"/>
                      </a:gradFill>
                      <a:effectLst/>
                      <a:uLnTx/>
                      <a:uFillTx/>
                      <a:latin typeface="Segoe UI Semibold"/>
                      <a:ea typeface="+mn-ea"/>
                      <a:cs typeface="+mn-cs"/>
                    </a:rPr>
                    <a:t>Limit access</a:t>
                  </a:r>
                </a:p>
              </p:txBody>
            </p:sp>
            <p:grpSp>
              <p:nvGrpSpPr>
                <p:cNvPr id="162" name="Group 161">
                  <a:extLst>
                    <a:ext uri="{FF2B5EF4-FFF2-40B4-BE49-F238E27FC236}">
                      <a16:creationId xmlns:a16="http://schemas.microsoft.com/office/drawing/2014/main" id="{0CFD420D-9C1E-2133-C702-3141A584604F}"/>
                    </a:ext>
                    <a:ext uri="{C183D7F6-B498-43B3-948B-1728B52AA6E4}">
                      <adec:decorative xmlns:adec="http://schemas.microsoft.com/office/drawing/2017/decorative" val="1"/>
                    </a:ext>
                  </a:extLst>
                </p:cNvPr>
                <p:cNvGrpSpPr/>
                <p:nvPr/>
              </p:nvGrpSpPr>
              <p:grpSpPr>
                <a:xfrm>
                  <a:off x="11216180" y="3688718"/>
                  <a:ext cx="426720" cy="426720"/>
                  <a:chOff x="5027794" y="3041215"/>
                  <a:chExt cx="320040" cy="320040"/>
                </a:xfrm>
              </p:grpSpPr>
              <p:sp>
                <p:nvSpPr>
                  <p:cNvPr id="163" name="Oval 162">
                    <a:extLst>
                      <a:ext uri="{FF2B5EF4-FFF2-40B4-BE49-F238E27FC236}">
                        <a16:creationId xmlns:a16="http://schemas.microsoft.com/office/drawing/2014/main" id="{B5B31900-34BB-9787-4371-DF839DF3A57B}"/>
                      </a:ext>
                    </a:extLst>
                  </p:cNvPr>
                  <p:cNvSpPr/>
                  <p:nvPr/>
                </p:nvSpPr>
                <p:spPr bwMode="auto">
                  <a:xfrm>
                    <a:off x="5027794" y="3041215"/>
                    <a:ext cx="320040" cy="320040"/>
                  </a:xfrm>
                  <a:prstGeom prst="ellipse">
                    <a:avLst/>
                  </a:prstGeom>
                  <a:solidFill>
                    <a:srgbClr val="FFB900"/>
                  </a:solidFill>
                  <a:ln w="19050" cap="flat" cmpd="sng" algn="ctr">
                    <a:noFill/>
                    <a:prstDash val="solid"/>
                    <a:headEnd type="none" w="med" len="med"/>
                    <a:tailEnd type="none" w="med" len="med"/>
                  </a:ln>
                  <a:effectLst/>
                </p:spPr>
                <p:txBody>
                  <a:bodyPr rot="0" spcFirstLastPara="0" vertOverflow="overflow" horzOverflow="overflow" vert="horz" wrap="square" lIns="243840" tIns="195072" rIns="243840" bIns="195072" numCol="1" spcCol="0" rtlCol="0" fromWordArt="0" anchor="t" anchorCtr="0" forceAA="0" compatLnSpc="1">
                    <a:prstTxWarp prst="textNoShape">
                      <a:avLst/>
                    </a:prstTxWarp>
                    <a:noAutofit/>
                  </a:bodyPr>
                  <a:lstStyle/>
                  <a:p>
                    <a:pPr marL="0" marR="0" lvl="0" indent="0" algn="l" defTabSz="1243265" rtl="0" eaLnBrk="1" fontAlgn="base" latinLnBrk="0" hangingPunct="1">
                      <a:lnSpc>
                        <a:spcPct val="100000"/>
                      </a:lnSpc>
                      <a:spcBef>
                        <a:spcPct val="0"/>
                      </a:spcBef>
                      <a:spcAft>
                        <a:spcPct val="0"/>
                      </a:spcAft>
                      <a:buClrTx/>
                      <a:buSzTx/>
                      <a:buFontTx/>
                      <a:buNone/>
                      <a:tabLst/>
                      <a:defRPr/>
                    </a:pPr>
                    <a:endParaRPr kumimoji="0" lang="en-US" sz="2667" b="0" i="0" u="none" strike="noStrike" kern="0" cap="none" spc="0" normalizeH="0" baseline="0" noProof="0">
                      <a:ln>
                        <a:noFill/>
                      </a:ln>
                      <a:solidFill>
                        <a:srgbClr val="FFFFFF"/>
                      </a:solidFill>
                      <a:effectLst/>
                      <a:uLnTx/>
                      <a:uFillTx/>
                      <a:latin typeface="Segoe UI"/>
                      <a:ea typeface="Segoe UI" pitchFamily="34" charset="0"/>
                      <a:cs typeface="Segoe UI" pitchFamily="34" charset="0"/>
                    </a:endParaRPr>
                  </a:p>
                </p:txBody>
              </p:sp>
              <p:grpSp>
                <p:nvGrpSpPr>
                  <p:cNvPr id="164" name="Group 163">
                    <a:extLst>
                      <a:ext uri="{FF2B5EF4-FFF2-40B4-BE49-F238E27FC236}">
                        <a16:creationId xmlns:a16="http://schemas.microsoft.com/office/drawing/2014/main" id="{E36BE025-D274-393C-7D86-5BEA765F79EC}"/>
                      </a:ext>
                    </a:extLst>
                  </p:cNvPr>
                  <p:cNvGrpSpPr/>
                  <p:nvPr/>
                </p:nvGrpSpPr>
                <p:grpSpPr>
                  <a:xfrm>
                    <a:off x="5102860" y="3122388"/>
                    <a:ext cx="169909" cy="146474"/>
                    <a:chOff x="5039331" y="3002178"/>
                    <a:chExt cx="301490" cy="259907"/>
                  </a:xfrm>
                </p:grpSpPr>
                <p:sp>
                  <p:nvSpPr>
                    <p:cNvPr id="165" name="Isosceles Triangle 164">
                      <a:extLst>
                        <a:ext uri="{FF2B5EF4-FFF2-40B4-BE49-F238E27FC236}">
                          <a16:creationId xmlns:a16="http://schemas.microsoft.com/office/drawing/2014/main" id="{3F84EC18-9C87-6EC1-2FE4-662FEBDEBD2E}"/>
                        </a:ext>
                      </a:extLst>
                    </p:cNvPr>
                    <p:cNvSpPr/>
                    <p:nvPr/>
                  </p:nvSpPr>
                  <p:spPr bwMode="auto">
                    <a:xfrm>
                      <a:off x="5039331" y="3002178"/>
                      <a:ext cx="301490" cy="259907"/>
                    </a:xfrm>
                    <a:prstGeom prst="triangle">
                      <a:avLst/>
                    </a:prstGeom>
                    <a:noFill/>
                    <a:ln w="12700" cap="sq">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89643" tIns="44821" rIns="89643" bIns="44821" numCol="1" anchor="t" anchorCtr="0" compatLnSpc="1">
                      <a:prstTxWarp prst="textNoShape">
                        <a:avLst/>
                      </a:prstTxWarp>
                    </a:bodyPr>
                    <a:lstStyle/>
                    <a:p>
                      <a:pPr marL="0" marR="0" lvl="0" indent="0" algn="l" defTabSz="91443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282828"/>
                        </a:solidFill>
                        <a:effectLst/>
                        <a:uLnTx/>
                        <a:uFillTx/>
                        <a:latin typeface="Segoe UI"/>
                        <a:ea typeface="+mn-ea"/>
                        <a:cs typeface="+mn-cs"/>
                      </a:endParaRPr>
                    </a:p>
                  </p:txBody>
                </p:sp>
                <p:cxnSp>
                  <p:nvCxnSpPr>
                    <p:cNvPr id="166" name="Straight Connector 165">
                      <a:extLst>
                        <a:ext uri="{FF2B5EF4-FFF2-40B4-BE49-F238E27FC236}">
                          <a16:creationId xmlns:a16="http://schemas.microsoft.com/office/drawing/2014/main" id="{88BCF2D2-10DA-EF85-85FF-18A9549B4C0B}"/>
                        </a:ext>
                      </a:extLst>
                    </p:cNvPr>
                    <p:cNvCxnSpPr>
                      <a:cxnSpLocks/>
                    </p:cNvCxnSpPr>
                    <p:nvPr/>
                  </p:nvCxnSpPr>
                  <p:spPr>
                    <a:xfrm>
                      <a:off x="5190069" y="3102908"/>
                      <a:ext cx="0" cy="64556"/>
                    </a:xfrm>
                    <a:prstGeom prst="line">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cxnSp>
                <p:cxnSp>
                  <p:nvCxnSpPr>
                    <p:cNvPr id="167" name="Straight Connector 166">
                      <a:extLst>
                        <a:ext uri="{FF2B5EF4-FFF2-40B4-BE49-F238E27FC236}">
                          <a16:creationId xmlns:a16="http://schemas.microsoft.com/office/drawing/2014/main" id="{E8B5D6E0-C4C3-8DD9-9B1E-29499F177C7B}"/>
                        </a:ext>
                      </a:extLst>
                    </p:cNvPr>
                    <p:cNvCxnSpPr>
                      <a:cxnSpLocks/>
                    </p:cNvCxnSpPr>
                    <p:nvPr/>
                  </p:nvCxnSpPr>
                  <p:spPr>
                    <a:xfrm>
                      <a:off x="5190076" y="3216170"/>
                      <a:ext cx="0" cy="0"/>
                    </a:xfrm>
                    <a:prstGeom prst="line">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cxnSp>
              </p:grpSp>
            </p:grpSp>
          </p:grpSp>
          <p:grpSp>
            <p:nvGrpSpPr>
              <p:cNvPr id="151" name="Group 150" descr="Icon representing password reset">
                <a:extLst>
                  <a:ext uri="{FF2B5EF4-FFF2-40B4-BE49-F238E27FC236}">
                    <a16:creationId xmlns:a16="http://schemas.microsoft.com/office/drawing/2014/main" id="{18DEDEF2-D43D-02BC-4DD6-27B1AF290FB1}"/>
                  </a:ext>
                </a:extLst>
              </p:cNvPr>
              <p:cNvGrpSpPr/>
              <p:nvPr/>
            </p:nvGrpSpPr>
            <p:grpSpPr>
              <a:xfrm>
                <a:off x="10263242" y="4581377"/>
                <a:ext cx="1096968" cy="663541"/>
                <a:chOff x="10881056" y="4463084"/>
                <a:chExt cx="1096968" cy="663541"/>
              </a:xfrm>
            </p:grpSpPr>
            <p:sp>
              <p:nvSpPr>
                <p:cNvPr id="157" name="TextBox 156">
                  <a:extLst>
                    <a:ext uri="{FF2B5EF4-FFF2-40B4-BE49-F238E27FC236}">
                      <a16:creationId xmlns:a16="http://schemas.microsoft.com/office/drawing/2014/main" id="{BBFC8A49-BCD2-EE69-4FF8-893EEA7CFA53}"/>
                    </a:ext>
                  </a:extLst>
                </p:cNvPr>
                <p:cNvSpPr txBox="1"/>
                <p:nvPr/>
              </p:nvSpPr>
              <p:spPr>
                <a:xfrm>
                  <a:off x="10881056" y="4960426"/>
                  <a:ext cx="1096968" cy="166199"/>
                </a:xfrm>
                <a:prstGeom prst="rect">
                  <a:avLst/>
                </a:prstGeom>
                <a:noFill/>
              </p:spPr>
              <p:txBody>
                <a:bodyPr wrap="square" lIns="0" tIns="0" rIns="0" bIns="0" rtlCol="0">
                  <a:spAutoFit/>
                </a:bodyPr>
                <a:lstStyle/>
                <a:p>
                  <a:pPr marL="0" marR="0" lvl="0" indent="0" algn="ctr" defTabSz="913944" rtl="0" eaLnBrk="1" fontAlgn="auto" latinLnBrk="0" hangingPunct="1">
                    <a:lnSpc>
                      <a:spcPct val="90000"/>
                    </a:lnSpc>
                    <a:spcBef>
                      <a:spcPts val="0"/>
                    </a:spcBef>
                    <a:spcAft>
                      <a:spcPts val="0"/>
                    </a:spcAft>
                    <a:buClrTx/>
                    <a:buSzTx/>
                    <a:buFontTx/>
                    <a:buNone/>
                    <a:tabLst/>
                    <a:defRPr/>
                  </a:pPr>
                  <a:r>
                    <a:rPr kumimoji="0" lang="en-US" sz="1200" b="0" i="0" u="none" strike="noStrike" kern="0" cap="none" spc="-9" normalizeH="0" baseline="0" noProof="0">
                      <a:ln>
                        <a:noFill/>
                      </a:ln>
                      <a:gradFill>
                        <a:gsLst>
                          <a:gs pos="0">
                            <a:srgbClr val="000000"/>
                          </a:gs>
                          <a:gs pos="100000">
                            <a:srgbClr val="000000"/>
                          </a:gs>
                        </a:gsLst>
                        <a:lin ang="5400000" scaled="0"/>
                      </a:gradFill>
                      <a:effectLst/>
                      <a:uLnTx/>
                      <a:uFillTx/>
                      <a:latin typeface="Segoe UI Semibold"/>
                      <a:ea typeface="+mn-ea"/>
                      <a:cs typeface="+mn-cs"/>
                    </a:rPr>
                    <a:t>Password reset</a:t>
                  </a:r>
                </a:p>
              </p:txBody>
            </p:sp>
            <p:grpSp>
              <p:nvGrpSpPr>
                <p:cNvPr id="158" name="Group 157">
                  <a:extLst>
                    <a:ext uri="{FF2B5EF4-FFF2-40B4-BE49-F238E27FC236}">
                      <a16:creationId xmlns:a16="http://schemas.microsoft.com/office/drawing/2014/main" id="{AFB4A30B-342A-2372-4ECA-AA9C3322ABCD}"/>
                    </a:ext>
                    <a:ext uri="{C183D7F6-B498-43B3-948B-1728B52AA6E4}">
                      <adec:decorative xmlns:adec="http://schemas.microsoft.com/office/drawing/2017/decorative" val="1"/>
                    </a:ext>
                  </a:extLst>
                </p:cNvPr>
                <p:cNvGrpSpPr/>
                <p:nvPr/>
              </p:nvGrpSpPr>
              <p:grpSpPr>
                <a:xfrm>
                  <a:off x="11226230" y="4463084"/>
                  <a:ext cx="406620" cy="406620"/>
                  <a:chOff x="5037593" y="3559107"/>
                  <a:chExt cx="304965" cy="304965"/>
                </a:xfrm>
              </p:grpSpPr>
              <p:sp>
                <p:nvSpPr>
                  <p:cNvPr id="159" name="Oval 158">
                    <a:extLst>
                      <a:ext uri="{FF2B5EF4-FFF2-40B4-BE49-F238E27FC236}">
                        <a16:creationId xmlns:a16="http://schemas.microsoft.com/office/drawing/2014/main" id="{55DF73C9-8378-FA3A-AEC8-C40EFBC92669}"/>
                      </a:ext>
                    </a:extLst>
                  </p:cNvPr>
                  <p:cNvSpPr/>
                  <p:nvPr/>
                </p:nvSpPr>
                <p:spPr bwMode="auto">
                  <a:xfrm>
                    <a:off x="5037593" y="3559107"/>
                    <a:ext cx="304965" cy="304965"/>
                  </a:xfrm>
                  <a:prstGeom prst="ellipse">
                    <a:avLst/>
                  </a:prstGeom>
                  <a:solidFill>
                    <a:srgbClr val="737373"/>
                  </a:solidFill>
                  <a:ln w="19050"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73"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60" name="arrow_14" title="Icon of a circle made of a curved arrow pointing counterclockwise">
                    <a:extLst>
                      <a:ext uri="{FF2B5EF4-FFF2-40B4-BE49-F238E27FC236}">
                        <a16:creationId xmlns:a16="http://schemas.microsoft.com/office/drawing/2014/main" id="{44E5C0DA-C47E-DD04-D0CE-96FF4DF6D1B9}"/>
                      </a:ext>
                    </a:extLst>
                  </p:cNvPr>
                  <p:cNvSpPr>
                    <a:spLocks noChangeAspect="1" noEditPoints="1"/>
                  </p:cNvSpPr>
                  <p:nvPr/>
                </p:nvSpPr>
                <p:spPr bwMode="auto">
                  <a:xfrm>
                    <a:off x="5122378" y="3643239"/>
                    <a:ext cx="135394" cy="136702"/>
                  </a:xfrm>
                  <a:custGeom>
                    <a:avLst/>
                    <a:gdLst>
                      <a:gd name="T0" fmla="*/ 0 w 293"/>
                      <a:gd name="T1" fmla="*/ 110 h 298"/>
                      <a:gd name="T2" fmla="*/ 144 w 293"/>
                      <a:gd name="T3" fmla="*/ 0 h 298"/>
                      <a:gd name="T4" fmla="*/ 293 w 293"/>
                      <a:gd name="T5" fmla="*/ 149 h 298"/>
                      <a:gd name="T6" fmla="*/ 144 w 293"/>
                      <a:gd name="T7" fmla="*/ 298 h 298"/>
                      <a:gd name="T8" fmla="*/ 0 w 293"/>
                      <a:gd name="T9" fmla="*/ 187 h 298"/>
                      <a:gd name="T10" fmla="*/ 0 w 293"/>
                      <a:gd name="T11" fmla="*/ 36 h 298"/>
                      <a:gd name="T12" fmla="*/ 0 w 293"/>
                      <a:gd name="T13" fmla="*/ 109 h 298"/>
                      <a:gd name="T14" fmla="*/ 73 w 293"/>
                      <a:gd name="T15" fmla="*/ 109 h 2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3" h="298">
                        <a:moveTo>
                          <a:pt x="0" y="110"/>
                        </a:moveTo>
                        <a:cubicBezTo>
                          <a:pt x="17" y="46"/>
                          <a:pt x="75" y="0"/>
                          <a:pt x="144" y="0"/>
                        </a:cubicBezTo>
                        <a:cubicBezTo>
                          <a:pt x="226" y="0"/>
                          <a:pt x="293" y="66"/>
                          <a:pt x="293" y="149"/>
                        </a:cubicBezTo>
                        <a:cubicBezTo>
                          <a:pt x="293" y="231"/>
                          <a:pt x="226" y="298"/>
                          <a:pt x="144" y="298"/>
                        </a:cubicBezTo>
                        <a:cubicBezTo>
                          <a:pt x="75" y="298"/>
                          <a:pt x="17" y="251"/>
                          <a:pt x="0" y="187"/>
                        </a:cubicBezTo>
                        <a:moveTo>
                          <a:pt x="0" y="36"/>
                        </a:moveTo>
                        <a:cubicBezTo>
                          <a:pt x="0" y="109"/>
                          <a:pt x="0" y="109"/>
                          <a:pt x="0" y="109"/>
                        </a:cubicBezTo>
                        <a:cubicBezTo>
                          <a:pt x="73" y="109"/>
                          <a:pt x="73" y="109"/>
                          <a:pt x="73" y="109"/>
                        </a:cubicBezTo>
                      </a:path>
                    </a:pathLst>
                  </a:custGeom>
                  <a:noFill/>
                  <a:ln w="9525" cap="sq">
                    <a:solidFill>
                      <a:srgbClr val="FFFFFF"/>
                    </a:solidFill>
                    <a:prstDash val="solid"/>
                    <a:miter lim="800000"/>
                    <a:headEnd/>
                    <a:tailEnd/>
                  </a:ln>
                </p:spPr>
                <p:txBody>
                  <a:bodyPr vert="horz" wrap="square" lIns="89643" tIns="44821" rIns="89643" bIns="44821" numCol="1" anchor="t" anchorCtr="0" compatLnSpc="1">
                    <a:prstTxWarp prst="textNoShape">
                      <a:avLst/>
                    </a:prstTxWarp>
                  </a:bodyPr>
                  <a:lstStyle/>
                  <a:p>
                    <a:pPr marL="0" marR="0" lvl="0" indent="0" algn="l" defTabSz="91443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282828"/>
                      </a:solidFill>
                      <a:effectLst/>
                      <a:uLnTx/>
                      <a:uFillTx/>
                      <a:latin typeface="Segoe UI"/>
                      <a:ea typeface="+mn-ea"/>
                      <a:cs typeface="+mn-cs"/>
                    </a:endParaRPr>
                  </a:p>
                </p:txBody>
              </p:sp>
            </p:grpSp>
          </p:grpSp>
          <p:grpSp>
            <p:nvGrpSpPr>
              <p:cNvPr id="152" name="Group 151" descr="Icon representing monitor access">
                <a:extLst>
                  <a:ext uri="{FF2B5EF4-FFF2-40B4-BE49-F238E27FC236}">
                    <a16:creationId xmlns:a16="http://schemas.microsoft.com/office/drawing/2014/main" id="{30F0DA1F-3124-A764-E240-F2DC14C5138E}"/>
                  </a:ext>
                </a:extLst>
              </p:cNvPr>
              <p:cNvGrpSpPr/>
              <p:nvPr/>
            </p:nvGrpSpPr>
            <p:grpSpPr>
              <a:xfrm>
                <a:off x="10263242" y="5474317"/>
                <a:ext cx="1096968" cy="663547"/>
                <a:chOff x="10881056" y="5217349"/>
                <a:chExt cx="1096968" cy="663547"/>
              </a:xfrm>
            </p:grpSpPr>
            <p:sp>
              <p:nvSpPr>
                <p:cNvPr id="153" name="TextBox 152">
                  <a:extLst>
                    <a:ext uri="{FF2B5EF4-FFF2-40B4-BE49-F238E27FC236}">
                      <a16:creationId xmlns:a16="http://schemas.microsoft.com/office/drawing/2014/main" id="{DB64DE89-7BD1-CC53-825D-E5B82356CBE4}"/>
                    </a:ext>
                  </a:extLst>
                </p:cNvPr>
                <p:cNvSpPr txBox="1"/>
                <p:nvPr/>
              </p:nvSpPr>
              <p:spPr>
                <a:xfrm>
                  <a:off x="10881056" y="5714697"/>
                  <a:ext cx="1096968" cy="166199"/>
                </a:xfrm>
                <a:prstGeom prst="rect">
                  <a:avLst/>
                </a:prstGeom>
                <a:noFill/>
              </p:spPr>
              <p:txBody>
                <a:bodyPr wrap="square" lIns="0" tIns="0" rIns="0" bIns="0" rtlCol="0">
                  <a:spAutoFit/>
                </a:bodyPr>
                <a:lstStyle/>
                <a:p>
                  <a:pPr marL="0" marR="0" lvl="0" indent="0" algn="ctr" defTabSz="913944" rtl="0" eaLnBrk="1" fontAlgn="auto" latinLnBrk="0" hangingPunct="1">
                    <a:lnSpc>
                      <a:spcPct val="90000"/>
                    </a:lnSpc>
                    <a:spcBef>
                      <a:spcPts val="0"/>
                    </a:spcBef>
                    <a:spcAft>
                      <a:spcPts val="0"/>
                    </a:spcAft>
                    <a:buClrTx/>
                    <a:buSzTx/>
                    <a:buFontTx/>
                    <a:buNone/>
                    <a:tabLst/>
                    <a:defRPr/>
                  </a:pPr>
                  <a:r>
                    <a:rPr kumimoji="0" lang="en-US" sz="1200" b="0" i="0" u="none" strike="noStrike" kern="0" cap="none" spc="-9" normalizeH="0" baseline="0" noProof="0">
                      <a:ln>
                        <a:noFill/>
                      </a:ln>
                      <a:gradFill>
                        <a:gsLst>
                          <a:gs pos="0">
                            <a:srgbClr val="000000"/>
                          </a:gs>
                          <a:gs pos="100000">
                            <a:srgbClr val="000000"/>
                          </a:gs>
                        </a:gsLst>
                        <a:lin ang="5400000" scaled="0"/>
                      </a:gradFill>
                      <a:effectLst/>
                      <a:uLnTx/>
                      <a:uFillTx/>
                      <a:latin typeface="Segoe UI Semibold"/>
                      <a:ea typeface="+mn-ea"/>
                      <a:cs typeface="+mn-cs"/>
                    </a:rPr>
                    <a:t>Monitor access</a:t>
                  </a:r>
                </a:p>
              </p:txBody>
            </p:sp>
            <p:grpSp>
              <p:nvGrpSpPr>
                <p:cNvPr id="154" name="Group 153">
                  <a:extLst>
                    <a:ext uri="{FF2B5EF4-FFF2-40B4-BE49-F238E27FC236}">
                      <a16:creationId xmlns:a16="http://schemas.microsoft.com/office/drawing/2014/main" id="{A01962E5-F9F0-BDF6-FA21-E9D621693311}"/>
                    </a:ext>
                    <a:ext uri="{C183D7F6-B498-43B3-948B-1728B52AA6E4}">
                      <adec:decorative xmlns:adec="http://schemas.microsoft.com/office/drawing/2017/decorative" val="1"/>
                    </a:ext>
                  </a:extLst>
                </p:cNvPr>
                <p:cNvGrpSpPr/>
                <p:nvPr/>
              </p:nvGrpSpPr>
              <p:grpSpPr>
                <a:xfrm>
                  <a:off x="11226230" y="5217349"/>
                  <a:ext cx="406620" cy="406620"/>
                  <a:chOff x="5037593" y="4150776"/>
                  <a:chExt cx="304965" cy="304965"/>
                </a:xfrm>
              </p:grpSpPr>
              <p:sp>
                <p:nvSpPr>
                  <p:cNvPr id="155" name="Oval 154">
                    <a:extLst>
                      <a:ext uri="{FF2B5EF4-FFF2-40B4-BE49-F238E27FC236}">
                        <a16:creationId xmlns:a16="http://schemas.microsoft.com/office/drawing/2014/main" id="{8AD10B05-73ED-651F-B7A1-A7C5C7F85C8B}"/>
                      </a:ext>
                    </a:extLst>
                  </p:cNvPr>
                  <p:cNvSpPr/>
                  <p:nvPr/>
                </p:nvSpPr>
                <p:spPr bwMode="auto">
                  <a:xfrm>
                    <a:off x="5037593" y="4150776"/>
                    <a:ext cx="304965" cy="304965"/>
                  </a:xfrm>
                  <a:prstGeom prst="ellipse">
                    <a:avLst/>
                  </a:prstGeom>
                  <a:solidFill>
                    <a:srgbClr val="D83B01"/>
                  </a:solidFill>
                  <a:ln w="19050"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73"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6" name="magnify" title="Icon of a magnifying glass">
                    <a:extLst>
                      <a:ext uri="{FF2B5EF4-FFF2-40B4-BE49-F238E27FC236}">
                        <a16:creationId xmlns:a16="http://schemas.microsoft.com/office/drawing/2014/main" id="{17375201-657C-B63F-3A00-EB2EF20AEAEA}"/>
                      </a:ext>
                    </a:extLst>
                  </p:cNvPr>
                  <p:cNvSpPr>
                    <a:spLocks noChangeAspect="1" noEditPoints="1"/>
                  </p:cNvSpPr>
                  <p:nvPr/>
                </p:nvSpPr>
                <p:spPr bwMode="auto">
                  <a:xfrm flipH="1">
                    <a:off x="5112710" y="4227372"/>
                    <a:ext cx="154730" cy="151773"/>
                  </a:xfrm>
                  <a:custGeom>
                    <a:avLst/>
                    <a:gdLst>
                      <a:gd name="T0" fmla="*/ 112 w 343"/>
                      <a:gd name="T1" fmla="*/ 223 h 338"/>
                      <a:gd name="T2" fmla="*/ 0 w 343"/>
                      <a:gd name="T3" fmla="*/ 111 h 338"/>
                      <a:gd name="T4" fmla="*/ 112 w 343"/>
                      <a:gd name="T5" fmla="*/ 0 h 338"/>
                      <a:gd name="T6" fmla="*/ 223 w 343"/>
                      <a:gd name="T7" fmla="*/ 111 h 338"/>
                      <a:gd name="T8" fmla="*/ 112 w 343"/>
                      <a:gd name="T9" fmla="*/ 223 h 338"/>
                      <a:gd name="T10" fmla="*/ 343 w 343"/>
                      <a:gd name="T11" fmla="*/ 338 h 338"/>
                      <a:gd name="T12" fmla="*/ 191 w 343"/>
                      <a:gd name="T13" fmla="*/ 189 h 338"/>
                    </a:gdLst>
                    <a:ahLst/>
                    <a:cxnLst>
                      <a:cxn ang="0">
                        <a:pos x="T0" y="T1"/>
                      </a:cxn>
                      <a:cxn ang="0">
                        <a:pos x="T2" y="T3"/>
                      </a:cxn>
                      <a:cxn ang="0">
                        <a:pos x="T4" y="T5"/>
                      </a:cxn>
                      <a:cxn ang="0">
                        <a:pos x="T6" y="T7"/>
                      </a:cxn>
                      <a:cxn ang="0">
                        <a:pos x="T8" y="T9"/>
                      </a:cxn>
                      <a:cxn ang="0">
                        <a:pos x="T10" y="T11"/>
                      </a:cxn>
                      <a:cxn ang="0">
                        <a:pos x="T12" y="T13"/>
                      </a:cxn>
                    </a:cxnLst>
                    <a:rect l="0" t="0" r="r" b="b"/>
                    <a:pathLst>
                      <a:path w="343" h="338">
                        <a:moveTo>
                          <a:pt x="112" y="223"/>
                        </a:moveTo>
                        <a:cubicBezTo>
                          <a:pt x="50" y="223"/>
                          <a:pt x="0" y="173"/>
                          <a:pt x="0" y="111"/>
                        </a:cubicBezTo>
                        <a:cubicBezTo>
                          <a:pt x="0" y="50"/>
                          <a:pt x="50" y="0"/>
                          <a:pt x="112" y="0"/>
                        </a:cubicBezTo>
                        <a:cubicBezTo>
                          <a:pt x="173" y="0"/>
                          <a:pt x="223" y="50"/>
                          <a:pt x="223" y="111"/>
                        </a:cubicBezTo>
                        <a:cubicBezTo>
                          <a:pt x="223" y="173"/>
                          <a:pt x="173" y="223"/>
                          <a:pt x="112" y="223"/>
                        </a:cubicBezTo>
                        <a:close/>
                        <a:moveTo>
                          <a:pt x="343" y="338"/>
                        </a:moveTo>
                        <a:cubicBezTo>
                          <a:pt x="191" y="189"/>
                          <a:pt x="191" y="189"/>
                          <a:pt x="191" y="189"/>
                        </a:cubicBezTo>
                      </a:path>
                    </a:pathLst>
                  </a:custGeom>
                  <a:noFill/>
                  <a:ln w="9525"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80" tIns="43940" rIns="87880" bIns="43940" numCol="1" anchor="t" anchorCtr="0" compatLnSpc="1">
                    <a:prstTxWarp prst="textNoShape">
                      <a:avLst/>
                    </a:prstTxWarp>
                  </a:bodyPr>
                  <a:lstStyle/>
                  <a:p>
                    <a:pPr marL="0" marR="0" lvl="0" indent="0" algn="l" defTabSz="896371"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282828"/>
                      </a:solidFill>
                      <a:effectLst/>
                      <a:uLnTx/>
                      <a:uFillTx/>
                      <a:latin typeface="Segoe UI"/>
                      <a:ea typeface="+mn-ea"/>
                      <a:cs typeface="+mn-cs"/>
                    </a:endParaRPr>
                  </a:p>
                </p:txBody>
              </p:sp>
            </p:grpSp>
          </p:grpSp>
        </p:grpSp>
        <p:grpSp>
          <p:nvGrpSpPr>
            <p:cNvPr id="192" name="Group 191">
              <a:extLst>
                <a:ext uri="{FF2B5EF4-FFF2-40B4-BE49-F238E27FC236}">
                  <a16:creationId xmlns:a16="http://schemas.microsoft.com/office/drawing/2014/main" id="{461C0EEC-1C2D-0AFD-667C-B1A7AA48FEA4}"/>
                </a:ext>
              </a:extLst>
            </p:cNvPr>
            <p:cNvGrpSpPr/>
            <p:nvPr/>
          </p:nvGrpSpPr>
          <p:grpSpPr>
            <a:xfrm>
              <a:off x="9273298" y="2075716"/>
              <a:ext cx="1175769" cy="3601911"/>
              <a:chOff x="9273298" y="2075716"/>
              <a:chExt cx="1335118" cy="3601911"/>
            </a:xfrm>
          </p:grpSpPr>
          <p:cxnSp>
            <p:nvCxnSpPr>
              <p:cNvPr id="50" name="Connector: Elbow 49">
                <a:extLst>
                  <a:ext uri="{FF2B5EF4-FFF2-40B4-BE49-F238E27FC236}">
                    <a16:creationId xmlns:a16="http://schemas.microsoft.com/office/drawing/2014/main" id="{B81F96E2-672D-B76D-4FFD-88D2AA7F6C43}"/>
                  </a:ext>
                </a:extLst>
              </p:cNvPr>
              <p:cNvCxnSpPr>
                <a:cxnSpLocks/>
                <a:stCxn id="137" idx="3"/>
                <a:endCxn id="174" idx="2"/>
              </p:cNvCxnSpPr>
              <p:nvPr/>
            </p:nvCxnSpPr>
            <p:spPr>
              <a:xfrm flipV="1">
                <a:off x="9273298" y="2075716"/>
                <a:ext cx="1325068" cy="1924395"/>
              </a:xfrm>
              <a:prstGeom prst="bentConnector3">
                <a:avLst>
                  <a:gd name="adj1" fmla="val 50000"/>
                </a:avLst>
              </a:prstGeom>
              <a:noFill/>
              <a:ln w="9525" cap="flat" cmpd="sng" algn="ctr">
                <a:solidFill>
                  <a:srgbClr val="737373"/>
                </a:solidFill>
                <a:prstDash val="solid"/>
                <a:headEnd type="none" w="lg" len="med"/>
                <a:tailEnd type="arrow" w="med" len="sm"/>
              </a:ln>
              <a:effectLst/>
            </p:spPr>
          </p:cxnSp>
          <p:cxnSp>
            <p:nvCxnSpPr>
              <p:cNvPr id="53" name="Connector: Elbow 52">
                <a:extLst>
                  <a:ext uri="{FF2B5EF4-FFF2-40B4-BE49-F238E27FC236}">
                    <a16:creationId xmlns:a16="http://schemas.microsoft.com/office/drawing/2014/main" id="{2A4AC625-EACC-11E8-5B72-04FBF589A49A}"/>
                  </a:ext>
                </a:extLst>
              </p:cNvPr>
              <p:cNvCxnSpPr>
                <a:cxnSpLocks/>
                <a:stCxn id="137" idx="3"/>
                <a:endCxn id="170" idx="2"/>
              </p:cNvCxnSpPr>
              <p:nvPr/>
            </p:nvCxnSpPr>
            <p:spPr>
              <a:xfrm flipV="1">
                <a:off x="9273298" y="2978706"/>
                <a:ext cx="1335118" cy="1021405"/>
              </a:xfrm>
              <a:prstGeom prst="bentConnector3">
                <a:avLst>
                  <a:gd name="adj1" fmla="val 50000"/>
                </a:avLst>
              </a:prstGeom>
              <a:noFill/>
              <a:ln w="9525" cap="flat" cmpd="sng" algn="ctr">
                <a:solidFill>
                  <a:srgbClr val="737373"/>
                </a:solidFill>
                <a:prstDash val="solid"/>
                <a:headEnd type="none" w="lg" len="med"/>
                <a:tailEnd type="arrow" w="med" len="sm"/>
              </a:ln>
              <a:effectLst/>
            </p:spPr>
          </p:cxnSp>
          <p:cxnSp>
            <p:nvCxnSpPr>
              <p:cNvPr id="56" name="Connector: Elbow 55">
                <a:extLst>
                  <a:ext uri="{FF2B5EF4-FFF2-40B4-BE49-F238E27FC236}">
                    <a16:creationId xmlns:a16="http://schemas.microsoft.com/office/drawing/2014/main" id="{BF0607A4-C28D-16F9-96C7-5E217995699A}"/>
                  </a:ext>
                </a:extLst>
              </p:cNvPr>
              <p:cNvCxnSpPr>
                <a:cxnSpLocks/>
                <a:stCxn id="137" idx="3"/>
                <a:endCxn id="163" idx="2"/>
              </p:cNvCxnSpPr>
              <p:nvPr/>
            </p:nvCxnSpPr>
            <p:spPr>
              <a:xfrm flipV="1">
                <a:off x="9273298" y="3881696"/>
                <a:ext cx="1325068" cy="118415"/>
              </a:xfrm>
              <a:prstGeom prst="bentConnector3">
                <a:avLst>
                  <a:gd name="adj1" fmla="val 50000"/>
                </a:avLst>
              </a:prstGeom>
              <a:noFill/>
              <a:ln w="9525" cap="flat" cmpd="sng" algn="ctr">
                <a:solidFill>
                  <a:srgbClr val="737373"/>
                </a:solidFill>
                <a:prstDash val="solid"/>
                <a:headEnd type="none" w="lg" len="med"/>
                <a:tailEnd type="arrow" w="med" len="sm"/>
              </a:ln>
              <a:effectLst/>
            </p:spPr>
          </p:cxnSp>
          <p:cxnSp>
            <p:nvCxnSpPr>
              <p:cNvPr id="59" name="Connector: Elbow 58">
                <a:extLst>
                  <a:ext uri="{FF2B5EF4-FFF2-40B4-BE49-F238E27FC236}">
                    <a16:creationId xmlns:a16="http://schemas.microsoft.com/office/drawing/2014/main" id="{D24012BB-4C0E-9BD2-C154-8360309694D2}"/>
                  </a:ext>
                </a:extLst>
              </p:cNvPr>
              <p:cNvCxnSpPr>
                <a:cxnSpLocks/>
                <a:stCxn id="137" idx="3"/>
                <a:endCxn id="159" idx="2"/>
              </p:cNvCxnSpPr>
              <p:nvPr/>
            </p:nvCxnSpPr>
            <p:spPr>
              <a:xfrm>
                <a:off x="9273298" y="4000111"/>
                <a:ext cx="1335118" cy="784576"/>
              </a:xfrm>
              <a:prstGeom prst="bentConnector3">
                <a:avLst>
                  <a:gd name="adj1" fmla="val 50000"/>
                </a:avLst>
              </a:prstGeom>
              <a:noFill/>
              <a:ln w="9525" cap="flat" cmpd="sng" algn="ctr">
                <a:solidFill>
                  <a:srgbClr val="737373"/>
                </a:solidFill>
                <a:prstDash val="solid"/>
                <a:headEnd type="none" w="lg" len="med"/>
                <a:tailEnd type="arrow" w="med" len="sm"/>
              </a:ln>
              <a:effectLst/>
            </p:spPr>
          </p:cxnSp>
          <p:cxnSp>
            <p:nvCxnSpPr>
              <p:cNvPr id="186" name="Connector: Elbow 185">
                <a:extLst>
                  <a:ext uri="{FF2B5EF4-FFF2-40B4-BE49-F238E27FC236}">
                    <a16:creationId xmlns:a16="http://schemas.microsoft.com/office/drawing/2014/main" id="{44E71719-F2D8-67F8-EDF4-CC54FC53E27D}"/>
                  </a:ext>
                </a:extLst>
              </p:cNvPr>
              <p:cNvCxnSpPr>
                <a:cxnSpLocks/>
                <a:stCxn id="137" idx="3"/>
                <a:endCxn id="155" idx="2"/>
              </p:cNvCxnSpPr>
              <p:nvPr/>
            </p:nvCxnSpPr>
            <p:spPr>
              <a:xfrm>
                <a:off x="9273298" y="4000111"/>
                <a:ext cx="1335118" cy="1677516"/>
              </a:xfrm>
              <a:prstGeom prst="bentConnector3">
                <a:avLst>
                  <a:gd name="adj1" fmla="val 50000"/>
                </a:avLst>
              </a:prstGeom>
              <a:noFill/>
              <a:ln w="9525" cap="flat" cmpd="sng" algn="ctr">
                <a:solidFill>
                  <a:srgbClr val="737373"/>
                </a:solidFill>
                <a:prstDash val="solid"/>
                <a:headEnd type="none" w="lg" len="med"/>
                <a:tailEnd type="arrow" w="med" len="sm"/>
              </a:ln>
              <a:effectLst/>
            </p:spPr>
          </p:cxnSp>
        </p:grpSp>
      </p:grpSp>
      <p:grpSp>
        <p:nvGrpSpPr>
          <p:cNvPr id="194" name="Group 193">
            <a:extLst>
              <a:ext uri="{FF2B5EF4-FFF2-40B4-BE49-F238E27FC236}">
                <a16:creationId xmlns:a16="http://schemas.microsoft.com/office/drawing/2014/main" id="{A603D4C5-D295-3800-7FCD-AADF0BB8045B}"/>
              </a:ext>
              <a:ext uri="{C183D7F6-B498-43B3-948B-1728B52AA6E4}">
                <adec:decorative xmlns:adec="http://schemas.microsoft.com/office/drawing/2017/decorative" val="1"/>
              </a:ext>
            </a:extLst>
          </p:cNvPr>
          <p:cNvGrpSpPr/>
          <p:nvPr/>
        </p:nvGrpSpPr>
        <p:grpSpPr>
          <a:xfrm>
            <a:off x="5737957" y="2355047"/>
            <a:ext cx="1956886" cy="3290126"/>
            <a:chOff x="5737957" y="2355047"/>
            <a:chExt cx="1956886" cy="3290126"/>
          </a:xfrm>
        </p:grpSpPr>
        <p:grpSp>
          <p:nvGrpSpPr>
            <p:cNvPr id="47" name="Group 46">
              <a:extLst>
                <a:ext uri="{FF2B5EF4-FFF2-40B4-BE49-F238E27FC236}">
                  <a16:creationId xmlns:a16="http://schemas.microsoft.com/office/drawing/2014/main" id="{FA47469D-D863-6749-CEEB-BBD51B451C1B}"/>
                </a:ext>
              </a:extLst>
            </p:cNvPr>
            <p:cNvGrpSpPr/>
            <p:nvPr/>
          </p:nvGrpSpPr>
          <p:grpSpPr>
            <a:xfrm>
              <a:off x="5912652" y="2355047"/>
              <a:ext cx="1782191" cy="3290126"/>
              <a:chOff x="5912652" y="2204177"/>
              <a:chExt cx="1782191" cy="3290126"/>
            </a:xfrm>
          </p:grpSpPr>
          <p:sp>
            <p:nvSpPr>
              <p:cNvPr id="39" name="Rectangle 38">
                <a:extLst>
                  <a:ext uri="{FF2B5EF4-FFF2-40B4-BE49-F238E27FC236}">
                    <a16:creationId xmlns:a16="http://schemas.microsoft.com/office/drawing/2014/main" id="{FCCC08B8-FA5C-7341-5A96-05D344CB3DA8}"/>
                  </a:ext>
                </a:extLst>
              </p:cNvPr>
              <p:cNvSpPr/>
              <p:nvPr/>
            </p:nvSpPr>
            <p:spPr bwMode="auto">
              <a:xfrm>
                <a:off x="5938135" y="2204177"/>
                <a:ext cx="862713" cy="132642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40" name="Rectangle 39">
                <a:extLst>
                  <a:ext uri="{FF2B5EF4-FFF2-40B4-BE49-F238E27FC236}">
                    <a16:creationId xmlns:a16="http://schemas.microsoft.com/office/drawing/2014/main" id="{F5623517-FC33-BCCB-A6BF-03D9921F194E}"/>
                  </a:ext>
                </a:extLst>
              </p:cNvPr>
              <p:cNvSpPr/>
              <p:nvPr/>
            </p:nvSpPr>
            <p:spPr bwMode="auto">
              <a:xfrm>
                <a:off x="5938135" y="4167880"/>
                <a:ext cx="862713" cy="132642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183" name="Title 1">
                <a:extLst>
                  <a:ext uri="{FF2B5EF4-FFF2-40B4-BE49-F238E27FC236}">
                    <a16:creationId xmlns:a16="http://schemas.microsoft.com/office/drawing/2014/main" id="{5F7B4F2E-38D0-3937-47C6-C94648B368C9}"/>
                  </a:ext>
                </a:extLst>
              </p:cNvPr>
              <p:cNvSpPr txBox="1">
                <a:spLocks/>
              </p:cNvSpPr>
              <p:nvPr/>
            </p:nvSpPr>
            <p:spPr>
              <a:xfrm>
                <a:off x="5912652" y="2362377"/>
                <a:ext cx="913678" cy="153888"/>
              </a:xfrm>
              <a:prstGeom prst="rect">
                <a:avLst/>
              </a:prstGeom>
            </p:spPr>
            <p:txBody>
              <a:bodyPr vert="horz" wrap="square" lIns="0" tIns="0" rIns="0" bIns="0" rtlCol="0" anchor="b">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panose="020B0502040204020203" pitchFamily="34" charset="0"/>
                    <a:ea typeface="+mn-ea"/>
                    <a:cs typeface="Segoe UI" pitchFamily="34" charset="0"/>
                  </a:rPr>
                  <a:t>Identities</a:t>
                </a:r>
                <a:endParaRPr kumimoji="0" lang="en-US" sz="1000" b="0" i="1" u="none" strike="noStrike" kern="1200" cap="none" spc="0" normalizeH="0" baseline="0" noProof="0">
                  <a:ln w="3175">
                    <a:noFill/>
                  </a:ln>
                  <a:solidFill>
                    <a:srgbClr val="000000"/>
                  </a:solidFill>
                  <a:effectLst/>
                  <a:uLnTx/>
                  <a:uFillTx/>
                  <a:latin typeface="Segoe UI" panose="020B0502040204020203" pitchFamily="34" charset="0"/>
                  <a:ea typeface="+mn-ea"/>
                  <a:cs typeface="Segoe UI" pitchFamily="34" charset="0"/>
                </a:endParaRPr>
              </a:p>
            </p:txBody>
          </p:sp>
          <p:sp>
            <p:nvSpPr>
              <p:cNvPr id="182" name="Title 1">
                <a:extLst>
                  <a:ext uri="{FF2B5EF4-FFF2-40B4-BE49-F238E27FC236}">
                    <a16:creationId xmlns:a16="http://schemas.microsoft.com/office/drawing/2014/main" id="{21B995E6-A4AB-0A99-C552-86658DE91F93}"/>
                  </a:ext>
                </a:extLst>
              </p:cNvPr>
              <p:cNvSpPr txBox="1">
                <a:spLocks/>
              </p:cNvSpPr>
              <p:nvPr/>
            </p:nvSpPr>
            <p:spPr>
              <a:xfrm>
                <a:off x="5912652" y="3154239"/>
                <a:ext cx="913678" cy="307777"/>
              </a:xfrm>
              <a:prstGeom prst="rect">
                <a:avLst/>
              </a:prstGeom>
            </p:spPr>
            <p:txBody>
              <a:bodyPr vert="horz" wrap="square" lIns="0" tIns="0" rIns="0" bIns="0" rtlCol="0" anchor="b">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1000" b="1" i="0" u="none" strike="noStrike" kern="1200" cap="none" spc="0" normalizeH="0" baseline="0" noProof="0">
                    <a:ln w="3175">
                      <a:noFill/>
                    </a:ln>
                    <a:solidFill>
                      <a:srgbClr val="0078D4"/>
                    </a:solidFill>
                    <a:effectLst/>
                    <a:uLnTx/>
                    <a:uFillTx/>
                    <a:latin typeface="Segoe UI Semibold"/>
                    <a:ea typeface="+mn-ea"/>
                    <a:cs typeface="Segoe UI Semibold" panose="020B0702040204020203" pitchFamily="34" charset="0"/>
                  </a:rPr>
                  <a:t>Azure Active Directory</a:t>
                </a:r>
                <a:endParaRPr kumimoji="0" lang="en-US" sz="1000" b="1" i="1" u="none" strike="noStrike" kern="1200" cap="none" spc="0" normalizeH="0" baseline="0" noProof="0">
                  <a:ln w="3175">
                    <a:noFill/>
                  </a:ln>
                  <a:solidFill>
                    <a:srgbClr val="0078D4"/>
                  </a:solidFill>
                  <a:effectLst/>
                  <a:uLnTx/>
                  <a:uFillTx/>
                  <a:latin typeface="Segoe UI Semibold"/>
                  <a:ea typeface="+mn-ea"/>
                  <a:cs typeface="Segoe UI Semibold" panose="020B0702040204020203" pitchFamily="34" charset="0"/>
                </a:endParaRPr>
              </a:p>
            </p:txBody>
          </p:sp>
          <p:sp>
            <p:nvSpPr>
              <p:cNvPr id="177" name="Title 1">
                <a:extLst>
                  <a:ext uri="{FF2B5EF4-FFF2-40B4-BE49-F238E27FC236}">
                    <a16:creationId xmlns:a16="http://schemas.microsoft.com/office/drawing/2014/main" id="{9EB4C626-84C0-BECB-492C-DABD47B09A07}"/>
                  </a:ext>
                </a:extLst>
              </p:cNvPr>
              <p:cNvSpPr txBox="1">
                <a:spLocks/>
              </p:cNvSpPr>
              <p:nvPr/>
            </p:nvSpPr>
            <p:spPr>
              <a:xfrm>
                <a:off x="5912652" y="4351813"/>
                <a:ext cx="913678" cy="153888"/>
              </a:xfrm>
              <a:prstGeom prst="rect">
                <a:avLst/>
              </a:prstGeom>
            </p:spPr>
            <p:txBody>
              <a:bodyPr vert="horz" wrap="square" lIns="0" tIns="0" rIns="0" bIns="0" rtlCol="0" anchor="b">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panose="020B0502040204020203" pitchFamily="34" charset="0"/>
                    <a:ea typeface="+mn-ea"/>
                    <a:cs typeface="Segoe UI" pitchFamily="34" charset="0"/>
                  </a:rPr>
                  <a:t>Endpoints</a:t>
                </a:r>
                <a:endParaRPr kumimoji="0" lang="en-US" sz="1000" b="0" i="1" u="none" strike="noStrike" kern="1200" cap="none" spc="0" normalizeH="0" baseline="0" noProof="0">
                  <a:ln w="3175">
                    <a:noFill/>
                  </a:ln>
                  <a:solidFill>
                    <a:srgbClr val="000000"/>
                  </a:solidFill>
                  <a:effectLst/>
                  <a:uLnTx/>
                  <a:uFillTx/>
                  <a:latin typeface="Segoe UI" panose="020B0502040204020203" pitchFamily="34" charset="0"/>
                  <a:ea typeface="+mn-ea"/>
                  <a:cs typeface="Segoe UI" pitchFamily="34" charset="0"/>
                </a:endParaRPr>
              </a:p>
            </p:txBody>
          </p:sp>
          <p:grpSp>
            <p:nvGrpSpPr>
              <p:cNvPr id="24" name="Group 17">
                <a:extLst>
                  <a:ext uri="{FF2B5EF4-FFF2-40B4-BE49-F238E27FC236}">
                    <a16:creationId xmlns:a16="http://schemas.microsoft.com/office/drawing/2014/main" id="{55B7A337-CC82-39F7-77DC-E3E592AAD90A}"/>
                  </a:ext>
                  <a:ext uri="{C183D7F6-B498-43B3-948B-1728B52AA6E4}">
                    <adec:decorative xmlns:adec="http://schemas.microsoft.com/office/drawing/2017/decorative" val="1"/>
                  </a:ext>
                </a:extLst>
              </p:cNvPr>
              <p:cNvGrpSpPr>
                <a:grpSpLocks noChangeAspect="1"/>
              </p:cNvGrpSpPr>
              <p:nvPr/>
            </p:nvGrpSpPr>
            <p:grpSpPr bwMode="auto">
              <a:xfrm>
                <a:off x="6159941" y="2619583"/>
                <a:ext cx="419100" cy="417513"/>
                <a:chOff x="3405" y="1696"/>
                <a:chExt cx="264" cy="263"/>
              </a:xfrm>
            </p:grpSpPr>
            <p:sp>
              <p:nvSpPr>
                <p:cNvPr id="25" name="Freeform 18">
                  <a:extLst>
                    <a:ext uri="{FF2B5EF4-FFF2-40B4-BE49-F238E27FC236}">
                      <a16:creationId xmlns:a16="http://schemas.microsoft.com/office/drawing/2014/main" id="{C8BD1F96-2981-3498-4C68-776A9C60082A}"/>
                    </a:ext>
                  </a:extLst>
                </p:cNvPr>
                <p:cNvSpPr>
                  <a:spLocks/>
                </p:cNvSpPr>
                <p:nvPr/>
              </p:nvSpPr>
              <p:spPr bwMode="auto">
                <a:xfrm>
                  <a:off x="3405" y="1696"/>
                  <a:ext cx="66" cy="65"/>
                </a:xfrm>
                <a:custGeom>
                  <a:avLst/>
                  <a:gdLst>
                    <a:gd name="T0" fmla="*/ 0 w 106"/>
                    <a:gd name="T1" fmla="*/ 0 h 105"/>
                    <a:gd name="T2" fmla="*/ 0 w 106"/>
                    <a:gd name="T3" fmla="*/ 0 h 105"/>
                    <a:gd name="T4" fmla="*/ 0 w 106"/>
                    <a:gd name="T5" fmla="*/ 105 h 105"/>
                    <a:gd name="T6" fmla="*/ 26 w 106"/>
                    <a:gd name="T7" fmla="*/ 105 h 105"/>
                    <a:gd name="T8" fmla="*/ 26 w 106"/>
                    <a:gd name="T9" fmla="*/ 26 h 105"/>
                    <a:gd name="T10" fmla="*/ 106 w 106"/>
                    <a:gd name="T11" fmla="*/ 26 h 105"/>
                    <a:gd name="T12" fmla="*/ 106 w 106"/>
                    <a:gd name="T13" fmla="*/ 0 h 105"/>
                    <a:gd name="T14" fmla="*/ 0 w 106"/>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0" y="0"/>
                      </a:moveTo>
                      <a:lnTo>
                        <a:pt x="0" y="0"/>
                      </a:lnTo>
                      <a:lnTo>
                        <a:pt x="0" y="105"/>
                      </a:lnTo>
                      <a:lnTo>
                        <a:pt x="26" y="105"/>
                      </a:lnTo>
                      <a:lnTo>
                        <a:pt x="26" y="26"/>
                      </a:lnTo>
                      <a:lnTo>
                        <a:pt x="106" y="26"/>
                      </a:lnTo>
                      <a:lnTo>
                        <a:pt x="106" y="0"/>
                      </a:lnTo>
                      <a:lnTo>
                        <a:pt x="0"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algn="ctr" defTabSz="914330"/>
                  <a:endParaRPr lang="en-US">
                    <a:solidFill>
                      <a:srgbClr val="1A1A1A"/>
                    </a:solidFill>
                    <a:latin typeface="Segoe UI"/>
                  </a:endParaRPr>
                </a:p>
              </p:txBody>
            </p:sp>
            <p:sp>
              <p:nvSpPr>
                <p:cNvPr id="26" name="Freeform 19">
                  <a:extLst>
                    <a:ext uri="{FF2B5EF4-FFF2-40B4-BE49-F238E27FC236}">
                      <a16:creationId xmlns:a16="http://schemas.microsoft.com/office/drawing/2014/main" id="{04C34A2D-1AC7-6866-6907-DA754924F1ED}"/>
                    </a:ext>
                  </a:extLst>
                </p:cNvPr>
                <p:cNvSpPr>
                  <a:spLocks/>
                </p:cNvSpPr>
                <p:nvPr/>
              </p:nvSpPr>
              <p:spPr bwMode="auto">
                <a:xfrm>
                  <a:off x="3405" y="1894"/>
                  <a:ext cx="66" cy="65"/>
                </a:xfrm>
                <a:custGeom>
                  <a:avLst/>
                  <a:gdLst>
                    <a:gd name="T0" fmla="*/ 0 w 106"/>
                    <a:gd name="T1" fmla="*/ 0 h 106"/>
                    <a:gd name="T2" fmla="*/ 0 w 106"/>
                    <a:gd name="T3" fmla="*/ 0 h 106"/>
                    <a:gd name="T4" fmla="*/ 0 w 106"/>
                    <a:gd name="T5" fmla="*/ 106 h 106"/>
                    <a:gd name="T6" fmla="*/ 106 w 106"/>
                    <a:gd name="T7" fmla="*/ 106 h 106"/>
                    <a:gd name="T8" fmla="*/ 106 w 106"/>
                    <a:gd name="T9" fmla="*/ 80 h 106"/>
                    <a:gd name="T10" fmla="*/ 26 w 106"/>
                    <a:gd name="T11" fmla="*/ 80 h 106"/>
                    <a:gd name="T12" fmla="*/ 26 w 106"/>
                    <a:gd name="T13" fmla="*/ 0 h 106"/>
                    <a:gd name="T14" fmla="*/ 0 w 106"/>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6">
                      <a:moveTo>
                        <a:pt x="0" y="0"/>
                      </a:moveTo>
                      <a:lnTo>
                        <a:pt x="0" y="0"/>
                      </a:lnTo>
                      <a:lnTo>
                        <a:pt x="0" y="106"/>
                      </a:lnTo>
                      <a:lnTo>
                        <a:pt x="106" y="106"/>
                      </a:lnTo>
                      <a:lnTo>
                        <a:pt x="106" y="80"/>
                      </a:lnTo>
                      <a:lnTo>
                        <a:pt x="26" y="80"/>
                      </a:lnTo>
                      <a:lnTo>
                        <a:pt x="26" y="0"/>
                      </a:lnTo>
                      <a:lnTo>
                        <a:pt x="0"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algn="ctr" defTabSz="914330"/>
                  <a:endParaRPr lang="en-US">
                    <a:solidFill>
                      <a:srgbClr val="1A1A1A"/>
                    </a:solidFill>
                    <a:latin typeface="Segoe UI"/>
                  </a:endParaRPr>
                </a:p>
              </p:txBody>
            </p:sp>
            <p:sp>
              <p:nvSpPr>
                <p:cNvPr id="27" name="Freeform 20">
                  <a:extLst>
                    <a:ext uri="{FF2B5EF4-FFF2-40B4-BE49-F238E27FC236}">
                      <a16:creationId xmlns:a16="http://schemas.microsoft.com/office/drawing/2014/main" id="{EFB86BC1-FC8C-A482-B8C4-723E585F51DD}"/>
                    </a:ext>
                  </a:extLst>
                </p:cNvPr>
                <p:cNvSpPr>
                  <a:spLocks/>
                </p:cNvSpPr>
                <p:nvPr/>
              </p:nvSpPr>
              <p:spPr bwMode="auto">
                <a:xfrm>
                  <a:off x="3604" y="1696"/>
                  <a:ext cx="65" cy="65"/>
                </a:xfrm>
                <a:custGeom>
                  <a:avLst/>
                  <a:gdLst>
                    <a:gd name="T0" fmla="*/ 0 w 106"/>
                    <a:gd name="T1" fmla="*/ 0 h 105"/>
                    <a:gd name="T2" fmla="*/ 0 w 106"/>
                    <a:gd name="T3" fmla="*/ 0 h 105"/>
                    <a:gd name="T4" fmla="*/ 0 w 106"/>
                    <a:gd name="T5" fmla="*/ 26 h 105"/>
                    <a:gd name="T6" fmla="*/ 79 w 106"/>
                    <a:gd name="T7" fmla="*/ 26 h 105"/>
                    <a:gd name="T8" fmla="*/ 79 w 106"/>
                    <a:gd name="T9" fmla="*/ 105 h 105"/>
                    <a:gd name="T10" fmla="*/ 106 w 106"/>
                    <a:gd name="T11" fmla="*/ 105 h 105"/>
                    <a:gd name="T12" fmla="*/ 106 w 106"/>
                    <a:gd name="T13" fmla="*/ 0 h 105"/>
                    <a:gd name="T14" fmla="*/ 0 w 106"/>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0" y="0"/>
                      </a:moveTo>
                      <a:lnTo>
                        <a:pt x="0" y="0"/>
                      </a:lnTo>
                      <a:lnTo>
                        <a:pt x="0" y="26"/>
                      </a:lnTo>
                      <a:lnTo>
                        <a:pt x="79" y="26"/>
                      </a:lnTo>
                      <a:lnTo>
                        <a:pt x="79" y="105"/>
                      </a:lnTo>
                      <a:lnTo>
                        <a:pt x="106" y="105"/>
                      </a:lnTo>
                      <a:lnTo>
                        <a:pt x="106" y="0"/>
                      </a:lnTo>
                      <a:lnTo>
                        <a:pt x="0"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algn="ctr" defTabSz="914330"/>
                  <a:endParaRPr lang="en-US">
                    <a:solidFill>
                      <a:srgbClr val="1A1A1A"/>
                    </a:solidFill>
                    <a:latin typeface="Segoe UI"/>
                  </a:endParaRPr>
                </a:p>
              </p:txBody>
            </p:sp>
            <p:sp>
              <p:nvSpPr>
                <p:cNvPr id="28" name="Freeform 21">
                  <a:extLst>
                    <a:ext uri="{FF2B5EF4-FFF2-40B4-BE49-F238E27FC236}">
                      <a16:creationId xmlns:a16="http://schemas.microsoft.com/office/drawing/2014/main" id="{8A9F2758-AD0D-F754-0D80-46384B49929B}"/>
                    </a:ext>
                  </a:extLst>
                </p:cNvPr>
                <p:cNvSpPr>
                  <a:spLocks/>
                </p:cNvSpPr>
                <p:nvPr/>
              </p:nvSpPr>
              <p:spPr bwMode="auto">
                <a:xfrm>
                  <a:off x="3604" y="1894"/>
                  <a:ext cx="65" cy="65"/>
                </a:xfrm>
                <a:custGeom>
                  <a:avLst/>
                  <a:gdLst>
                    <a:gd name="T0" fmla="*/ 79 w 106"/>
                    <a:gd name="T1" fmla="*/ 0 h 106"/>
                    <a:gd name="T2" fmla="*/ 79 w 106"/>
                    <a:gd name="T3" fmla="*/ 0 h 106"/>
                    <a:gd name="T4" fmla="*/ 79 w 106"/>
                    <a:gd name="T5" fmla="*/ 80 h 106"/>
                    <a:gd name="T6" fmla="*/ 0 w 106"/>
                    <a:gd name="T7" fmla="*/ 80 h 106"/>
                    <a:gd name="T8" fmla="*/ 0 w 106"/>
                    <a:gd name="T9" fmla="*/ 106 h 106"/>
                    <a:gd name="T10" fmla="*/ 106 w 106"/>
                    <a:gd name="T11" fmla="*/ 106 h 106"/>
                    <a:gd name="T12" fmla="*/ 106 w 106"/>
                    <a:gd name="T13" fmla="*/ 0 h 106"/>
                    <a:gd name="T14" fmla="*/ 79 w 106"/>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6">
                      <a:moveTo>
                        <a:pt x="79" y="0"/>
                      </a:moveTo>
                      <a:lnTo>
                        <a:pt x="79" y="0"/>
                      </a:lnTo>
                      <a:lnTo>
                        <a:pt x="79" y="80"/>
                      </a:lnTo>
                      <a:lnTo>
                        <a:pt x="0" y="80"/>
                      </a:lnTo>
                      <a:lnTo>
                        <a:pt x="0" y="106"/>
                      </a:lnTo>
                      <a:lnTo>
                        <a:pt x="106" y="106"/>
                      </a:lnTo>
                      <a:lnTo>
                        <a:pt x="106" y="0"/>
                      </a:lnTo>
                      <a:lnTo>
                        <a:pt x="79"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algn="ctr" defTabSz="914330"/>
                  <a:endParaRPr lang="en-US">
                    <a:solidFill>
                      <a:srgbClr val="1A1A1A"/>
                    </a:solidFill>
                    <a:latin typeface="Segoe UI"/>
                  </a:endParaRPr>
                </a:p>
              </p:txBody>
            </p:sp>
            <p:sp>
              <p:nvSpPr>
                <p:cNvPr id="30" name="Freeform 22">
                  <a:extLst>
                    <a:ext uri="{FF2B5EF4-FFF2-40B4-BE49-F238E27FC236}">
                      <a16:creationId xmlns:a16="http://schemas.microsoft.com/office/drawing/2014/main" id="{A3585CEF-D216-2D9E-F7AE-7285E85F3599}"/>
                    </a:ext>
                  </a:extLst>
                </p:cNvPr>
                <p:cNvSpPr>
                  <a:spLocks/>
                </p:cNvSpPr>
                <p:nvPr/>
              </p:nvSpPr>
              <p:spPr bwMode="auto">
                <a:xfrm>
                  <a:off x="3503" y="1761"/>
                  <a:ext cx="67" cy="67"/>
                </a:xfrm>
                <a:custGeom>
                  <a:avLst/>
                  <a:gdLst>
                    <a:gd name="T0" fmla="*/ 4 w 108"/>
                    <a:gd name="T1" fmla="*/ 75 h 108"/>
                    <a:gd name="T2" fmla="*/ 4 w 108"/>
                    <a:gd name="T3" fmla="*/ 75 h 108"/>
                    <a:gd name="T4" fmla="*/ 0 w 108"/>
                    <a:gd name="T5" fmla="*/ 54 h 108"/>
                    <a:gd name="T6" fmla="*/ 4 w 108"/>
                    <a:gd name="T7" fmla="*/ 33 h 108"/>
                    <a:gd name="T8" fmla="*/ 16 w 108"/>
                    <a:gd name="T9" fmla="*/ 16 h 108"/>
                    <a:gd name="T10" fmla="*/ 33 w 108"/>
                    <a:gd name="T11" fmla="*/ 4 h 108"/>
                    <a:gd name="T12" fmla="*/ 54 w 108"/>
                    <a:gd name="T13" fmla="*/ 0 h 108"/>
                    <a:gd name="T14" fmla="*/ 75 w 108"/>
                    <a:gd name="T15" fmla="*/ 4 h 108"/>
                    <a:gd name="T16" fmla="*/ 92 w 108"/>
                    <a:gd name="T17" fmla="*/ 16 h 108"/>
                    <a:gd name="T18" fmla="*/ 104 w 108"/>
                    <a:gd name="T19" fmla="*/ 33 h 108"/>
                    <a:gd name="T20" fmla="*/ 108 w 108"/>
                    <a:gd name="T21" fmla="*/ 54 h 108"/>
                    <a:gd name="T22" fmla="*/ 104 w 108"/>
                    <a:gd name="T23" fmla="*/ 75 h 108"/>
                    <a:gd name="T24" fmla="*/ 92 w 108"/>
                    <a:gd name="T25" fmla="*/ 92 h 108"/>
                    <a:gd name="T26" fmla="*/ 75 w 108"/>
                    <a:gd name="T27" fmla="*/ 104 h 108"/>
                    <a:gd name="T28" fmla="*/ 54 w 108"/>
                    <a:gd name="T29" fmla="*/ 108 h 108"/>
                    <a:gd name="T30" fmla="*/ 33 w 108"/>
                    <a:gd name="T31" fmla="*/ 104 h 108"/>
                    <a:gd name="T32" fmla="*/ 16 w 108"/>
                    <a:gd name="T33" fmla="*/ 92 h 108"/>
                    <a:gd name="T34" fmla="*/ 4 w 108"/>
                    <a:gd name="T35" fmla="*/ 7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8" h="108">
                      <a:moveTo>
                        <a:pt x="4" y="75"/>
                      </a:moveTo>
                      <a:lnTo>
                        <a:pt x="4" y="75"/>
                      </a:lnTo>
                      <a:cubicBezTo>
                        <a:pt x="1" y="68"/>
                        <a:pt x="0" y="61"/>
                        <a:pt x="0" y="54"/>
                      </a:cubicBezTo>
                      <a:cubicBezTo>
                        <a:pt x="0" y="46"/>
                        <a:pt x="1" y="39"/>
                        <a:pt x="4" y="33"/>
                      </a:cubicBezTo>
                      <a:cubicBezTo>
                        <a:pt x="7" y="26"/>
                        <a:pt x="11" y="20"/>
                        <a:pt x="16" y="16"/>
                      </a:cubicBezTo>
                      <a:cubicBezTo>
                        <a:pt x="20" y="11"/>
                        <a:pt x="26" y="7"/>
                        <a:pt x="33" y="4"/>
                      </a:cubicBezTo>
                      <a:cubicBezTo>
                        <a:pt x="39" y="1"/>
                        <a:pt x="46" y="0"/>
                        <a:pt x="54" y="0"/>
                      </a:cubicBezTo>
                      <a:cubicBezTo>
                        <a:pt x="61" y="0"/>
                        <a:pt x="68" y="1"/>
                        <a:pt x="75" y="4"/>
                      </a:cubicBezTo>
                      <a:cubicBezTo>
                        <a:pt x="81" y="7"/>
                        <a:pt x="87" y="11"/>
                        <a:pt x="92" y="16"/>
                      </a:cubicBezTo>
                      <a:cubicBezTo>
                        <a:pt x="97" y="20"/>
                        <a:pt x="101" y="26"/>
                        <a:pt x="104" y="33"/>
                      </a:cubicBezTo>
                      <a:cubicBezTo>
                        <a:pt x="106" y="39"/>
                        <a:pt x="108" y="46"/>
                        <a:pt x="108" y="54"/>
                      </a:cubicBezTo>
                      <a:cubicBezTo>
                        <a:pt x="108" y="61"/>
                        <a:pt x="106" y="68"/>
                        <a:pt x="104" y="75"/>
                      </a:cubicBezTo>
                      <a:cubicBezTo>
                        <a:pt x="101" y="81"/>
                        <a:pt x="97" y="87"/>
                        <a:pt x="92" y="92"/>
                      </a:cubicBezTo>
                      <a:cubicBezTo>
                        <a:pt x="87" y="97"/>
                        <a:pt x="81" y="101"/>
                        <a:pt x="75" y="104"/>
                      </a:cubicBezTo>
                      <a:cubicBezTo>
                        <a:pt x="68" y="106"/>
                        <a:pt x="61" y="108"/>
                        <a:pt x="54" y="108"/>
                      </a:cubicBezTo>
                      <a:cubicBezTo>
                        <a:pt x="46" y="108"/>
                        <a:pt x="39" y="106"/>
                        <a:pt x="33" y="104"/>
                      </a:cubicBezTo>
                      <a:cubicBezTo>
                        <a:pt x="26" y="101"/>
                        <a:pt x="20" y="97"/>
                        <a:pt x="16" y="92"/>
                      </a:cubicBezTo>
                      <a:cubicBezTo>
                        <a:pt x="11" y="87"/>
                        <a:pt x="7" y="81"/>
                        <a:pt x="4" y="75"/>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algn="ctr" defTabSz="914330"/>
                  <a:endParaRPr lang="en-US">
                    <a:solidFill>
                      <a:srgbClr val="1A1A1A"/>
                    </a:solidFill>
                    <a:latin typeface="Segoe UI"/>
                  </a:endParaRPr>
                </a:p>
              </p:txBody>
            </p:sp>
            <p:sp>
              <p:nvSpPr>
                <p:cNvPr id="31" name="Freeform 23">
                  <a:extLst>
                    <a:ext uri="{FF2B5EF4-FFF2-40B4-BE49-F238E27FC236}">
                      <a16:creationId xmlns:a16="http://schemas.microsoft.com/office/drawing/2014/main" id="{AC299C2C-3372-90C3-EB47-48333268FC49}"/>
                    </a:ext>
                  </a:extLst>
                </p:cNvPr>
                <p:cNvSpPr>
                  <a:spLocks/>
                </p:cNvSpPr>
                <p:nvPr/>
              </p:nvSpPr>
              <p:spPr bwMode="auto">
                <a:xfrm>
                  <a:off x="3486" y="1845"/>
                  <a:ext cx="101" cy="48"/>
                </a:xfrm>
                <a:custGeom>
                  <a:avLst/>
                  <a:gdLst>
                    <a:gd name="T0" fmla="*/ 0 w 162"/>
                    <a:gd name="T1" fmla="*/ 77 h 77"/>
                    <a:gd name="T2" fmla="*/ 0 w 162"/>
                    <a:gd name="T3" fmla="*/ 77 h 77"/>
                    <a:gd name="T4" fmla="*/ 6 w 162"/>
                    <a:gd name="T5" fmla="*/ 49 h 77"/>
                    <a:gd name="T6" fmla="*/ 23 w 162"/>
                    <a:gd name="T7" fmla="*/ 24 h 77"/>
                    <a:gd name="T8" fmla="*/ 49 w 162"/>
                    <a:gd name="T9" fmla="*/ 6 h 77"/>
                    <a:gd name="T10" fmla="*/ 81 w 162"/>
                    <a:gd name="T11" fmla="*/ 0 h 77"/>
                    <a:gd name="T12" fmla="*/ 113 w 162"/>
                    <a:gd name="T13" fmla="*/ 6 h 77"/>
                    <a:gd name="T14" fmla="*/ 139 w 162"/>
                    <a:gd name="T15" fmla="*/ 23 h 77"/>
                    <a:gd name="T16" fmla="*/ 156 w 162"/>
                    <a:gd name="T17" fmla="*/ 49 h 77"/>
                    <a:gd name="T18" fmla="*/ 162 w 162"/>
                    <a:gd name="T19" fmla="*/ 77 h 77"/>
                    <a:gd name="T20" fmla="*/ 0 w 162"/>
                    <a:gd name="T21"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77">
                      <a:moveTo>
                        <a:pt x="0" y="77"/>
                      </a:moveTo>
                      <a:lnTo>
                        <a:pt x="0" y="77"/>
                      </a:lnTo>
                      <a:cubicBezTo>
                        <a:pt x="0" y="67"/>
                        <a:pt x="2" y="58"/>
                        <a:pt x="6" y="49"/>
                      </a:cubicBezTo>
                      <a:cubicBezTo>
                        <a:pt x="10" y="39"/>
                        <a:pt x="16" y="31"/>
                        <a:pt x="23" y="24"/>
                      </a:cubicBezTo>
                      <a:cubicBezTo>
                        <a:pt x="30" y="16"/>
                        <a:pt x="39" y="11"/>
                        <a:pt x="49" y="6"/>
                      </a:cubicBezTo>
                      <a:cubicBezTo>
                        <a:pt x="59" y="2"/>
                        <a:pt x="69" y="0"/>
                        <a:pt x="81" y="0"/>
                      </a:cubicBezTo>
                      <a:cubicBezTo>
                        <a:pt x="92" y="0"/>
                        <a:pt x="103" y="2"/>
                        <a:pt x="113" y="6"/>
                      </a:cubicBezTo>
                      <a:cubicBezTo>
                        <a:pt x="123" y="10"/>
                        <a:pt x="131" y="16"/>
                        <a:pt x="139" y="23"/>
                      </a:cubicBezTo>
                      <a:cubicBezTo>
                        <a:pt x="146" y="31"/>
                        <a:pt x="152" y="39"/>
                        <a:pt x="156" y="49"/>
                      </a:cubicBezTo>
                      <a:cubicBezTo>
                        <a:pt x="159" y="58"/>
                        <a:pt x="161" y="67"/>
                        <a:pt x="162" y="77"/>
                      </a:cubicBezTo>
                      <a:lnTo>
                        <a:pt x="0" y="77"/>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algn="ctr" defTabSz="914330"/>
                  <a:endParaRPr lang="en-US">
                    <a:solidFill>
                      <a:srgbClr val="1A1A1A"/>
                    </a:solidFill>
                    <a:latin typeface="Segoe UI"/>
                  </a:endParaRPr>
                </a:p>
              </p:txBody>
            </p:sp>
          </p:grpSp>
          <p:grpSp>
            <p:nvGrpSpPr>
              <p:cNvPr id="32" name="Group 16">
                <a:extLst>
                  <a:ext uri="{FF2B5EF4-FFF2-40B4-BE49-F238E27FC236}">
                    <a16:creationId xmlns:a16="http://schemas.microsoft.com/office/drawing/2014/main" id="{7A87246D-A4DA-5017-B428-C1A1BCE597C0}"/>
                  </a:ext>
                  <a:ext uri="{C183D7F6-B498-43B3-948B-1728B52AA6E4}">
                    <adec:decorative xmlns:adec="http://schemas.microsoft.com/office/drawing/2017/decorative" val="1"/>
                  </a:ext>
                </a:extLst>
              </p:cNvPr>
              <p:cNvGrpSpPr>
                <a:grpSpLocks noChangeAspect="1"/>
              </p:cNvGrpSpPr>
              <p:nvPr/>
            </p:nvGrpSpPr>
            <p:grpSpPr bwMode="auto">
              <a:xfrm>
                <a:off x="6163116" y="4663901"/>
                <a:ext cx="412751" cy="396875"/>
                <a:chOff x="6402" y="4040"/>
                <a:chExt cx="312" cy="300"/>
              </a:xfrm>
            </p:grpSpPr>
            <p:sp>
              <p:nvSpPr>
                <p:cNvPr id="33" name="Freeform 17">
                  <a:extLst>
                    <a:ext uri="{FF2B5EF4-FFF2-40B4-BE49-F238E27FC236}">
                      <a16:creationId xmlns:a16="http://schemas.microsoft.com/office/drawing/2014/main" id="{2624EA46-71B3-F0B0-1808-E4BC9AFDF0C4}"/>
                    </a:ext>
                  </a:extLst>
                </p:cNvPr>
                <p:cNvSpPr>
                  <a:spLocks/>
                </p:cNvSpPr>
                <p:nvPr/>
              </p:nvSpPr>
              <p:spPr bwMode="auto">
                <a:xfrm>
                  <a:off x="6402" y="4101"/>
                  <a:ext cx="300" cy="239"/>
                </a:xfrm>
                <a:custGeom>
                  <a:avLst/>
                  <a:gdLst>
                    <a:gd name="T0" fmla="*/ 0 w 403"/>
                    <a:gd name="T1" fmla="*/ 99 h 320"/>
                    <a:gd name="T2" fmla="*/ 0 w 403"/>
                    <a:gd name="T3" fmla="*/ 99 h 320"/>
                    <a:gd name="T4" fmla="*/ 1 w 403"/>
                    <a:gd name="T5" fmla="*/ 99 h 320"/>
                    <a:gd name="T6" fmla="*/ 81 w 403"/>
                    <a:gd name="T7" fmla="*/ 99 h 320"/>
                    <a:gd name="T8" fmla="*/ 108 w 403"/>
                    <a:gd name="T9" fmla="*/ 126 h 320"/>
                    <a:gd name="T10" fmla="*/ 108 w 403"/>
                    <a:gd name="T11" fmla="*/ 254 h 320"/>
                    <a:gd name="T12" fmla="*/ 189 w 403"/>
                    <a:gd name="T13" fmla="*/ 254 h 320"/>
                    <a:gd name="T14" fmla="*/ 189 w 403"/>
                    <a:gd name="T15" fmla="*/ 293 h 320"/>
                    <a:gd name="T16" fmla="*/ 136 w 403"/>
                    <a:gd name="T17" fmla="*/ 293 h 320"/>
                    <a:gd name="T18" fmla="*/ 136 w 403"/>
                    <a:gd name="T19" fmla="*/ 320 h 320"/>
                    <a:gd name="T20" fmla="*/ 269 w 403"/>
                    <a:gd name="T21" fmla="*/ 320 h 320"/>
                    <a:gd name="T22" fmla="*/ 269 w 403"/>
                    <a:gd name="T23" fmla="*/ 294 h 320"/>
                    <a:gd name="T24" fmla="*/ 232 w 403"/>
                    <a:gd name="T25" fmla="*/ 294 h 320"/>
                    <a:gd name="T26" fmla="*/ 228 w 403"/>
                    <a:gd name="T27" fmla="*/ 293 h 320"/>
                    <a:gd name="T28" fmla="*/ 216 w 403"/>
                    <a:gd name="T29" fmla="*/ 288 h 320"/>
                    <a:gd name="T30" fmla="*/ 206 w 403"/>
                    <a:gd name="T31" fmla="*/ 267 h 320"/>
                    <a:gd name="T32" fmla="*/ 206 w 403"/>
                    <a:gd name="T33" fmla="*/ 254 h 320"/>
                    <a:gd name="T34" fmla="*/ 206 w 403"/>
                    <a:gd name="T35" fmla="*/ 134 h 320"/>
                    <a:gd name="T36" fmla="*/ 232 w 403"/>
                    <a:gd name="T37" fmla="*/ 107 h 320"/>
                    <a:gd name="T38" fmla="*/ 403 w 403"/>
                    <a:gd name="T39" fmla="*/ 107 h 320"/>
                    <a:gd name="T40" fmla="*/ 403 w 403"/>
                    <a:gd name="T41" fmla="*/ 0 h 320"/>
                    <a:gd name="T42" fmla="*/ 304 w 403"/>
                    <a:gd name="T43" fmla="*/ 0 h 320"/>
                    <a:gd name="T44" fmla="*/ 291 w 403"/>
                    <a:gd name="T45" fmla="*/ 13 h 320"/>
                    <a:gd name="T46" fmla="*/ 225 w 403"/>
                    <a:gd name="T47" fmla="*/ 80 h 320"/>
                    <a:gd name="T48" fmla="*/ 206 w 403"/>
                    <a:gd name="T49" fmla="*/ 99 h 320"/>
                    <a:gd name="T50" fmla="*/ 187 w 403"/>
                    <a:gd name="T51" fmla="*/ 80 h 320"/>
                    <a:gd name="T52" fmla="*/ 120 w 403"/>
                    <a:gd name="T53" fmla="*/ 13 h 320"/>
                    <a:gd name="T54" fmla="*/ 107 w 403"/>
                    <a:gd name="T55" fmla="*/ 0 h 320"/>
                    <a:gd name="T56" fmla="*/ 0 w 403"/>
                    <a:gd name="T57" fmla="*/ 0 h 320"/>
                    <a:gd name="T58" fmla="*/ 0 w 403"/>
                    <a:gd name="T59" fmla="*/ 9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3" h="320">
                      <a:moveTo>
                        <a:pt x="0" y="99"/>
                      </a:moveTo>
                      <a:lnTo>
                        <a:pt x="0" y="99"/>
                      </a:lnTo>
                      <a:cubicBezTo>
                        <a:pt x="1" y="99"/>
                        <a:pt x="1" y="99"/>
                        <a:pt x="1" y="99"/>
                      </a:cubicBezTo>
                      <a:lnTo>
                        <a:pt x="81" y="99"/>
                      </a:lnTo>
                      <a:cubicBezTo>
                        <a:pt x="96" y="99"/>
                        <a:pt x="108" y="111"/>
                        <a:pt x="108" y="126"/>
                      </a:cubicBezTo>
                      <a:lnTo>
                        <a:pt x="108" y="254"/>
                      </a:lnTo>
                      <a:lnTo>
                        <a:pt x="189" y="254"/>
                      </a:lnTo>
                      <a:lnTo>
                        <a:pt x="189" y="293"/>
                      </a:lnTo>
                      <a:lnTo>
                        <a:pt x="136" y="293"/>
                      </a:lnTo>
                      <a:lnTo>
                        <a:pt x="136" y="320"/>
                      </a:lnTo>
                      <a:lnTo>
                        <a:pt x="269" y="320"/>
                      </a:lnTo>
                      <a:lnTo>
                        <a:pt x="269" y="294"/>
                      </a:lnTo>
                      <a:lnTo>
                        <a:pt x="232" y="294"/>
                      </a:lnTo>
                      <a:cubicBezTo>
                        <a:pt x="231" y="294"/>
                        <a:pt x="229" y="294"/>
                        <a:pt x="228" y="293"/>
                      </a:cubicBezTo>
                      <a:cubicBezTo>
                        <a:pt x="223" y="293"/>
                        <a:pt x="219" y="291"/>
                        <a:pt x="216" y="288"/>
                      </a:cubicBezTo>
                      <a:cubicBezTo>
                        <a:pt x="210" y="283"/>
                        <a:pt x="206" y="276"/>
                        <a:pt x="206" y="267"/>
                      </a:cubicBezTo>
                      <a:lnTo>
                        <a:pt x="206" y="254"/>
                      </a:lnTo>
                      <a:lnTo>
                        <a:pt x="206" y="134"/>
                      </a:lnTo>
                      <a:cubicBezTo>
                        <a:pt x="206" y="119"/>
                        <a:pt x="218" y="107"/>
                        <a:pt x="232" y="107"/>
                      </a:cubicBezTo>
                      <a:lnTo>
                        <a:pt x="403" y="107"/>
                      </a:lnTo>
                      <a:lnTo>
                        <a:pt x="403" y="0"/>
                      </a:lnTo>
                      <a:lnTo>
                        <a:pt x="304" y="0"/>
                      </a:lnTo>
                      <a:lnTo>
                        <a:pt x="291" y="13"/>
                      </a:lnTo>
                      <a:lnTo>
                        <a:pt x="225" y="80"/>
                      </a:lnTo>
                      <a:lnTo>
                        <a:pt x="206" y="99"/>
                      </a:lnTo>
                      <a:lnTo>
                        <a:pt x="187" y="80"/>
                      </a:lnTo>
                      <a:lnTo>
                        <a:pt x="120" y="13"/>
                      </a:lnTo>
                      <a:lnTo>
                        <a:pt x="107" y="0"/>
                      </a:lnTo>
                      <a:lnTo>
                        <a:pt x="0" y="0"/>
                      </a:lnTo>
                      <a:lnTo>
                        <a:pt x="0" y="99"/>
                      </a:lnTo>
                      <a:close/>
                    </a:path>
                  </a:pathLst>
                </a:custGeom>
                <a:solidFill>
                  <a:srgbClr val="C1C1C1"/>
                </a:solidFill>
                <a:ln w="0">
                  <a:noFill/>
                  <a:prstDash val="solid"/>
                  <a:round/>
                  <a:headEnd/>
                  <a:tailEnd/>
                </a:ln>
              </p:spPr>
              <p:txBody>
                <a:bodyPr vert="horz" wrap="square" lIns="76200" tIns="38100" rIns="76200" bIns="38100" numCol="1" anchor="t" anchorCtr="0" compatLnSpc="1">
                  <a:prstTxWarp prst="textNoShape">
                    <a:avLst/>
                  </a:prstTxWarp>
                </a:bodyPr>
                <a:lstStyle/>
                <a:p>
                  <a:pPr algn="ctr"/>
                  <a:endParaRPr lang="en-US" sz="1471"/>
                </a:p>
              </p:txBody>
            </p:sp>
            <p:sp>
              <p:nvSpPr>
                <p:cNvPr id="34" name="Freeform 18">
                  <a:extLst>
                    <a:ext uri="{FF2B5EF4-FFF2-40B4-BE49-F238E27FC236}">
                      <a16:creationId xmlns:a16="http://schemas.microsoft.com/office/drawing/2014/main" id="{DAAAB10C-B5B1-C0D5-3CF0-655577FAE399}"/>
                    </a:ext>
                  </a:extLst>
                </p:cNvPr>
                <p:cNvSpPr>
                  <a:spLocks noEditPoints="1"/>
                </p:cNvSpPr>
                <p:nvPr/>
              </p:nvSpPr>
              <p:spPr bwMode="auto">
                <a:xfrm>
                  <a:off x="6403" y="4195"/>
                  <a:ext cx="60" cy="109"/>
                </a:xfrm>
                <a:custGeom>
                  <a:avLst/>
                  <a:gdLst>
                    <a:gd name="T0" fmla="*/ 24 w 80"/>
                    <a:gd name="T1" fmla="*/ 128 h 147"/>
                    <a:gd name="T2" fmla="*/ 24 w 80"/>
                    <a:gd name="T3" fmla="*/ 128 h 147"/>
                    <a:gd name="T4" fmla="*/ 24 w 80"/>
                    <a:gd name="T5" fmla="*/ 107 h 147"/>
                    <a:gd name="T6" fmla="*/ 50 w 80"/>
                    <a:gd name="T7" fmla="*/ 107 h 147"/>
                    <a:gd name="T8" fmla="*/ 50 w 80"/>
                    <a:gd name="T9" fmla="*/ 128 h 147"/>
                    <a:gd name="T10" fmla="*/ 50 w 80"/>
                    <a:gd name="T11" fmla="*/ 133 h 147"/>
                    <a:gd name="T12" fmla="*/ 24 w 80"/>
                    <a:gd name="T13" fmla="*/ 133 h 147"/>
                    <a:gd name="T14" fmla="*/ 24 w 80"/>
                    <a:gd name="T15" fmla="*/ 128 h 147"/>
                    <a:gd name="T16" fmla="*/ 0 w 80"/>
                    <a:gd name="T17" fmla="*/ 147 h 147"/>
                    <a:gd name="T18" fmla="*/ 0 w 80"/>
                    <a:gd name="T19" fmla="*/ 147 h 147"/>
                    <a:gd name="T20" fmla="*/ 80 w 80"/>
                    <a:gd name="T21" fmla="*/ 146 h 147"/>
                    <a:gd name="T22" fmla="*/ 80 w 80"/>
                    <a:gd name="T23" fmla="*/ 128 h 147"/>
                    <a:gd name="T24" fmla="*/ 80 w 80"/>
                    <a:gd name="T25" fmla="*/ 0 h 147"/>
                    <a:gd name="T26" fmla="*/ 0 w 80"/>
                    <a:gd name="T27" fmla="*/ 0 h 147"/>
                    <a:gd name="T28" fmla="*/ 0 w 80"/>
                    <a:gd name="T29" fmla="*/ 128 h 147"/>
                    <a:gd name="T30" fmla="*/ 0 w 80"/>
                    <a:gd name="T31"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147">
                      <a:moveTo>
                        <a:pt x="24" y="128"/>
                      </a:moveTo>
                      <a:lnTo>
                        <a:pt x="24" y="128"/>
                      </a:lnTo>
                      <a:lnTo>
                        <a:pt x="24" y="107"/>
                      </a:lnTo>
                      <a:lnTo>
                        <a:pt x="50" y="107"/>
                      </a:lnTo>
                      <a:lnTo>
                        <a:pt x="50" y="128"/>
                      </a:lnTo>
                      <a:lnTo>
                        <a:pt x="50" y="133"/>
                      </a:lnTo>
                      <a:lnTo>
                        <a:pt x="24" y="133"/>
                      </a:lnTo>
                      <a:lnTo>
                        <a:pt x="24" y="128"/>
                      </a:lnTo>
                      <a:close/>
                      <a:moveTo>
                        <a:pt x="0" y="147"/>
                      </a:moveTo>
                      <a:lnTo>
                        <a:pt x="0" y="147"/>
                      </a:lnTo>
                      <a:lnTo>
                        <a:pt x="80" y="146"/>
                      </a:lnTo>
                      <a:lnTo>
                        <a:pt x="80" y="128"/>
                      </a:lnTo>
                      <a:lnTo>
                        <a:pt x="80" y="0"/>
                      </a:lnTo>
                      <a:lnTo>
                        <a:pt x="0" y="0"/>
                      </a:lnTo>
                      <a:lnTo>
                        <a:pt x="0" y="128"/>
                      </a:lnTo>
                      <a:lnTo>
                        <a:pt x="0" y="147"/>
                      </a:lnTo>
                      <a:close/>
                    </a:path>
                  </a:pathLst>
                </a:custGeom>
                <a:solidFill>
                  <a:srgbClr val="C1C1C1"/>
                </a:solidFill>
                <a:ln w="0">
                  <a:noFill/>
                  <a:prstDash val="solid"/>
                  <a:round/>
                  <a:headEnd/>
                  <a:tailEnd/>
                </a:ln>
              </p:spPr>
              <p:txBody>
                <a:bodyPr vert="horz" wrap="square" lIns="76200" tIns="38100" rIns="76200" bIns="38100" numCol="1" anchor="t" anchorCtr="0" compatLnSpc="1">
                  <a:prstTxWarp prst="textNoShape">
                    <a:avLst/>
                  </a:prstTxWarp>
                </a:bodyPr>
                <a:lstStyle/>
                <a:p>
                  <a:pPr algn="ctr"/>
                  <a:endParaRPr lang="en-US" sz="1471"/>
                </a:p>
              </p:txBody>
            </p:sp>
            <p:sp>
              <p:nvSpPr>
                <p:cNvPr id="35" name="Freeform 19">
                  <a:extLst>
                    <a:ext uri="{FF2B5EF4-FFF2-40B4-BE49-F238E27FC236}">
                      <a16:creationId xmlns:a16="http://schemas.microsoft.com/office/drawing/2014/main" id="{04DF3BA9-50BC-6838-9E41-E6C2006535C3}"/>
                    </a:ext>
                  </a:extLst>
                </p:cNvPr>
                <p:cNvSpPr>
                  <a:spLocks/>
                </p:cNvSpPr>
                <p:nvPr/>
              </p:nvSpPr>
              <p:spPr bwMode="auto">
                <a:xfrm>
                  <a:off x="6506" y="4040"/>
                  <a:ext cx="99" cy="107"/>
                </a:xfrm>
                <a:custGeom>
                  <a:avLst/>
                  <a:gdLst>
                    <a:gd name="T0" fmla="*/ 67 w 133"/>
                    <a:gd name="T1" fmla="*/ 143 h 143"/>
                    <a:gd name="T2" fmla="*/ 67 w 133"/>
                    <a:gd name="T3" fmla="*/ 143 h 143"/>
                    <a:gd name="T4" fmla="*/ 128 w 133"/>
                    <a:gd name="T5" fmla="*/ 82 h 143"/>
                    <a:gd name="T6" fmla="*/ 133 w 133"/>
                    <a:gd name="T7" fmla="*/ 76 h 143"/>
                    <a:gd name="T8" fmla="*/ 113 w 133"/>
                    <a:gd name="T9" fmla="*/ 56 h 143"/>
                    <a:gd name="T10" fmla="*/ 88 w 133"/>
                    <a:gd name="T11" fmla="*/ 82 h 143"/>
                    <a:gd name="T12" fmla="*/ 81 w 133"/>
                    <a:gd name="T13" fmla="*/ 89 h 143"/>
                    <a:gd name="T14" fmla="*/ 81 w 133"/>
                    <a:gd name="T15" fmla="*/ 82 h 143"/>
                    <a:gd name="T16" fmla="*/ 81 w 133"/>
                    <a:gd name="T17" fmla="*/ 0 h 143"/>
                    <a:gd name="T18" fmla="*/ 52 w 133"/>
                    <a:gd name="T19" fmla="*/ 0 h 143"/>
                    <a:gd name="T20" fmla="*/ 52 w 133"/>
                    <a:gd name="T21" fmla="*/ 82 h 143"/>
                    <a:gd name="T22" fmla="*/ 52 w 133"/>
                    <a:gd name="T23" fmla="*/ 89 h 143"/>
                    <a:gd name="T24" fmla="*/ 46 w 133"/>
                    <a:gd name="T25" fmla="*/ 82 h 143"/>
                    <a:gd name="T26" fmla="*/ 20 w 133"/>
                    <a:gd name="T27" fmla="*/ 56 h 143"/>
                    <a:gd name="T28" fmla="*/ 0 w 133"/>
                    <a:gd name="T29" fmla="*/ 76 h 143"/>
                    <a:gd name="T30" fmla="*/ 6 w 133"/>
                    <a:gd name="T31" fmla="*/ 82 h 143"/>
                    <a:gd name="T32" fmla="*/ 67 w 133"/>
                    <a:gd name="T33"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3" h="143">
                      <a:moveTo>
                        <a:pt x="67" y="143"/>
                      </a:moveTo>
                      <a:lnTo>
                        <a:pt x="67" y="143"/>
                      </a:lnTo>
                      <a:lnTo>
                        <a:pt x="128" y="82"/>
                      </a:lnTo>
                      <a:lnTo>
                        <a:pt x="133" y="76"/>
                      </a:lnTo>
                      <a:lnTo>
                        <a:pt x="113" y="56"/>
                      </a:lnTo>
                      <a:lnTo>
                        <a:pt x="88" y="82"/>
                      </a:lnTo>
                      <a:lnTo>
                        <a:pt x="81" y="89"/>
                      </a:lnTo>
                      <a:lnTo>
                        <a:pt x="81" y="82"/>
                      </a:lnTo>
                      <a:lnTo>
                        <a:pt x="81" y="0"/>
                      </a:lnTo>
                      <a:lnTo>
                        <a:pt x="52" y="0"/>
                      </a:lnTo>
                      <a:lnTo>
                        <a:pt x="52" y="82"/>
                      </a:lnTo>
                      <a:lnTo>
                        <a:pt x="52" y="89"/>
                      </a:lnTo>
                      <a:lnTo>
                        <a:pt x="46" y="82"/>
                      </a:lnTo>
                      <a:lnTo>
                        <a:pt x="20" y="56"/>
                      </a:lnTo>
                      <a:lnTo>
                        <a:pt x="0" y="76"/>
                      </a:lnTo>
                      <a:lnTo>
                        <a:pt x="6" y="82"/>
                      </a:lnTo>
                      <a:lnTo>
                        <a:pt x="67" y="143"/>
                      </a:lnTo>
                      <a:close/>
                    </a:path>
                  </a:pathLst>
                </a:custGeom>
                <a:solidFill>
                  <a:srgbClr val="0078D4"/>
                </a:solidFill>
                <a:ln w="0">
                  <a:noFill/>
                  <a:prstDash val="solid"/>
                  <a:round/>
                  <a:headEnd/>
                  <a:tailEnd/>
                </a:ln>
              </p:spPr>
              <p:txBody>
                <a:bodyPr vert="horz" wrap="square" lIns="76200" tIns="38100" rIns="76200" bIns="38100" numCol="1" anchor="t" anchorCtr="0" compatLnSpc="1">
                  <a:prstTxWarp prst="textNoShape">
                    <a:avLst/>
                  </a:prstTxWarp>
                </a:bodyPr>
                <a:lstStyle/>
                <a:p>
                  <a:pPr algn="ctr"/>
                  <a:endParaRPr lang="en-US" sz="1471"/>
                </a:p>
              </p:txBody>
            </p:sp>
            <p:sp>
              <p:nvSpPr>
                <p:cNvPr id="36" name="Freeform 20">
                  <a:extLst>
                    <a:ext uri="{FF2B5EF4-FFF2-40B4-BE49-F238E27FC236}">
                      <a16:creationId xmlns:a16="http://schemas.microsoft.com/office/drawing/2014/main" id="{9D5DA1D1-B57D-F487-90E7-30A81AC103A0}"/>
                    </a:ext>
                  </a:extLst>
                </p:cNvPr>
                <p:cNvSpPr>
                  <a:spLocks noEditPoints="1"/>
                </p:cNvSpPr>
                <p:nvPr/>
              </p:nvSpPr>
              <p:spPr bwMode="auto">
                <a:xfrm>
                  <a:off x="6575" y="4201"/>
                  <a:ext cx="139" cy="99"/>
                </a:xfrm>
                <a:custGeom>
                  <a:avLst/>
                  <a:gdLst>
                    <a:gd name="T0" fmla="*/ 111 w 187"/>
                    <a:gd name="T1" fmla="*/ 120 h 133"/>
                    <a:gd name="T2" fmla="*/ 111 w 187"/>
                    <a:gd name="T3" fmla="*/ 120 h 133"/>
                    <a:gd name="T4" fmla="*/ 111 w 187"/>
                    <a:gd name="T5" fmla="*/ 120 h 133"/>
                    <a:gd name="T6" fmla="*/ 71 w 187"/>
                    <a:gd name="T7" fmla="*/ 120 h 133"/>
                    <a:gd name="T8" fmla="*/ 71 w 187"/>
                    <a:gd name="T9" fmla="*/ 120 h 133"/>
                    <a:gd name="T10" fmla="*/ 71 w 187"/>
                    <a:gd name="T11" fmla="*/ 93 h 133"/>
                    <a:gd name="T12" fmla="*/ 111 w 187"/>
                    <a:gd name="T13" fmla="*/ 93 h 133"/>
                    <a:gd name="T14" fmla="*/ 111 w 187"/>
                    <a:gd name="T15" fmla="*/ 120 h 133"/>
                    <a:gd name="T16" fmla="*/ 187 w 187"/>
                    <a:gd name="T17" fmla="*/ 0 h 133"/>
                    <a:gd name="T18" fmla="*/ 187 w 187"/>
                    <a:gd name="T19" fmla="*/ 0 h 133"/>
                    <a:gd name="T20" fmla="*/ 171 w 187"/>
                    <a:gd name="T21" fmla="*/ 0 h 133"/>
                    <a:gd name="T22" fmla="*/ 0 w 187"/>
                    <a:gd name="T23" fmla="*/ 0 h 133"/>
                    <a:gd name="T24" fmla="*/ 0 w 187"/>
                    <a:gd name="T25" fmla="*/ 120 h 133"/>
                    <a:gd name="T26" fmla="*/ 0 w 187"/>
                    <a:gd name="T27" fmla="*/ 133 h 133"/>
                    <a:gd name="T28" fmla="*/ 187 w 187"/>
                    <a:gd name="T29" fmla="*/ 133 h 133"/>
                    <a:gd name="T30" fmla="*/ 187 w 187"/>
                    <a:gd name="T31"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7" h="133">
                      <a:moveTo>
                        <a:pt x="111" y="120"/>
                      </a:moveTo>
                      <a:lnTo>
                        <a:pt x="111" y="120"/>
                      </a:lnTo>
                      <a:lnTo>
                        <a:pt x="111" y="120"/>
                      </a:lnTo>
                      <a:lnTo>
                        <a:pt x="71" y="120"/>
                      </a:lnTo>
                      <a:lnTo>
                        <a:pt x="71" y="120"/>
                      </a:lnTo>
                      <a:lnTo>
                        <a:pt x="71" y="93"/>
                      </a:lnTo>
                      <a:lnTo>
                        <a:pt x="111" y="93"/>
                      </a:lnTo>
                      <a:lnTo>
                        <a:pt x="111" y="120"/>
                      </a:lnTo>
                      <a:close/>
                      <a:moveTo>
                        <a:pt x="187" y="0"/>
                      </a:moveTo>
                      <a:lnTo>
                        <a:pt x="187" y="0"/>
                      </a:lnTo>
                      <a:lnTo>
                        <a:pt x="171" y="0"/>
                      </a:lnTo>
                      <a:lnTo>
                        <a:pt x="0" y="0"/>
                      </a:lnTo>
                      <a:lnTo>
                        <a:pt x="0" y="120"/>
                      </a:lnTo>
                      <a:lnTo>
                        <a:pt x="0" y="133"/>
                      </a:lnTo>
                      <a:lnTo>
                        <a:pt x="187" y="133"/>
                      </a:lnTo>
                      <a:lnTo>
                        <a:pt x="187" y="0"/>
                      </a:lnTo>
                      <a:close/>
                    </a:path>
                  </a:pathLst>
                </a:custGeom>
                <a:solidFill>
                  <a:srgbClr val="C1C1C1"/>
                </a:solidFill>
                <a:ln w="0">
                  <a:noFill/>
                  <a:prstDash val="solid"/>
                  <a:round/>
                  <a:headEnd/>
                  <a:tailEnd/>
                </a:ln>
              </p:spPr>
              <p:txBody>
                <a:bodyPr vert="horz" wrap="square" lIns="76200" tIns="38100" rIns="76200" bIns="38100" numCol="1" anchor="t" anchorCtr="0" compatLnSpc="1">
                  <a:prstTxWarp prst="textNoShape">
                    <a:avLst/>
                  </a:prstTxWarp>
                </a:bodyPr>
                <a:lstStyle/>
                <a:p>
                  <a:pPr algn="ctr"/>
                  <a:endParaRPr lang="en-US" sz="1471"/>
                </a:p>
              </p:txBody>
            </p:sp>
          </p:grpSp>
          <p:cxnSp>
            <p:nvCxnSpPr>
              <p:cNvPr id="38" name="Connector: Elbow 37">
                <a:extLst>
                  <a:ext uri="{FF2B5EF4-FFF2-40B4-BE49-F238E27FC236}">
                    <a16:creationId xmlns:a16="http://schemas.microsoft.com/office/drawing/2014/main" id="{AF015013-5A75-214E-4CF1-A4A14CC117DC}"/>
                  </a:ext>
                </a:extLst>
              </p:cNvPr>
              <p:cNvCxnSpPr>
                <a:cxnSpLocks/>
                <a:stCxn id="39" idx="3"/>
                <a:endCxn id="137" idx="1"/>
              </p:cNvCxnSpPr>
              <p:nvPr/>
            </p:nvCxnSpPr>
            <p:spPr>
              <a:xfrm>
                <a:off x="6800848" y="2867389"/>
                <a:ext cx="893995" cy="981852"/>
              </a:xfrm>
              <a:prstGeom prst="bentConnector3">
                <a:avLst>
                  <a:gd name="adj1" fmla="val 50000"/>
                </a:avLst>
              </a:prstGeom>
              <a:noFill/>
              <a:ln w="9525" cap="flat" cmpd="sng" algn="ctr">
                <a:solidFill>
                  <a:srgbClr val="737373"/>
                </a:solidFill>
                <a:prstDash val="solid"/>
                <a:headEnd type="none" w="lg" len="med"/>
                <a:tailEnd type="arrow" w="med" len="sm"/>
              </a:ln>
              <a:effectLst/>
            </p:spPr>
          </p:cxnSp>
          <p:cxnSp>
            <p:nvCxnSpPr>
              <p:cNvPr id="43" name="Connector: Elbow 42">
                <a:extLst>
                  <a:ext uri="{FF2B5EF4-FFF2-40B4-BE49-F238E27FC236}">
                    <a16:creationId xmlns:a16="http://schemas.microsoft.com/office/drawing/2014/main" id="{CB403835-E674-79F8-E4F1-2E897D67023F}"/>
                  </a:ext>
                </a:extLst>
              </p:cNvPr>
              <p:cNvCxnSpPr>
                <a:cxnSpLocks/>
                <a:stCxn id="40" idx="3"/>
                <a:endCxn id="137" idx="1"/>
              </p:cNvCxnSpPr>
              <p:nvPr/>
            </p:nvCxnSpPr>
            <p:spPr>
              <a:xfrm flipV="1">
                <a:off x="6800848" y="3849241"/>
                <a:ext cx="893995" cy="981851"/>
              </a:xfrm>
              <a:prstGeom prst="bentConnector3">
                <a:avLst>
                  <a:gd name="adj1" fmla="val 50000"/>
                </a:avLst>
              </a:prstGeom>
              <a:noFill/>
              <a:ln w="9525" cap="flat" cmpd="sng" algn="ctr">
                <a:solidFill>
                  <a:srgbClr val="737373"/>
                </a:solidFill>
                <a:prstDash val="solid"/>
                <a:headEnd type="none" w="lg" len="med"/>
                <a:tailEnd type="arrow" w="med" len="sm"/>
              </a:ln>
              <a:effectLst/>
            </p:spPr>
          </p:cxnSp>
        </p:grpSp>
        <p:sp>
          <p:nvSpPr>
            <p:cNvPr id="178" name="TextBox 177">
              <a:extLst>
                <a:ext uri="{FF2B5EF4-FFF2-40B4-BE49-F238E27FC236}">
                  <a16:creationId xmlns:a16="http://schemas.microsoft.com/office/drawing/2014/main" id="{EFDEC1CF-5B46-3357-375D-5D0419FF75A8}"/>
                </a:ext>
              </a:extLst>
            </p:cNvPr>
            <p:cNvSpPr txBox="1"/>
            <p:nvPr/>
          </p:nvSpPr>
          <p:spPr>
            <a:xfrm>
              <a:off x="5737957" y="5304664"/>
              <a:ext cx="1263068" cy="276999"/>
            </a:xfrm>
            <a:prstGeom prst="rect">
              <a:avLst/>
            </a:prstGeom>
            <a:noFill/>
          </p:spPr>
          <p:txBody>
            <a:bodyPr wrap="square" lIns="0" tIns="0" rIns="0" bIns="0" rtlCol="0" anchor="t">
              <a:spAutoFit/>
            </a:bodyPr>
            <a:lstStyle/>
            <a:p>
              <a:pPr marL="0" marR="0" lvl="0" indent="0" algn="ctr" defTabSz="914437" rtl="0" eaLnBrk="1" fontAlgn="auto" latinLnBrk="0" hangingPunct="1">
                <a:lnSpc>
                  <a:spcPct val="90000"/>
                </a:lnSpc>
                <a:spcBef>
                  <a:spcPts val="0"/>
                </a:spcBef>
                <a:spcAft>
                  <a:spcPts val="0"/>
                </a:spcAft>
                <a:buClrTx/>
                <a:buSzTx/>
                <a:buFontTx/>
                <a:buNone/>
                <a:tabLst/>
                <a:defRPr/>
              </a:pPr>
              <a:r>
                <a:rPr kumimoji="0" lang="en-US" sz="1000" b="0" i="0" u="none" strike="noStrike" kern="0" cap="none" spc="0" normalizeH="0" baseline="0" noProof="0">
                  <a:ln>
                    <a:noFill/>
                  </a:ln>
                  <a:solidFill>
                    <a:srgbClr val="0078D4"/>
                  </a:solidFill>
                  <a:effectLst/>
                  <a:uLnTx/>
                  <a:uFillTx/>
                  <a:latin typeface="Segoe UI Semibold" panose="020B0702040204020203" pitchFamily="34" charset="0"/>
                  <a:ea typeface="+mn-ea"/>
                  <a:cs typeface="Segoe UI Semibold" panose="020B0702040204020203" pitchFamily="34" charset="0"/>
                </a:rPr>
                <a:t>Intune</a:t>
              </a:r>
            </a:p>
            <a:p>
              <a:pPr marL="0" marR="0" lvl="0" indent="0" algn="ctr" defTabSz="914437" rtl="0" eaLnBrk="1" fontAlgn="auto" latinLnBrk="0" hangingPunct="1">
                <a:lnSpc>
                  <a:spcPct val="90000"/>
                </a:lnSpc>
                <a:spcBef>
                  <a:spcPts val="0"/>
                </a:spcBef>
                <a:spcAft>
                  <a:spcPts val="0"/>
                </a:spcAft>
                <a:buClrTx/>
                <a:buSzTx/>
                <a:buFontTx/>
                <a:buNone/>
                <a:tabLst/>
                <a:defRPr/>
              </a:pPr>
              <a:r>
                <a:rPr kumimoji="0" lang="en-US" sz="1000" b="0" i="0" u="none" strike="noStrike" kern="0" cap="none" spc="0" normalizeH="0" baseline="0" noProof="0">
                  <a:ln>
                    <a:noFill/>
                  </a:ln>
                  <a:solidFill>
                    <a:srgbClr val="0078D4"/>
                  </a:solidFill>
                  <a:effectLst/>
                  <a:uLnTx/>
                  <a:uFillTx/>
                  <a:latin typeface="Segoe UI Semibold" panose="020B0702040204020203" pitchFamily="34" charset="0"/>
                  <a:ea typeface="+mn-ea"/>
                  <a:cs typeface="Segoe UI Semibold" panose="020B0702040204020203" pitchFamily="34" charset="0"/>
                </a:rPr>
                <a:t>Azure AD</a:t>
              </a:r>
              <a:endParaRPr kumimoji="0" lang="en-US" sz="1000" b="1" i="0" u="none" strike="noStrike" kern="0" cap="none" spc="0" normalizeH="0" baseline="0" noProof="0">
                <a:ln>
                  <a:noFill/>
                </a:ln>
                <a:solidFill>
                  <a:srgbClr val="0078D4"/>
                </a:solidFill>
                <a:effectLst/>
                <a:uLnTx/>
                <a:uFillTx/>
                <a:latin typeface="Segoe UI Semibold" panose="020B0702040204020203" pitchFamily="34" charset="0"/>
                <a:ea typeface="+mn-ea"/>
                <a:cs typeface="Segoe UI Semibold" panose="020B0702040204020203" pitchFamily="34" charset="0"/>
              </a:endParaRPr>
            </a:p>
          </p:txBody>
        </p:sp>
      </p:grpSp>
    </p:spTree>
    <p:extLst>
      <p:ext uri="{BB962C8B-B14F-4D97-AF65-F5344CB8AC3E}">
        <p14:creationId xmlns:p14="http://schemas.microsoft.com/office/powerpoint/2010/main" val="190403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42" presetClass="path" presetSubtype="0" decel="100000" fill="hold" grpId="1" nodeType="withEffect">
                                  <p:stCondLst>
                                    <p:cond delay="0"/>
                                  </p:stCondLst>
                                  <p:childTnLst>
                                    <p:animMotion origin="layout" path="M 6.25E-7 -2.59259E-6 L -0.02591 -2.59259E-6 " pathEditMode="relative" rAng="0" ptsTypes="AA">
                                      <p:cBhvr>
                                        <p:cTn id="9" dur="750" spd="-100000" fill="hold"/>
                                        <p:tgtEl>
                                          <p:spTgt spid="15"/>
                                        </p:tgtEl>
                                        <p:attrNameLst>
                                          <p:attrName>ppt_x</p:attrName>
                                          <p:attrName>ppt_y</p:attrName>
                                        </p:attrNameLst>
                                      </p:cBhvr>
                                      <p:rCtr x="-1302" y="0"/>
                                    </p:animMotion>
                                  </p:childTnLst>
                                </p:cTn>
                              </p:par>
                              <p:par>
                                <p:cTn id="10" presetID="10" presetClass="entr" presetSubtype="0" fill="hold" grpId="0" nodeType="withEffect">
                                  <p:stCondLst>
                                    <p:cond delay="25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42" presetClass="path" presetSubtype="0" decel="100000" fill="hold" grpId="1" nodeType="withEffect">
                                  <p:stCondLst>
                                    <p:cond delay="250"/>
                                  </p:stCondLst>
                                  <p:childTnLst>
                                    <p:animMotion origin="layout" path="M 4.58333E-6 -3.33333E-6 L -0.02592 -3.33333E-6 " pathEditMode="relative" rAng="0" ptsTypes="AA">
                                      <p:cBhvr>
                                        <p:cTn id="14" dur="750" spd="-100000" fill="hold"/>
                                        <p:tgtEl>
                                          <p:spTgt spid="12"/>
                                        </p:tgtEl>
                                        <p:attrNameLst>
                                          <p:attrName>ppt_x</p:attrName>
                                          <p:attrName>ppt_y</p:attrName>
                                        </p:attrNameLst>
                                      </p:cBhvr>
                                      <p:rCtr x="-1302" y="0"/>
                                    </p:animMotion>
                                  </p:childTnLst>
                                </p:cTn>
                              </p:par>
                              <p:par>
                                <p:cTn id="15" presetID="10" presetClass="entr" presetSubtype="0" fill="hold" grpId="0" nodeType="withEffect">
                                  <p:stCondLst>
                                    <p:cond delay="50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par>
                                <p:cTn id="18" presetID="42" presetClass="path" presetSubtype="0" decel="100000" fill="hold" grpId="1" nodeType="withEffect">
                                  <p:stCondLst>
                                    <p:cond delay="500"/>
                                  </p:stCondLst>
                                  <p:childTnLst>
                                    <p:animMotion origin="layout" path="M 4.58333E-6 -4.07407E-6 L -0.02592 -4.07407E-6 " pathEditMode="relative" rAng="0" ptsTypes="AA">
                                      <p:cBhvr>
                                        <p:cTn id="19" dur="750" spd="-100000" fill="hold"/>
                                        <p:tgtEl>
                                          <p:spTgt spid="16"/>
                                        </p:tgtEl>
                                        <p:attrNameLst>
                                          <p:attrName>ppt_x</p:attrName>
                                          <p:attrName>ppt_y</p:attrName>
                                        </p:attrNameLst>
                                      </p:cBhvr>
                                      <p:rCtr x="-1302" y="0"/>
                                    </p:animMotion>
                                  </p:childTnLst>
                                </p:cTn>
                              </p:par>
                              <p:par>
                                <p:cTn id="20" presetID="10" presetClass="entr" presetSubtype="0" fill="hold" grpId="0" nodeType="withEffect">
                                  <p:stCondLst>
                                    <p:cond delay="75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42" presetClass="path" presetSubtype="0" decel="100000" fill="hold" grpId="1" nodeType="withEffect">
                                  <p:stCondLst>
                                    <p:cond delay="750"/>
                                  </p:stCondLst>
                                  <p:childTnLst>
                                    <p:animMotion origin="layout" path="M 4.58333E-6 4.81481E-6 L -0.02592 4.81481E-6 " pathEditMode="relative" rAng="0" ptsTypes="AA">
                                      <p:cBhvr>
                                        <p:cTn id="24" dur="750" spd="-100000" fill="hold"/>
                                        <p:tgtEl>
                                          <p:spTgt spid="17"/>
                                        </p:tgtEl>
                                        <p:attrNameLst>
                                          <p:attrName>ppt_x</p:attrName>
                                          <p:attrName>ppt_y</p:attrName>
                                        </p:attrNameLst>
                                      </p:cBhvr>
                                      <p:rCtr x="-1302" y="0"/>
                                    </p:animMotion>
                                  </p:childTnLst>
                                </p:cTn>
                              </p:par>
                              <p:par>
                                <p:cTn id="25" presetID="10" presetClass="entr" presetSubtype="0" fill="hold" nodeType="withEffect">
                                  <p:stCondLst>
                                    <p:cond delay="1000"/>
                                  </p:stCondLst>
                                  <p:childTnLst>
                                    <p:set>
                                      <p:cBhvr>
                                        <p:cTn id="26" dur="1" fill="hold">
                                          <p:stCondLst>
                                            <p:cond delay="0"/>
                                          </p:stCondLst>
                                        </p:cTn>
                                        <p:tgtEl>
                                          <p:spTgt spid="194"/>
                                        </p:tgtEl>
                                        <p:attrNameLst>
                                          <p:attrName>style.visibility</p:attrName>
                                        </p:attrNameLst>
                                      </p:cBhvr>
                                      <p:to>
                                        <p:strVal val="visible"/>
                                      </p:to>
                                    </p:set>
                                    <p:animEffect transition="in" filter="fade">
                                      <p:cBhvr>
                                        <p:cTn id="27" dur="500"/>
                                        <p:tgtEl>
                                          <p:spTgt spid="194"/>
                                        </p:tgtEl>
                                      </p:cBhvr>
                                    </p:animEffect>
                                  </p:childTnLst>
                                </p:cTn>
                              </p:par>
                              <p:par>
                                <p:cTn id="28" presetID="42" presetClass="path" presetSubtype="0" decel="100000" fill="hold" nodeType="withEffect">
                                  <p:stCondLst>
                                    <p:cond delay="1000"/>
                                  </p:stCondLst>
                                  <p:childTnLst>
                                    <p:animMotion origin="layout" path="M -2.5E-6 2.96296E-6 L -0.02591 2.96296E-6 " pathEditMode="relative" rAng="0" ptsTypes="AA">
                                      <p:cBhvr>
                                        <p:cTn id="29" dur="750" spd="-100000" fill="hold"/>
                                        <p:tgtEl>
                                          <p:spTgt spid="194"/>
                                        </p:tgtEl>
                                        <p:attrNameLst>
                                          <p:attrName>ppt_x</p:attrName>
                                          <p:attrName>ppt_y</p:attrName>
                                        </p:attrNameLst>
                                      </p:cBhvr>
                                      <p:rCtr x="-1302" y="0"/>
                                    </p:animMotion>
                                  </p:childTnLst>
                                </p:cTn>
                              </p:par>
                              <p:par>
                                <p:cTn id="30" presetID="10" presetClass="entr" presetSubtype="0" fill="hold" nodeType="withEffect">
                                  <p:stCondLst>
                                    <p:cond delay="1250"/>
                                  </p:stCondLst>
                                  <p:childTnLst>
                                    <p:set>
                                      <p:cBhvr>
                                        <p:cTn id="31" dur="1" fill="hold">
                                          <p:stCondLst>
                                            <p:cond delay="0"/>
                                          </p:stCondLst>
                                        </p:cTn>
                                        <p:tgtEl>
                                          <p:spTgt spid="189"/>
                                        </p:tgtEl>
                                        <p:attrNameLst>
                                          <p:attrName>style.visibility</p:attrName>
                                        </p:attrNameLst>
                                      </p:cBhvr>
                                      <p:to>
                                        <p:strVal val="visible"/>
                                      </p:to>
                                    </p:set>
                                    <p:animEffect transition="in" filter="fade">
                                      <p:cBhvr>
                                        <p:cTn id="32" dur="500"/>
                                        <p:tgtEl>
                                          <p:spTgt spid="189"/>
                                        </p:tgtEl>
                                      </p:cBhvr>
                                    </p:animEffect>
                                  </p:childTnLst>
                                </p:cTn>
                              </p:par>
                              <p:par>
                                <p:cTn id="33" presetID="42" presetClass="path" presetSubtype="0" decel="100000" fill="hold" nodeType="withEffect">
                                  <p:stCondLst>
                                    <p:cond delay="1250"/>
                                  </p:stCondLst>
                                  <p:childTnLst>
                                    <p:animMotion origin="layout" path="M -2.5E-6 2.96296E-6 L -0.02591 2.96296E-6 " pathEditMode="relative" rAng="0" ptsTypes="AA">
                                      <p:cBhvr>
                                        <p:cTn id="34" dur="750" spd="-100000" fill="hold"/>
                                        <p:tgtEl>
                                          <p:spTgt spid="189"/>
                                        </p:tgtEl>
                                        <p:attrNameLst>
                                          <p:attrName>ppt_x</p:attrName>
                                          <p:attrName>ppt_y</p:attrName>
                                        </p:attrNameLst>
                                      </p:cBhvr>
                                      <p:rCtr x="-1302" y="0"/>
                                    </p:animMotion>
                                  </p:childTnLst>
                                </p:cTn>
                              </p:par>
                              <p:par>
                                <p:cTn id="35" presetID="10" presetClass="entr" presetSubtype="0" fill="hold" nodeType="withEffect">
                                  <p:stCondLst>
                                    <p:cond delay="1500"/>
                                  </p:stCondLst>
                                  <p:childTnLst>
                                    <p:set>
                                      <p:cBhvr>
                                        <p:cTn id="36" dur="1" fill="hold">
                                          <p:stCondLst>
                                            <p:cond delay="0"/>
                                          </p:stCondLst>
                                        </p:cTn>
                                        <p:tgtEl>
                                          <p:spTgt spid="193"/>
                                        </p:tgtEl>
                                        <p:attrNameLst>
                                          <p:attrName>style.visibility</p:attrName>
                                        </p:attrNameLst>
                                      </p:cBhvr>
                                      <p:to>
                                        <p:strVal val="visible"/>
                                      </p:to>
                                    </p:set>
                                    <p:animEffect transition="in" filter="fade">
                                      <p:cBhvr>
                                        <p:cTn id="37" dur="500"/>
                                        <p:tgtEl>
                                          <p:spTgt spid="193"/>
                                        </p:tgtEl>
                                      </p:cBhvr>
                                    </p:animEffect>
                                  </p:childTnLst>
                                </p:cTn>
                              </p:par>
                              <p:par>
                                <p:cTn id="38" presetID="42" presetClass="path" presetSubtype="0" decel="100000" fill="hold" nodeType="withEffect">
                                  <p:stCondLst>
                                    <p:cond delay="1500"/>
                                  </p:stCondLst>
                                  <p:childTnLst>
                                    <p:animMotion origin="layout" path="M -2.5E-6 2.96296E-6 L -0.02591 2.96296E-6 " pathEditMode="relative" rAng="0" ptsTypes="AA">
                                      <p:cBhvr>
                                        <p:cTn id="39" dur="750" spd="-100000" fill="hold"/>
                                        <p:tgtEl>
                                          <p:spTgt spid="193"/>
                                        </p:tgtEl>
                                        <p:attrNameLst>
                                          <p:attrName>ppt_x</p:attrName>
                                          <p:attrName>ppt_y</p:attrName>
                                        </p:attrNameLst>
                                      </p:cBhvr>
                                      <p:rCtr x="-1302" y="0"/>
                                    </p:animMotion>
                                  </p:childTnLst>
                                </p:cTn>
                              </p:par>
                            </p:childTnLst>
                          </p:cTn>
                        </p:par>
                      </p:childTnLst>
                    </p:cTn>
                  </p:par>
                </p:childTnLst>
              </p:cTn>
              <p:prevCondLst>
                <p:cond evt="onPrev" delay="0">
                  <p:tgtEl>
                    <p:sldTgt/>
                  </p:tgtEl>
                </p:cond>
              </p:prevCondLst>
              <p:nextCondLst>
                <p:cond evt="onNext" delay="0">
                  <p:tgtEl>
                    <p:sldTgt/>
                  </p:tgtEl>
                </p:cond>
              </p:nextCondLst>
            </p:seq>
            <p:par>
              <p:cTn id="40"/>
            </p:par>
          </p:childTnLst>
        </p:cTn>
      </p:par>
    </p:tnLst>
    <p:bldLst>
      <p:bldP spid="15" grpId="0"/>
      <p:bldP spid="15" grpId="1"/>
      <p:bldP spid="12" grpId="0"/>
      <p:bldP spid="12" grpId="1"/>
      <p:bldP spid="16" grpId="0"/>
      <p:bldP spid="16" grpId="1"/>
      <p:bldP spid="17" grpId="0"/>
      <p:bldP spid="17"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9C72D49-5C9F-91D5-DC9F-CC611E76C03A}"/>
              </a:ext>
              <a:ext uri="{C183D7F6-B498-43B3-948B-1728B52AA6E4}">
                <adec:decorative xmlns:adec="http://schemas.microsoft.com/office/drawing/2017/decorative" val="1"/>
              </a:ext>
            </a:extLst>
          </p:cNvPr>
          <p:cNvSpPr/>
          <p:nvPr/>
        </p:nvSpPr>
        <p:spPr bwMode="auto">
          <a:xfrm>
            <a:off x="0" y="0"/>
            <a:ext cx="12192000" cy="16764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4" name="Title 3">
            <a:extLst>
              <a:ext uri="{FF2B5EF4-FFF2-40B4-BE49-F238E27FC236}">
                <a16:creationId xmlns:a16="http://schemas.microsoft.com/office/drawing/2014/main" id="{DBB7797A-B220-44FD-B0DD-DC217DA7676E}"/>
              </a:ext>
            </a:extLst>
          </p:cNvPr>
          <p:cNvSpPr>
            <a:spLocks noGrp="1"/>
          </p:cNvSpPr>
          <p:nvPr>
            <p:ph type="title"/>
          </p:nvPr>
        </p:nvSpPr>
        <p:spPr>
          <a:xfrm>
            <a:off x="574675" y="511175"/>
            <a:ext cx="11018838" cy="430213"/>
          </a:xfrm>
        </p:spPr>
        <p:txBody>
          <a:bodyPr/>
          <a:lstStyle/>
          <a:p>
            <a:r>
              <a:rPr lang="en-US"/>
              <a:t>Secure access to work apps with Azure Active Directory</a:t>
            </a:r>
          </a:p>
        </p:txBody>
      </p:sp>
      <p:sp>
        <p:nvSpPr>
          <p:cNvPr id="10" name="Text Placeholder 16">
            <a:extLst>
              <a:ext uri="{FF2B5EF4-FFF2-40B4-BE49-F238E27FC236}">
                <a16:creationId xmlns:a16="http://schemas.microsoft.com/office/drawing/2014/main" id="{77A92AC6-9827-9709-B7D5-A43D0BF3C8A8}"/>
              </a:ext>
            </a:extLst>
          </p:cNvPr>
          <p:cNvSpPr>
            <a:spLocks noGrp="1"/>
          </p:cNvSpPr>
          <p:nvPr>
            <p:ph type="body" sz="quarter" idx="10"/>
          </p:nvPr>
        </p:nvSpPr>
        <p:spPr>
          <a:xfrm>
            <a:off x="574816" y="246888"/>
            <a:ext cx="11018838" cy="246221"/>
          </a:xfrm>
        </p:spPr>
        <p:txBody>
          <a:bodyPr/>
          <a:lstStyle/>
          <a:p>
            <a:r>
              <a:rPr lang="en-US" sz="1600">
                <a:solidFill>
                  <a:schemeClr val="tx1"/>
                </a:solidFill>
              </a:rPr>
              <a:t>01 </a:t>
            </a:r>
            <a:r>
              <a:rPr lang="en-US" sz="1600">
                <a:solidFill>
                  <a:schemeClr val="accent1"/>
                </a:solidFill>
              </a:rPr>
              <a:t>Zero-Trust foundations</a:t>
            </a:r>
          </a:p>
        </p:txBody>
      </p:sp>
      <p:sp>
        <p:nvSpPr>
          <p:cNvPr id="9" name="Text Placeholder 8">
            <a:extLst>
              <a:ext uri="{FF2B5EF4-FFF2-40B4-BE49-F238E27FC236}">
                <a16:creationId xmlns:a16="http://schemas.microsoft.com/office/drawing/2014/main" id="{D5E70B66-46B8-7A09-4399-59985FFBEABF}"/>
              </a:ext>
            </a:extLst>
          </p:cNvPr>
          <p:cNvSpPr>
            <a:spLocks noGrp="1"/>
          </p:cNvSpPr>
          <p:nvPr>
            <p:ph type="body" sz="quarter" idx="11"/>
          </p:nvPr>
        </p:nvSpPr>
        <p:spPr>
          <a:xfrm>
            <a:off x="574675" y="1916267"/>
            <a:ext cx="11018520" cy="307777"/>
          </a:xfrm>
        </p:spPr>
        <p:txBody>
          <a:bodyPr/>
          <a:lstStyle/>
          <a:p>
            <a:r>
              <a:rPr lang="en-US"/>
              <a:t>Azure AD Premium P1 is included with Microsoft 365 Business Premium</a:t>
            </a:r>
          </a:p>
        </p:txBody>
      </p:sp>
      <p:sp>
        <p:nvSpPr>
          <p:cNvPr id="86" name="TextBox 85">
            <a:extLst>
              <a:ext uri="{FF2B5EF4-FFF2-40B4-BE49-F238E27FC236}">
                <a16:creationId xmlns:a16="http://schemas.microsoft.com/office/drawing/2014/main" id="{C47EB937-D2C8-4274-AC33-851D3E570696}"/>
              </a:ext>
            </a:extLst>
          </p:cNvPr>
          <p:cNvSpPr txBox="1"/>
          <p:nvPr/>
        </p:nvSpPr>
        <p:spPr>
          <a:xfrm>
            <a:off x="574675" y="2713996"/>
            <a:ext cx="4000167" cy="3016210"/>
          </a:xfrm>
          <a:prstGeom prst="rect">
            <a:avLst/>
          </a:prstGeom>
          <a:noFill/>
        </p:spPr>
        <p:txBody>
          <a:bodyPr wrap="square" lIns="0" anchor="t">
            <a:spAutoFit/>
          </a:bodyPr>
          <a:lstStyle/>
          <a:p>
            <a:pPr marL="285750" lvl="0" indent="-285750" defTabSz="878727" fontAlgn="base">
              <a:spcAft>
                <a:spcPts val="1800"/>
              </a:spcAft>
              <a:buFont typeface="Arial" panose="020B0604020202020204" pitchFamily="34" charset="0"/>
              <a:buChar char="•"/>
              <a:defRPr/>
            </a:pPr>
            <a:r>
              <a:rPr lang="en-US" sz="1600" kern="0" spc="-20">
                <a:latin typeface="Segoe UI"/>
                <a:cs typeface="Segoe UI Semibold" charset="0"/>
              </a:rPr>
              <a:t>Enable your employees to remotely access on-premises apps without opening broad access to your network with App Proxy.</a:t>
            </a:r>
            <a:r>
              <a:rPr lang="en-US" sz="1600" kern="0" spc="-20" baseline="30000">
                <a:latin typeface="Segoe UI"/>
                <a:cs typeface="Segoe UI Semibold" charset="0"/>
              </a:rPr>
              <a:t>1</a:t>
            </a:r>
          </a:p>
          <a:p>
            <a:pPr marL="285750" indent="-285750" defTabSz="878727" fontAlgn="base">
              <a:spcAft>
                <a:spcPts val="1800"/>
              </a:spcAft>
              <a:buFont typeface="Arial" panose="020B0604020202020204" pitchFamily="34" charset="0"/>
              <a:buChar char="•"/>
              <a:defRPr/>
            </a:pPr>
            <a:r>
              <a:rPr lang="en-US" sz="1600" kern="0" spc="-20">
                <a:latin typeface="Segoe UI"/>
                <a:cs typeface="Segoe UI Semibold" charset="0"/>
              </a:rPr>
              <a:t>Control “where, when, and who” connects to Office apps with Conditional Access.</a:t>
            </a:r>
          </a:p>
          <a:p>
            <a:pPr marL="285750" indent="-285750" defTabSz="878727" fontAlgn="base">
              <a:spcAft>
                <a:spcPts val="1800"/>
              </a:spcAft>
              <a:buFont typeface="Arial" panose="020B0604020202020204" pitchFamily="34" charset="0"/>
              <a:buChar char="•"/>
              <a:defRPr/>
            </a:pPr>
            <a:r>
              <a:rPr lang="en-US" sz="1600" kern="0" spc="-20">
                <a:latin typeface="Segoe UI"/>
                <a:cs typeface="Segoe UI Semibold" charset="0"/>
              </a:rPr>
              <a:t>Automatically add/remove users to security groups and reduce IT overhead with Dynamic Groups.</a:t>
            </a:r>
          </a:p>
        </p:txBody>
      </p:sp>
      <p:pic>
        <p:nvPicPr>
          <p:cNvPr id="3" name="Picture 2">
            <a:extLst>
              <a:ext uri="{FF2B5EF4-FFF2-40B4-BE49-F238E27FC236}">
                <a16:creationId xmlns:a16="http://schemas.microsoft.com/office/drawing/2014/main" id="{5E5C2229-ECBB-4BF2-AF80-227C2042C4A4}"/>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960949" y="2554584"/>
            <a:ext cx="6890700" cy="3047457"/>
          </a:xfrm>
          <a:prstGeom prst="rect">
            <a:avLst/>
          </a:prstGeom>
        </p:spPr>
      </p:pic>
      <p:sp>
        <p:nvSpPr>
          <p:cNvPr id="5" name="TextBox 4">
            <a:extLst>
              <a:ext uri="{FF2B5EF4-FFF2-40B4-BE49-F238E27FC236}">
                <a16:creationId xmlns:a16="http://schemas.microsoft.com/office/drawing/2014/main" id="{C0B28F95-C901-4625-9955-3CE1EFB4913F}"/>
              </a:ext>
            </a:extLst>
          </p:cNvPr>
          <p:cNvSpPr txBox="1"/>
          <p:nvPr/>
        </p:nvSpPr>
        <p:spPr>
          <a:xfrm>
            <a:off x="574675" y="6303082"/>
            <a:ext cx="6396958" cy="338554"/>
          </a:xfrm>
          <a:prstGeom prst="rect">
            <a:avLst/>
          </a:prstGeom>
          <a:noFill/>
        </p:spPr>
        <p:txBody>
          <a:bodyPr wrap="square" lIns="0">
            <a:spAutoFit/>
          </a:bodyPr>
          <a:lstStyle/>
          <a:p>
            <a:pPr marL="41275" indent="-41275"/>
            <a:r>
              <a:rPr lang="en-US" sz="800" baseline="30000">
                <a:solidFill>
                  <a:schemeClr val="bg1">
                    <a:lumMod val="50000"/>
                  </a:schemeClr>
                </a:solidFill>
                <a:latin typeface="SegoeUI"/>
              </a:rPr>
              <a:t>1</a:t>
            </a:r>
            <a:r>
              <a:rPr lang="en-US" sz="800">
                <a:solidFill>
                  <a:schemeClr val="bg1">
                    <a:lumMod val="50000"/>
                  </a:schemeClr>
                </a:solidFill>
                <a:latin typeface="SegoeUI"/>
              </a:rPr>
              <a:t>We are rolling out the full Azure AD Premium P1 capabilities to new Microsoft 365 Business Premium customers. Rollout to current Microsoft 365 Business Premium subscribers is scheduled to complete by July. For more details refer to the </a:t>
            </a:r>
            <a:r>
              <a:rPr lang="en-US" sz="800">
                <a:solidFill>
                  <a:schemeClr val="bg1">
                    <a:lumMod val="50000"/>
                  </a:schemeClr>
                </a:solidFill>
                <a:latin typeface="SegoeUI"/>
                <a:hlinkClick r:id="rId4">
                  <a:extLst>
                    <a:ext uri="{A12FA001-AC4F-418D-AE19-62706E023703}">
                      <ahyp:hlinkClr xmlns:ahyp="http://schemas.microsoft.com/office/drawing/2018/hyperlinkcolor" val="tx"/>
                    </a:ext>
                  </a:extLst>
                </a:hlinkClick>
              </a:rPr>
              <a:t>blog announcement</a:t>
            </a:r>
            <a:r>
              <a:rPr lang="en-US" sz="800">
                <a:solidFill>
                  <a:schemeClr val="bg1">
                    <a:lumMod val="50000"/>
                  </a:schemeClr>
                </a:solidFill>
                <a:latin typeface="SegoeUI"/>
              </a:rPr>
              <a:t>.</a:t>
            </a:r>
            <a:endParaRPr lang="en-US">
              <a:solidFill>
                <a:schemeClr val="bg1">
                  <a:lumMod val="50000"/>
                </a:schemeClr>
              </a:solidFill>
            </a:endParaRPr>
          </a:p>
        </p:txBody>
      </p:sp>
    </p:spTree>
    <p:extLst>
      <p:ext uri="{BB962C8B-B14F-4D97-AF65-F5344CB8AC3E}">
        <p14:creationId xmlns:p14="http://schemas.microsoft.com/office/powerpoint/2010/main" val="917594488"/>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048480E2-468B-7F58-1B26-1BAD2D142BCD}"/>
              </a:ext>
              <a:ext uri="{C183D7F6-B498-43B3-948B-1728B52AA6E4}">
                <adec:decorative xmlns:adec="http://schemas.microsoft.com/office/drawing/2017/decorative" val="1"/>
              </a:ext>
            </a:extLst>
          </p:cNvPr>
          <p:cNvSpPr/>
          <p:nvPr/>
        </p:nvSpPr>
        <p:spPr bwMode="auto">
          <a:xfrm>
            <a:off x="0" y="0"/>
            <a:ext cx="12192000" cy="16764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EF1F035D-62B5-43D2-8804-A19C15400E82}"/>
              </a:ext>
            </a:extLst>
          </p:cNvPr>
          <p:cNvSpPr>
            <a:spLocks noGrp="1"/>
          </p:cNvSpPr>
          <p:nvPr>
            <p:ph type="title"/>
          </p:nvPr>
        </p:nvSpPr>
        <p:spPr>
          <a:xfrm>
            <a:off x="574816" y="510988"/>
            <a:ext cx="11018520" cy="861774"/>
          </a:xfrm>
        </p:spPr>
        <p:txBody>
          <a:bodyPr/>
          <a:lstStyle/>
          <a:p>
            <a:r>
              <a:rPr lang="en-US"/>
              <a:t>Protect against lost or stolen passwords with multi-factor authentication</a:t>
            </a:r>
          </a:p>
        </p:txBody>
      </p:sp>
      <p:sp>
        <p:nvSpPr>
          <p:cNvPr id="11" name="Text Placeholder 16">
            <a:extLst>
              <a:ext uri="{FF2B5EF4-FFF2-40B4-BE49-F238E27FC236}">
                <a16:creationId xmlns:a16="http://schemas.microsoft.com/office/drawing/2014/main" id="{AF28A88E-1F16-722A-02C2-33BF96BC9B27}"/>
              </a:ext>
            </a:extLst>
          </p:cNvPr>
          <p:cNvSpPr>
            <a:spLocks noGrp="1"/>
          </p:cNvSpPr>
          <p:nvPr>
            <p:ph type="body" sz="quarter" idx="10"/>
          </p:nvPr>
        </p:nvSpPr>
        <p:spPr>
          <a:xfrm>
            <a:off x="574816" y="246888"/>
            <a:ext cx="11018838" cy="246221"/>
          </a:xfrm>
        </p:spPr>
        <p:txBody>
          <a:bodyPr/>
          <a:lstStyle/>
          <a:p>
            <a:r>
              <a:rPr lang="en-US" sz="1600">
                <a:solidFill>
                  <a:schemeClr val="tx1"/>
                </a:solidFill>
              </a:rPr>
              <a:t>01 </a:t>
            </a:r>
            <a:r>
              <a:rPr lang="en-US" sz="1600">
                <a:solidFill>
                  <a:schemeClr val="accent1"/>
                </a:solidFill>
              </a:rPr>
              <a:t>Zero-Trust foundations</a:t>
            </a:r>
          </a:p>
        </p:txBody>
      </p:sp>
      <p:sp>
        <p:nvSpPr>
          <p:cNvPr id="3" name="Text Placeholder 2">
            <a:extLst>
              <a:ext uri="{FF2B5EF4-FFF2-40B4-BE49-F238E27FC236}">
                <a16:creationId xmlns:a16="http://schemas.microsoft.com/office/drawing/2014/main" id="{0DE0B189-6AD3-80C7-C6B4-919E43B62E73}"/>
              </a:ext>
            </a:extLst>
          </p:cNvPr>
          <p:cNvSpPr>
            <a:spLocks noGrp="1"/>
          </p:cNvSpPr>
          <p:nvPr>
            <p:ph type="body" sz="quarter" idx="11"/>
          </p:nvPr>
        </p:nvSpPr>
        <p:spPr>
          <a:xfrm>
            <a:off x="574675" y="1915709"/>
            <a:ext cx="11018520" cy="307777"/>
          </a:xfrm>
        </p:spPr>
        <p:txBody>
          <a:bodyPr/>
          <a:lstStyle/>
          <a:p>
            <a:r>
              <a:rPr lang="en-US"/>
              <a:t>Verify user identities with strong authentication</a:t>
            </a:r>
          </a:p>
        </p:txBody>
      </p:sp>
      <p:grpSp>
        <p:nvGrpSpPr>
          <p:cNvPr id="17" name="Group 16" descr="We support a broad &#10;range of multi-factor &#10;authentication options &#10;">
            <a:extLst>
              <a:ext uri="{FF2B5EF4-FFF2-40B4-BE49-F238E27FC236}">
                <a16:creationId xmlns:a16="http://schemas.microsoft.com/office/drawing/2014/main" id="{AA422130-3FBC-4ABB-85DF-E39FC312AA02}"/>
              </a:ext>
            </a:extLst>
          </p:cNvPr>
          <p:cNvGrpSpPr/>
          <p:nvPr/>
        </p:nvGrpSpPr>
        <p:grpSpPr>
          <a:xfrm>
            <a:off x="592247" y="2465302"/>
            <a:ext cx="3044114" cy="3419399"/>
            <a:chOff x="481045" y="2297004"/>
            <a:chExt cx="3044114" cy="3419399"/>
          </a:xfrm>
        </p:grpSpPr>
        <p:sp>
          <p:nvSpPr>
            <p:cNvPr id="109" name="Rectangle: Rounded Corners 108">
              <a:extLst>
                <a:ext uri="{FF2B5EF4-FFF2-40B4-BE49-F238E27FC236}">
                  <a16:creationId xmlns:a16="http://schemas.microsoft.com/office/drawing/2014/main" id="{32933505-D216-4A08-9EC9-CFF749DD9920}"/>
                </a:ext>
              </a:extLst>
            </p:cNvPr>
            <p:cNvSpPr/>
            <p:nvPr/>
          </p:nvSpPr>
          <p:spPr bwMode="auto">
            <a:xfrm>
              <a:off x="481045" y="4437367"/>
              <a:ext cx="3044114" cy="1279036"/>
            </a:xfrm>
            <a:prstGeom prst="roundRect">
              <a:avLst>
                <a:gd name="adj" fmla="val 9181"/>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68927" tIns="457200" rIns="268927" bIns="268927" numCol="1" spcCol="0" rtlCol="0" fromWordArt="0" anchor="ctr" anchorCtr="0" forceAA="0" compatLnSpc="1">
              <a:prstTxWarp prst="textNoShape">
                <a:avLst/>
              </a:prstTxWarp>
              <a:noAutofit/>
            </a:bodyPr>
            <a:lstStyle/>
            <a:p>
              <a:pPr marL="0" marR="0" lvl="0" indent="0" algn="ctr" defTabSz="91419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w="3175">
                    <a:noFill/>
                  </a:ln>
                  <a:solidFill>
                    <a:schemeClr val="bg1"/>
                  </a:solidFill>
                  <a:effectLst/>
                  <a:uLnTx/>
                  <a:uFillTx/>
                  <a:latin typeface="Segoe UI Semibold"/>
                  <a:ea typeface="+mn-ea"/>
                  <a:cs typeface="Segoe UI Semilight" panose="020B0402040204020203" pitchFamily="34" charset="0"/>
                </a:rPr>
                <a:t>We support a broad </a:t>
              </a:r>
              <a:br>
                <a:rPr kumimoji="0" lang="en-US" sz="1600" b="0" i="0" u="none" strike="noStrike" kern="1200" cap="none" spc="0" normalizeH="0" baseline="0" noProof="0">
                  <a:ln w="3175">
                    <a:noFill/>
                  </a:ln>
                  <a:solidFill>
                    <a:schemeClr val="bg1"/>
                  </a:solidFill>
                  <a:effectLst/>
                  <a:uLnTx/>
                  <a:uFillTx/>
                  <a:latin typeface="Segoe UI Semibold"/>
                  <a:ea typeface="+mn-ea"/>
                  <a:cs typeface="Segoe UI Semilight" panose="020B0402040204020203" pitchFamily="34" charset="0"/>
                </a:rPr>
              </a:br>
              <a:r>
                <a:rPr kumimoji="0" lang="en-US" sz="1600" b="0" i="0" u="none" strike="noStrike" kern="1200" cap="none" spc="0" normalizeH="0" baseline="0" noProof="0">
                  <a:ln w="3175">
                    <a:noFill/>
                  </a:ln>
                  <a:solidFill>
                    <a:schemeClr val="bg1"/>
                  </a:solidFill>
                  <a:effectLst/>
                  <a:uLnTx/>
                  <a:uFillTx/>
                  <a:latin typeface="Segoe UI Semibold"/>
                  <a:ea typeface="+mn-ea"/>
                  <a:cs typeface="Segoe UI Semilight" panose="020B0402040204020203" pitchFamily="34" charset="0"/>
                </a:rPr>
                <a:t>range of multi-factor </a:t>
              </a:r>
              <a:br>
                <a:rPr kumimoji="0" lang="en-US" sz="1600" b="0" i="0" u="none" strike="noStrike" kern="1200" cap="none" spc="0" normalizeH="0" baseline="0" noProof="0">
                  <a:ln w="3175">
                    <a:noFill/>
                  </a:ln>
                  <a:solidFill>
                    <a:schemeClr val="bg1"/>
                  </a:solidFill>
                  <a:effectLst/>
                  <a:uLnTx/>
                  <a:uFillTx/>
                  <a:latin typeface="Segoe UI Semibold"/>
                  <a:ea typeface="+mn-ea"/>
                  <a:cs typeface="Segoe UI Semilight" panose="020B0402040204020203" pitchFamily="34" charset="0"/>
                </a:rPr>
              </a:br>
              <a:r>
                <a:rPr kumimoji="0" lang="en-US" sz="1600" b="0" i="0" u="none" strike="noStrike" kern="1200" cap="none" spc="0" normalizeH="0" baseline="0" noProof="0">
                  <a:ln w="3175">
                    <a:noFill/>
                  </a:ln>
                  <a:solidFill>
                    <a:schemeClr val="bg1"/>
                  </a:solidFill>
                  <a:effectLst/>
                  <a:uLnTx/>
                  <a:uFillTx/>
                  <a:latin typeface="Segoe UI Semibold"/>
                  <a:ea typeface="+mn-ea"/>
                  <a:cs typeface="Segoe UI Semilight" panose="020B0402040204020203" pitchFamily="34" charset="0"/>
                </a:rPr>
                <a:t>authentication options </a:t>
              </a:r>
            </a:p>
          </p:txBody>
        </p:sp>
        <p:pic>
          <p:nvPicPr>
            <p:cNvPr id="53" name="Picture 52">
              <a:extLst>
                <a:ext uri="{FF2B5EF4-FFF2-40B4-BE49-F238E27FC236}">
                  <a16:creationId xmlns:a16="http://schemas.microsoft.com/office/drawing/2014/main" id="{0B4009E3-8C57-4070-AB91-E58D05520694}"/>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81045" y="2297004"/>
              <a:ext cx="3044114" cy="2355872"/>
            </a:xfrm>
            <a:prstGeom prst="round2SameRect">
              <a:avLst>
                <a:gd name="adj1" fmla="val 4827"/>
                <a:gd name="adj2" fmla="val 0"/>
              </a:avLst>
            </a:prstGeom>
            <a:solidFill>
              <a:schemeClr val="bg2"/>
            </a:solidFill>
            <a:ln w="19050">
              <a:noFill/>
              <a:headEnd type="none" w="med" len="med"/>
              <a:tailEnd type="none" w="med" len="med"/>
            </a:ln>
            <a:effectLst/>
          </p:spPr>
        </p:pic>
      </p:grpSp>
      <p:grpSp>
        <p:nvGrpSpPr>
          <p:cNvPr id="4" name="Group 3" descr="Including passwordless technology&#10;">
            <a:extLst>
              <a:ext uri="{FF2B5EF4-FFF2-40B4-BE49-F238E27FC236}">
                <a16:creationId xmlns:a16="http://schemas.microsoft.com/office/drawing/2014/main" id="{2E3FC94C-2F53-8D6F-C2EE-9E87B49D03AB}"/>
              </a:ext>
            </a:extLst>
          </p:cNvPr>
          <p:cNvGrpSpPr/>
          <p:nvPr/>
        </p:nvGrpSpPr>
        <p:grpSpPr>
          <a:xfrm>
            <a:off x="4049302" y="2525735"/>
            <a:ext cx="4128881" cy="1792258"/>
            <a:chOff x="4049302" y="2296024"/>
            <a:chExt cx="4128881" cy="1792258"/>
          </a:xfrm>
        </p:grpSpPr>
        <p:sp>
          <p:nvSpPr>
            <p:cNvPr id="10" name="Rectangle: Rounded Corners 9">
              <a:extLst>
                <a:ext uri="{FF2B5EF4-FFF2-40B4-BE49-F238E27FC236}">
                  <a16:creationId xmlns:a16="http://schemas.microsoft.com/office/drawing/2014/main" id="{1387DE80-C97C-42EB-8F0D-DB4CAE275D7D}"/>
                </a:ext>
                <a:ext uri="{C183D7F6-B498-43B3-948B-1728B52AA6E4}">
                  <adec:decorative xmlns:adec="http://schemas.microsoft.com/office/drawing/2017/decorative" val="1"/>
                </a:ext>
              </a:extLst>
            </p:cNvPr>
            <p:cNvSpPr/>
            <p:nvPr/>
          </p:nvSpPr>
          <p:spPr bwMode="auto">
            <a:xfrm>
              <a:off x="4049302" y="2471240"/>
              <a:ext cx="4128881" cy="1617042"/>
            </a:xfrm>
            <a:prstGeom prst="roundRect">
              <a:avLst>
                <a:gd name="adj" fmla="val 8464"/>
              </a:avLst>
            </a:prstGeom>
            <a:no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8" name="Rectangle 7">
              <a:extLst>
                <a:ext uri="{FF2B5EF4-FFF2-40B4-BE49-F238E27FC236}">
                  <a16:creationId xmlns:a16="http://schemas.microsoft.com/office/drawing/2014/main" id="{32E53998-CDC9-4858-8553-1AF716EF344B}"/>
                </a:ext>
              </a:extLst>
            </p:cNvPr>
            <p:cNvSpPr/>
            <p:nvPr/>
          </p:nvSpPr>
          <p:spPr>
            <a:xfrm>
              <a:off x="4409209" y="2296024"/>
              <a:ext cx="3424463" cy="338554"/>
            </a:xfrm>
            <a:prstGeom prst="rect">
              <a:avLst/>
            </a:prstGeom>
            <a:solidFill>
              <a:schemeClr val="bg1"/>
            </a:solidFill>
            <a:ln>
              <a:noFill/>
            </a:ln>
          </p:spPr>
          <p:txBody>
            <a:bodyPr wrap="none" anchor="ctr" anchorCtr="0">
              <a:spAutoFit/>
            </a:bodyPr>
            <a:lstStyle/>
            <a:p>
              <a:pPr algn="ctr" defTabSz="914192" fontAlgn="base">
                <a:spcBef>
                  <a:spcPct val="0"/>
                </a:spcBef>
                <a:spcAft>
                  <a:spcPct val="0"/>
                </a:spcAft>
                <a:defRPr/>
              </a:pPr>
              <a:r>
                <a:rPr lang="en-US" sz="1600">
                  <a:ln w="3175">
                    <a:noFill/>
                  </a:ln>
                  <a:latin typeface="Segoe UI Semibold"/>
                  <a:cs typeface="Segoe UI Semilight" panose="020B0402040204020203" pitchFamily="34" charset="0"/>
                </a:rPr>
                <a:t>Including passwordless technology</a:t>
              </a:r>
            </a:p>
          </p:txBody>
        </p:sp>
      </p:grpSp>
      <p:sp>
        <p:nvSpPr>
          <p:cNvPr id="58" name="TextBox 57">
            <a:extLst>
              <a:ext uri="{FF2B5EF4-FFF2-40B4-BE49-F238E27FC236}">
                <a16:creationId xmlns:a16="http://schemas.microsoft.com/office/drawing/2014/main" id="{F470C368-2E88-4552-9E56-3B0DDD20159F}"/>
              </a:ext>
            </a:extLst>
          </p:cNvPr>
          <p:cNvSpPr txBox="1"/>
          <p:nvPr/>
        </p:nvSpPr>
        <p:spPr>
          <a:xfrm>
            <a:off x="4174953" y="3713294"/>
            <a:ext cx="858129" cy="290849"/>
          </a:xfrm>
          <a:prstGeom prst="rect">
            <a:avLst/>
          </a:prstGeom>
          <a:noFill/>
        </p:spPr>
        <p:txBody>
          <a:bodyPr wrap="square" lIns="0" tIns="0" rIns="0" bIns="0" rtlCol="0">
            <a:spAutoFit/>
          </a:bodyPr>
          <a:lstStyle/>
          <a:p>
            <a:pPr algn="ctr" defTabSz="914192">
              <a:lnSpc>
                <a:spcPct val="90000"/>
              </a:lnSpc>
              <a:defRPr/>
            </a:pPr>
            <a:r>
              <a:rPr lang="en-US" sz="1050">
                <a:latin typeface="Segoe UI Semibold"/>
              </a:rPr>
              <a:t>Microsoft</a:t>
            </a:r>
          </a:p>
          <a:p>
            <a:pPr algn="ctr" defTabSz="914192">
              <a:lnSpc>
                <a:spcPct val="90000"/>
              </a:lnSpc>
              <a:defRPr/>
            </a:pPr>
            <a:r>
              <a:rPr lang="en-US" sz="1050">
                <a:latin typeface="Segoe UI Semibold"/>
              </a:rPr>
              <a:t>Authenticator</a:t>
            </a:r>
          </a:p>
        </p:txBody>
      </p:sp>
      <p:sp>
        <p:nvSpPr>
          <p:cNvPr id="45" name="TextBox 44">
            <a:extLst>
              <a:ext uri="{FF2B5EF4-FFF2-40B4-BE49-F238E27FC236}">
                <a16:creationId xmlns:a16="http://schemas.microsoft.com/office/drawing/2014/main" id="{7D3728CC-431D-4163-ABC1-107932CC594E}"/>
              </a:ext>
            </a:extLst>
          </p:cNvPr>
          <p:cNvSpPr txBox="1"/>
          <p:nvPr/>
        </p:nvSpPr>
        <p:spPr>
          <a:xfrm>
            <a:off x="5194014" y="3713512"/>
            <a:ext cx="858130" cy="290849"/>
          </a:xfrm>
          <a:prstGeom prst="rect">
            <a:avLst/>
          </a:prstGeom>
          <a:noFill/>
        </p:spPr>
        <p:txBody>
          <a:bodyPr wrap="square" lIns="0" tIns="0" rIns="0" bIns="0" rtlCol="0">
            <a:spAutoFit/>
          </a:bodyPr>
          <a:lstStyle/>
          <a:p>
            <a:pPr algn="ctr" defTabSz="914192">
              <a:lnSpc>
                <a:spcPct val="90000"/>
              </a:lnSpc>
              <a:defRPr/>
            </a:pPr>
            <a:r>
              <a:rPr lang="en-US" sz="1050">
                <a:latin typeface="Segoe UI Semibold"/>
              </a:rPr>
              <a:t>Windows Hello</a:t>
            </a:r>
          </a:p>
        </p:txBody>
      </p:sp>
      <p:sp>
        <p:nvSpPr>
          <p:cNvPr id="64" name="TextBox 63">
            <a:extLst>
              <a:ext uri="{FF2B5EF4-FFF2-40B4-BE49-F238E27FC236}">
                <a16:creationId xmlns:a16="http://schemas.microsoft.com/office/drawing/2014/main" id="{6CE0CE41-1E37-4328-ADAA-C0EADE6D8DF4}"/>
              </a:ext>
            </a:extLst>
          </p:cNvPr>
          <p:cNvSpPr txBox="1"/>
          <p:nvPr/>
        </p:nvSpPr>
        <p:spPr>
          <a:xfrm>
            <a:off x="6274776" y="3713512"/>
            <a:ext cx="858129" cy="290849"/>
          </a:xfrm>
          <a:prstGeom prst="rect">
            <a:avLst/>
          </a:prstGeom>
          <a:noFill/>
        </p:spPr>
        <p:txBody>
          <a:bodyPr wrap="square" lIns="0" tIns="0" rIns="0" bIns="0" rtlCol="0">
            <a:spAutoFit/>
          </a:bodyPr>
          <a:lstStyle/>
          <a:p>
            <a:pPr algn="ctr" defTabSz="914192">
              <a:lnSpc>
                <a:spcPct val="90000"/>
              </a:lnSpc>
              <a:defRPr/>
            </a:pPr>
            <a:r>
              <a:rPr lang="en-US" sz="1050">
                <a:latin typeface="Segoe UI Semibold"/>
              </a:rPr>
              <a:t>FIDO2 security key </a:t>
            </a:r>
          </a:p>
        </p:txBody>
      </p:sp>
      <p:sp>
        <p:nvSpPr>
          <p:cNvPr id="59" name="TextBox 58">
            <a:extLst>
              <a:ext uri="{FF2B5EF4-FFF2-40B4-BE49-F238E27FC236}">
                <a16:creationId xmlns:a16="http://schemas.microsoft.com/office/drawing/2014/main" id="{529F842A-FC87-471A-B100-79B120C8EC09}"/>
              </a:ext>
            </a:extLst>
          </p:cNvPr>
          <p:cNvSpPr txBox="1"/>
          <p:nvPr/>
        </p:nvSpPr>
        <p:spPr>
          <a:xfrm>
            <a:off x="7244086" y="3707834"/>
            <a:ext cx="858129" cy="145424"/>
          </a:xfrm>
          <a:prstGeom prst="rect">
            <a:avLst/>
          </a:prstGeom>
          <a:noFill/>
        </p:spPr>
        <p:txBody>
          <a:bodyPr wrap="square" lIns="0" tIns="0" rIns="0" bIns="0" rtlCol="0">
            <a:spAutoFit/>
          </a:bodyPr>
          <a:lstStyle/>
          <a:p>
            <a:pPr algn="ctr" defTabSz="914192">
              <a:lnSpc>
                <a:spcPct val="90000"/>
              </a:lnSpc>
              <a:defRPr/>
            </a:pPr>
            <a:r>
              <a:rPr lang="en-US" sz="1050">
                <a:latin typeface="Segoe UI Semibold"/>
              </a:rPr>
              <a:t>Biometrics</a:t>
            </a:r>
          </a:p>
        </p:txBody>
      </p:sp>
      <p:sp>
        <p:nvSpPr>
          <p:cNvPr id="54" name="TextBox 53">
            <a:extLst>
              <a:ext uri="{FF2B5EF4-FFF2-40B4-BE49-F238E27FC236}">
                <a16:creationId xmlns:a16="http://schemas.microsoft.com/office/drawing/2014/main" id="{222176C2-76E2-4593-97E8-B791F32455B5}"/>
              </a:ext>
            </a:extLst>
          </p:cNvPr>
          <p:cNvSpPr txBox="1"/>
          <p:nvPr/>
        </p:nvSpPr>
        <p:spPr>
          <a:xfrm>
            <a:off x="4142999" y="5337221"/>
            <a:ext cx="922037" cy="290849"/>
          </a:xfrm>
          <a:prstGeom prst="rect">
            <a:avLst/>
          </a:prstGeom>
          <a:noFill/>
        </p:spPr>
        <p:txBody>
          <a:bodyPr wrap="square" lIns="0" tIns="0" rIns="0" bIns="0" rtlCol="0">
            <a:spAutoFit/>
          </a:bodyPr>
          <a:lstStyle/>
          <a:p>
            <a:pPr algn="ctr" defTabSz="914192">
              <a:lnSpc>
                <a:spcPct val="90000"/>
              </a:lnSpc>
              <a:defRPr/>
            </a:pPr>
            <a:r>
              <a:rPr lang="en-US" sz="1050">
                <a:latin typeface="Segoe UI Semibold"/>
              </a:rPr>
              <a:t>Push notification</a:t>
            </a:r>
          </a:p>
        </p:txBody>
      </p:sp>
      <p:sp>
        <p:nvSpPr>
          <p:cNvPr id="48" name="TextBox 47">
            <a:extLst>
              <a:ext uri="{FF2B5EF4-FFF2-40B4-BE49-F238E27FC236}">
                <a16:creationId xmlns:a16="http://schemas.microsoft.com/office/drawing/2014/main" id="{FD0E1FB9-73CA-4CFD-AB3D-E5AE4AF054A5}"/>
              </a:ext>
            </a:extLst>
          </p:cNvPr>
          <p:cNvSpPr txBox="1"/>
          <p:nvPr/>
        </p:nvSpPr>
        <p:spPr>
          <a:xfrm>
            <a:off x="5140879" y="5337221"/>
            <a:ext cx="964398" cy="290849"/>
          </a:xfrm>
          <a:prstGeom prst="rect">
            <a:avLst/>
          </a:prstGeom>
          <a:noFill/>
        </p:spPr>
        <p:txBody>
          <a:bodyPr wrap="square" lIns="0" tIns="0" rIns="0" bIns="0" rtlCol="0">
            <a:spAutoFit/>
          </a:bodyPr>
          <a:lstStyle/>
          <a:p>
            <a:pPr algn="ctr" defTabSz="914192">
              <a:lnSpc>
                <a:spcPct val="90000"/>
              </a:lnSpc>
              <a:defRPr/>
            </a:pPr>
            <a:r>
              <a:rPr lang="en-US" sz="1050">
                <a:latin typeface="Segoe UI Semibold"/>
              </a:rPr>
              <a:t>Soft </a:t>
            </a:r>
            <a:br>
              <a:rPr lang="en-US" sz="1050">
                <a:latin typeface="Segoe UI Semibold"/>
              </a:rPr>
            </a:br>
            <a:r>
              <a:rPr lang="en-US" sz="1050">
                <a:latin typeface="Segoe UI Semibold"/>
              </a:rPr>
              <a:t>Tokens OTP</a:t>
            </a:r>
          </a:p>
        </p:txBody>
      </p:sp>
      <p:sp>
        <p:nvSpPr>
          <p:cNvPr id="47" name="TextBox 46">
            <a:extLst>
              <a:ext uri="{FF2B5EF4-FFF2-40B4-BE49-F238E27FC236}">
                <a16:creationId xmlns:a16="http://schemas.microsoft.com/office/drawing/2014/main" id="{F2596973-1232-426C-AC1B-C31B967F2C82}"/>
              </a:ext>
            </a:extLst>
          </p:cNvPr>
          <p:cNvSpPr txBox="1"/>
          <p:nvPr/>
        </p:nvSpPr>
        <p:spPr>
          <a:xfrm>
            <a:off x="6195272" y="5337221"/>
            <a:ext cx="1082096" cy="290849"/>
          </a:xfrm>
          <a:prstGeom prst="rect">
            <a:avLst/>
          </a:prstGeom>
          <a:noFill/>
        </p:spPr>
        <p:txBody>
          <a:bodyPr wrap="square" lIns="0" tIns="0" rIns="0" bIns="0" rtlCol="0">
            <a:spAutoFit/>
          </a:bodyPr>
          <a:lstStyle/>
          <a:p>
            <a:pPr algn="ctr" defTabSz="914192">
              <a:lnSpc>
                <a:spcPct val="90000"/>
              </a:lnSpc>
              <a:defRPr/>
            </a:pPr>
            <a:r>
              <a:rPr lang="en-US" sz="1050">
                <a:latin typeface="Segoe UI Semibold"/>
              </a:rPr>
              <a:t>Hard </a:t>
            </a:r>
            <a:br>
              <a:rPr lang="en-US" sz="1050">
                <a:latin typeface="Segoe UI Semibold"/>
              </a:rPr>
            </a:br>
            <a:r>
              <a:rPr lang="en-US" sz="1050">
                <a:latin typeface="Segoe UI Semibold"/>
              </a:rPr>
              <a:t>Tokens OTP</a:t>
            </a:r>
          </a:p>
        </p:txBody>
      </p:sp>
      <p:sp>
        <p:nvSpPr>
          <p:cNvPr id="46" name="TextBox 45">
            <a:extLst>
              <a:ext uri="{FF2B5EF4-FFF2-40B4-BE49-F238E27FC236}">
                <a16:creationId xmlns:a16="http://schemas.microsoft.com/office/drawing/2014/main" id="{78AB6A9D-E9A6-4B26-8BB2-5DCD766F4338}"/>
              </a:ext>
            </a:extLst>
          </p:cNvPr>
          <p:cNvSpPr txBox="1"/>
          <p:nvPr/>
        </p:nvSpPr>
        <p:spPr>
          <a:xfrm>
            <a:off x="7190952" y="5337221"/>
            <a:ext cx="964398" cy="290849"/>
          </a:xfrm>
          <a:prstGeom prst="rect">
            <a:avLst/>
          </a:prstGeom>
          <a:noFill/>
        </p:spPr>
        <p:txBody>
          <a:bodyPr wrap="square" lIns="0" tIns="0" rIns="0" bIns="0" rtlCol="0">
            <a:spAutoFit/>
          </a:bodyPr>
          <a:lstStyle/>
          <a:p>
            <a:pPr algn="ctr" defTabSz="914192">
              <a:lnSpc>
                <a:spcPct val="90000"/>
              </a:lnSpc>
              <a:defRPr/>
            </a:pPr>
            <a:r>
              <a:rPr lang="en-US" sz="1050">
                <a:latin typeface="Segoe UI Semibold"/>
              </a:rPr>
              <a:t>SMS, </a:t>
            </a:r>
            <a:br>
              <a:rPr lang="en-US" sz="1050">
                <a:latin typeface="Segoe UI Semibold"/>
              </a:rPr>
            </a:br>
            <a:r>
              <a:rPr lang="en-US" sz="1050">
                <a:latin typeface="Segoe UI Semibold"/>
              </a:rPr>
              <a:t>voice</a:t>
            </a:r>
          </a:p>
        </p:txBody>
      </p:sp>
      <p:sp>
        <p:nvSpPr>
          <p:cNvPr id="61" name="speech_2">
            <a:extLst>
              <a:ext uri="{FF2B5EF4-FFF2-40B4-BE49-F238E27FC236}">
                <a16:creationId xmlns:a16="http://schemas.microsoft.com/office/drawing/2014/main" id="{67AED521-1AEA-4355-8BBC-683429AF4901}"/>
              </a:ext>
              <a:ext uri="{C183D7F6-B498-43B3-948B-1728B52AA6E4}">
                <adec:decorative xmlns:adec="http://schemas.microsoft.com/office/drawing/2017/decorative" val="1"/>
              </a:ext>
            </a:extLst>
          </p:cNvPr>
          <p:cNvSpPr>
            <a:spLocks noChangeAspect="1" noEditPoints="1"/>
          </p:cNvSpPr>
          <p:nvPr/>
        </p:nvSpPr>
        <p:spPr bwMode="auto">
          <a:xfrm>
            <a:off x="7479431" y="4767603"/>
            <a:ext cx="373552" cy="331853"/>
          </a:xfrm>
          <a:custGeom>
            <a:avLst/>
            <a:gdLst>
              <a:gd name="T0" fmla="*/ 122 w 215"/>
              <a:gd name="T1" fmla="*/ 145 h 191"/>
              <a:gd name="T2" fmla="*/ 76 w 215"/>
              <a:gd name="T3" fmla="*/ 145 h 191"/>
              <a:gd name="T4" fmla="*/ 31 w 215"/>
              <a:gd name="T5" fmla="*/ 191 h 191"/>
              <a:gd name="T6" fmla="*/ 31 w 215"/>
              <a:gd name="T7" fmla="*/ 145 h 191"/>
              <a:gd name="T8" fmla="*/ 0 w 215"/>
              <a:gd name="T9" fmla="*/ 145 h 191"/>
              <a:gd name="T10" fmla="*/ 0 w 215"/>
              <a:gd name="T11" fmla="*/ 0 h 191"/>
              <a:gd name="T12" fmla="*/ 215 w 215"/>
              <a:gd name="T13" fmla="*/ 0 h 191"/>
              <a:gd name="T14" fmla="*/ 215 w 215"/>
              <a:gd name="T15" fmla="*/ 120 h 191"/>
              <a:gd name="T16" fmla="*/ 122 w 215"/>
              <a:gd name="T17" fmla="*/ 145 h 191"/>
              <a:gd name="T18" fmla="*/ 122 w 215"/>
              <a:gd name="T19" fmla="*/ 145 h 191"/>
              <a:gd name="T20" fmla="*/ 122 w 215"/>
              <a:gd name="T21" fmla="*/ 145 h 191"/>
              <a:gd name="T22" fmla="*/ 215 w 215"/>
              <a:gd name="T23" fmla="*/ 145 h 191"/>
              <a:gd name="T24" fmla="*/ 215 w 215"/>
              <a:gd name="T25" fmla="*/ 12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5" h="191">
                <a:moveTo>
                  <a:pt x="122" y="145"/>
                </a:moveTo>
                <a:lnTo>
                  <a:pt x="76" y="145"/>
                </a:lnTo>
                <a:lnTo>
                  <a:pt x="31" y="191"/>
                </a:lnTo>
                <a:lnTo>
                  <a:pt x="31" y="145"/>
                </a:lnTo>
                <a:lnTo>
                  <a:pt x="0" y="145"/>
                </a:lnTo>
                <a:lnTo>
                  <a:pt x="0" y="0"/>
                </a:lnTo>
                <a:lnTo>
                  <a:pt x="215" y="0"/>
                </a:lnTo>
                <a:lnTo>
                  <a:pt x="215" y="120"/>
                </a:lnTo>
                <a:moveTo>
                  <a:pt x="122" y="145"/>
                </a:moveTo>
                <a:lnTo>
                  <a:pt x="122" y="145"/>
                </a:lnTo>
                <a:moveTo>
                  <a:pt x="122" y="145"/>
                </a:moveTo>
                <a:lnTo>
                  <a:pt x="215" y="145"/>
                </a:lnTo>
                <a:lnTo>
                  <a:pt x="215" y="120"/>
                </a:lnTo>
              </a:path>
            </a:pathLst>
          </a:custGeom>
          <a:solidFill>
            <a:schemeClr val="accent1"/>
          </a:solidFill>
          <a:ln w="19050" cap="sq">
            <a:noFill/>
            <a:prstDash val="solid"/>
            <a:miter lim="800000"/>
            <a:headEnd/>
            <a:tailEnd/>
          </a:ln>
        </p:spPr>
        <p:txBody>
          <a:bodyPr vert="horz" wrap="square" lIns="89630" tIns="44814" rIns="89630" bIns="44814" numCol="1" anchor="t" anchorCtr="0" compatLnSpc="1">
            <a:prstTxWarp prst="textNoShape">
              <a:avLst/>
            </a:prstTxWarp>
          </a:bodyPr>
          <a:lstStyle/>
          <a:p>
            <a:pPr defTabSz="914192">
              <a:defRPr/>
            </a:pPr>
            <a:endParaRPr lang="en-US">
              <a:solidFill>
                <a:srgbClr val="002050"/>
              </a:solidFill>
              <a:latin typeface="Segoe UI"/>
            </a:endParaRPr>
          </a:p>
        </p:txBody>
      </p:sp>
      <p:grpSp>
        <p:nvGrpSpPr>
          <p:cNvPr id="42" name="Group 41">
            <a:extLst>
              <a:ext uri="{FF2B5EF4-FFF2-40B4-BE49-F238E27FC236}">
                <a16:creationId xmlns:a16="http://schemas.microsoft.com/office/drawing/2014/main" id="{9E6370D7-6440-4A49-B314-3D8EBFD5A345}"/>
              </a:ext>
              <a:ext uri="{C183D7F6-B498-43B3-948B-1728B52AA6E4}">
                <adec:decorative xmlns:adec="http://schemas.microsoft.com/office/drawing/2017/decorative" val="1"/>
              </a:ext>
            </a:extLst>
          </p:cNvPr>
          <p:cNvGrpSpPr/>
          <p:nvPr/>
        </p:nvGrpSpPr>
        <p:grpSpPr>
          <a:xfrm>
            <a:off x="4417241" y="4629759"/>
            <a:ext cx="373552" cy="607541"/>
            <a:chOff x="7809337" y="3326942"/>
            <a:chExt cx="208163" cy="338555"/>
          </a:xfrm>
        </p:grpSpPr>
        <p:sp>
          <p:nvSpPr>
            <p:cNvPr id="77" name="Freeform 9">
              <a:extLst>
                <a:ext uri="{FF2B5EF4-FFF2-40B4-BE49-F238E27FC236}">
                  <a16:creationId xmlns:a16="http://schemas.microsoft.com/office/drawing/2014/main" id="{4B52419A-BE26-438B-B4CD-6184A3BBE375}"/>
                </a:ext>
              </a:extLst>
            </p:cNvPr>
            <p:cNvSpPr>
              <a:spLocks noEditPoints="1"/>
            </p:cNvSpPr>
            <p:nvPr/>
          </p:nvSpPr>
          <p:spPr bwMode="auto">
            <a:xfrm>
              <a:off x="7809337" y="3326942"/>
              <a:ext cx="208163" cy="338555"/>
            </a:xfrm>
            <a:custGeom>
              <a:avLst/>
              <a:gdLst>
                <a:gd name="T0" fmla="*/ 80 w 213"/>
                <a:gd name="T1" fmla="*/ 320 h 373"/>
                <a:gd name="T2" fmla="*/ 80 w 213"/>
                <a:gd name="T3" fmla="*/ 320 h 373"/>
                <a:gd name="T4" fmla="*/ 133 w 213"/>
                <a:gd name="T5" fmla="*/ 320 h 373"/>
                <a:gd name="T6" fmla="*/ 133 w 213"/>
                <a:gd name="T7" fmla="*/ 346 h 373"/>
                <a:gd name="T8" fmla="*/ 80 w 213"/>
                <a:gd name="T9" fmla="*/ 346 h 373"/>
                <a:gd name="T10" fmla="*/ 80 w 213"/>
                <a:gd name="T11" fmla="*/ 320 h 373"/>
                <a:gd name="T12" fmla="*/ 200 w 213"/>
                <a:gd name="T13" fmla="*/ 373 h 373"/>
                <a:gd name="T14" fmla="*/ 200 w 213"/>
                <a:gd name="T15" fmla="*/ 373 h 373"/>
                <a:gd name="T16" fmla="*/ 213 w 213"/>
                <a:gd name="T17" fmla="*/ 360 h 373"/>
                <a:gd name="T18" fmla="*/ 213 w 213"/>
                <a:gd name="T19" fmla="*/ 13 h 373"/>
                <a:gd name="T20" fmla="*/ 200 w 213"/>
                <a:gd name="T21" fmla="*/ 0 h 373"/>
                <a:gd name="T22" fmla="*/ 13 w 213"/>
                <a:gd name="T23" fmla="*/ 0 h 373"/>
                <a:gd name="T24" fmla="*/ 0 w 213"/>
                <a:gd name="T25" fmla="*/ 13 h 373"/>
                <a:gd name="T26" fmla="*/ 0 w 213"/>
                <a:gd name="T27" fmla="*/ 360 h 373"/>
                <a:gd name="T28" fmla="*/ 13 w 213"/>
                <a:gd name="T29" fmla="*/ 373 h 373"/>
                <a:gd name="T30" fmla="*/ 200 w 213"/>
                <a:gd name="T31" fmla="*/ 37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3" h="373">
                  <a:moveTo>
                    <a:pt x="80" y="320"/>
                  </a:moveTo>
                  <a:lnTo>
                    <a:pt x="80" y="320"/>
                  </a:lnTo>
                  <a:lnTo>
                    <a:pt x="133" y="320"/>
                  </a:lnTo>
                  <a:lnTo>
                    <a:pt x="133" y="346"/>
                  </a:lnTo>
                  <a:lnTo>
                    <a:pt x="80" y="346"/>
                  </a:lnTo>
                  <a:lnTo>
                    <a:pt x="80" y="320"/>
                  </a:lnTo>
                  <a:close/>
                  <a:moveTo>
                    <a:pt x="200" y="373"/>
                  </a:moveTo>
                  <a:lnTo>
                    <a:pt x="200" y="373"/>
                  </a:lnTo>
                  <a:cubicBezTo>
                    <a:pt x="208" y="373"/>
                    <a:pt x="213" y="367"/>
                    <a:pt x="213" y="360"/>
                  </a:cubicBezTo>
                  <a:lnTo>
                    <a:pt x="213" y="13"/>
                  </a:lnTo>
                  <a:cubicBezTo>
                    <a:pt x="213" y="5"/>
                    <a:pt x="208" y="0"/>
                    <a:pt x="200" y="0"/>
                  </a:cubicBezTo>
                  <a:lnTo>
                    <a:pt x="13" y="0"/>
                  </a:lnTo>
                  <a:cubicBezTo>
                    <a:pt x="6" y="0"/>
                    <a:pt x="0" y="5"/>
                    <a:pt x="0" y="13"/>
                  </a:cubicBezTo>
                  <a:lnTo>
                    <a:pt x="0" y="360"/>
                  </a:lnTo>
                  <a:cubicBezTo>
                    <a:pt x="0" y="367"/>
                    <a:pt x="6" y="373"/>
                    <a:pt x="13" y="373"/>
                  </a:cubicBezTo>
                  <a:lnTo>
                    <a:pt x="200" y="373"/>
                  </a:lnTo>
                  <a:close/>
                </a:path>
              </a:pathLst>
            </a:custGeom>
            <a:solidFill>
              <a:srgbClr val="C1C1C1"/>
            </a:solidFill>
            <a:ln w="0">
              <a:noFill/>
              <a:prstDash val="solid"/>
              <a:round/>
              <a:headEnd/>
              <a:tailEnd/>
            </a:ln>
          </p:spPr>
          <p:txBody>
            <a:bodyPr vert="horz" wrap="square" lIns="107555" tIns="53778" rIns="107555" bIns="53778" numCol="1" anchor="t" anchorCtr="0" compatLnSpc="1">
              <a:prstTxWarp prst="textNoShape">
                <a:avLst/>
              </a:prstTxWarp>
            </a:bodyPr>
            <a:lstStyle/>
            <a:p>
              <a:pPr defTabSz="914192">
                <a:defRPr/>
              </a:pPr>
              <a:endParaRPr lang="en-US">
                <a:solidFill>
                  <a:srgbClr val="3C3C41"/>
                </a:solidFill>
                <a:latin typeface="Segoe UI"/>
              </a:endParaRPr>
            </a:p>
          </p:txBody>
        </p:sp>
        <p:sp>
          <p:nvSpPr>
            <p:cNvPr id="41" name="Rectangle: Rounded Corners 40">
              <a:extLst>
                <a:ext uri="{FF2B5EF4-FFF2-40B4-BE49-F238E27FC236}">
                  <a16:creationId xmlns:a16="http://schemas.microsoft.com/office/drawing/2014/main" id="{740C881F-ACFA-44A7-8581-C684647C6E74}"/>
                </a:ext>
              </a:extLst>
            </p:cNvPr>
            <p:cNvSpPr/>
            <p:nvPr/>
          </p:nvSpPr>
          <p:spPr bwMode="auto">
            <a:xfrm>
              <a:off x="7833839" y="3433609"/>
              <a:ext cx="159158" cy="58155"/>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grpSp>
      <p:grpSp>
        <p:nvGrpSpPr>
          <p:cNvPr id="7176" name="Group 7175">
            <a:extLst>
              <a:ext uri="{FF2B5EF4-FFF2-40B4-BE49-F238E27FC236}">
                <a16:creationId xmlns:a16="http://schemas.microsoft.com/office/drawing/2014/main" id="{C4119E06-C73C-471B-A0B9-F03E25D1F547}"/>
              </a:ext>
              <a:ext uri="{C183D7F6-B498-43B3-948B-1728B52AA6E4}">
                <adec:decorative xmlns:adec="http://schemas.microsoft.com/office/drawing/2017/decorative" val="1"/>
              </a:ext>
            </a:extLst>
          </p:cNvPr>
          <p:cNvGrpSpPr/>
          <p:nvPr/>
        </p:nvGrpSpPr>
        <p:grpSpPr>
          <a:xfrm>
            <a:off x="5390343" y="4764405"/>
            <a:ext cx="469556" cy="338250"/>
            <a:chOff x="5213316" y="4796729"/>
            <a:chExt cx="438150" cy="314326"/>
          </a:xfrm>
        </p:grpSpPr>
        <p:sp>
          <p:nvSpPr>
            <p:cNvPr id="97" name="Freeform 13">
              <a:extLst>
                <a:ext uri="{FF2B5EF4-FFF2-40B4-BE49-F238E27FC236}">
                  <a16:creationId xmlns:a16="http://schemas.microsoft.com/office/drawing/2014/main" id="{84397534-8B6D-4A29-990D-7372B5C0A350}"/>
                </a:ext>
              </a:extLst>
            </p:cNvPr>
            <p:cNvSpPr>
              <a:spLocks noEditPoints="1"/>
            </p:cNvSpPr>
            <p:nvPr/>
          </p:nvSpPr>
          <p:spPr bwMode="auto">
            <a:xfrm>
              <a:off x="5213316" y="4796729"/>
              <a:ext cx="438150" cy="314326"/>
            </a:xfrm>
            <a:custGeom>
              <a:avLst/>
              <a:gdLst>
                <a:gd name="T0" fmla="*/ 158 w 370"/>
                <a:gd name="T1" fmla="*/ 214 h 267"/>
                <a:gd name="T2" fmla="*/ 158 w 370"/>
                <a:gd name="T3" fmla="*/ 214 h 267"/>
                <a:gd name="T4" fmla="*/ 211 w 370"/>
                <a:gd name="T5" fmla="*/ 214 h 267"/>
                <a:gd name="T6" fmla="*/ 211 w 370"/>
                <a:gd name="T7" fmla="*/ 241 h 267"/>
                <a:gd name="T8" fmla="*/ 158 w 370"/>
                <a:gd name="T9" fmla="*/ 241 h 267"/>
                <a:gd name="T10" fmla="*/ 158 w 370"/>
                <a:gd name="T11" fmla="*/ 214 h 267"/>
                <a:gd name="T12" fmla="*/ 0 w 370"/>
                <a:gd name="T13" fmla="*/ 12 h 267"/>
                <a:gd name="T14" fmla="*/ 0 w 370"/>
                <a:gd name="T15" fmla="*/ 12 h 267"/>
                <a:gd name="T16" fmla="*/ 0 w 370"/>
                <a:gd name="T17" fmla="*/ 254 h 267"/>
                <a:gd name="T18" fmla="*/ 12 w 370"/>
                <a:gd name="T19" fmla="*/ 267 h 267"/>
                <a:gd name="T20" fmla="*/ 357 w 370"/>
                <a:gd name="T21" fmla="*/ 267 h 267"/>
                <a:gd name="T22" fmla="*/ 370 w 370"/>
                <a:gd name="T23" fmla="*/ 254 h 267"/>
                <a:gd name="T24" fmla="*/ 370 w 370"/>
                <a:gd name="T25" fmla="*/ 12 h 267"/>
                <a:gd name="T26" fmla="*/ 357 w 370"/>
                <a:gd name="T27" fmla="*/ 0 h 267"/>
                <a:gd name="T28" fmla="*/ 12 w 370"/>
                <a:gd name="T29" fmla="*/ 0 h 267"/>
                <a:gd name="T30" fmla="*/ 0 w 370"/>
                <a:gd name="T31" fmla="*/ 1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0" h="267">
                  <a:moveTo>
                    <a:pt x="158" y="214"/>
                  </a:moveTo>
                  <a:lnTo>
                    <a:pt x="158" y="214"/>
                  </a:lnTo>
                  <a:lnTo>
                    <a:pt x="211" y="214"/>
                  </a:lnTo>
                  <a:lnTo>
                    <a:pt x="211" y="241"/>
                  </a:lnTo>
                  <a:lnTo>
                    <a:pt x="158" y="241"/>
                  </a:lnTo>
                  <a:lnTo>
                    <a:pt x="158" y="214"/>
                  </a:lnTo>
                  <a:close/>
                  <a:moveTo>
                    <a:pt x="0" y="12"/>
                  </a:moveTo>
                  <a:lnTo>
                    <a:pt x="0" y="12"/>
                  </a:lnTo>
                  <a:lnTo>
                    <a:pt x="0" y="254"/>
                  </a:lnTo>
                  <a:cubicBezTo>
                    <a:pt x="0" y="261"/>
                    <a:pt x="6" y="267"/>
                    <a:pt x="12" y="267"/>
                  </a:cubicBezTo>
                  <a:lnTo>
                    <a:pt x="357" y="267"/>
                  </a:lnTo>
                  <a:cubicBezTo>
                    <a:pt x="364" y="267"/>
                    <a:pt x="370" y="261"/>
                    <a:pt x="370" y="254"/>
                  </a:cubicBezTo>
                  <a:lnTo>
                    <a:pt x="370" y="12"/>
                  </a:lnTo>
                  <a:cubicBezTo>
                    <a:pt x="370" y="5"/>
                    <a:pt x="364" y="0"/>
                    <a:pt x="357" y="0"/>
                  </a:cubicBezTo>
                  <a:lnTo>
                    <a:pt x="12" y="0"/>
                  </a:lnTo>
                  <a:cubicBezTo>
                    <a:pt x="6" y="0"/>
                    <a:pt x="0" y="5"/>
                    <a:pt x="0" y="12"/>
                  </a:cubicBezTo>
                  <a:close/>
                </a:path>
              </a:pathLst>
            </a:custGeom>
            <a:solidFill>
              <a:srgbClr val="C1C1C1"/>
            </a:solidFill>
            <a:ln w="0">
              <a:noFill/>
              <a:prstDash val="solid"/>
              <a:round/>
              <a:headEnd/>
              <a:tailEnd/>
            </a:ln>
          </p:spPr>
          <p:txBody>
            <a:bodyPr vert="horz" wrap="square" lIns="107555" tIns="53778" rIns="107555" bIns="53778" numCol="1" anchor="t" anchorCtr="0" compatLnSpc="1">
              <a:prstTxWarp prst="textNoShape">
                <a:avLst/>
              </a:prstTxWarp>
            </a:bodyPr>
            <a:lstStyle/>
            <a:p>
              <a:pPr defTabSz="914192">
                <a:defRPr/>
              </a:pPr>
              <a:endParaRPr lang="en-US">
                <a:solidFill>
                  <a:srgbClr val="3C3C41"/>
                </a:solidFill>
                <a:latin typeface="Segoe UI"/>
              </a:endParaRPr>
            </a:p>
          </p:txBody>
        </p:sp>
        <p:sp>
          <p:nvSpPr>
            <p:cNvPr id="7175" name="Rectangle 7174">
              <a:extLst>
                <a:ext uri="{FF2B5EF4-FFF2-40B4-BE49-F238E27FC236}">
                  <a16:creationId xmlns:a16="http://schemas.microsoft.com/office/drawing/2014/main" id="{51E58D06-C171-4336-8B39-BC362351765B}"/>
                </a:ext>
              </a:extLst>
            </p:cNvPr>
            <p:cNvSpPr/>
            <p:nvPr/>
          </p:nvSpPr>
          <p:spPr bwMode="auto">
            <a:xfrm>
              <a:off x="5262374" y="4893552"/>
              <a:ext cx="18288" cy="457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98" name="Rectangle 97">
              <a:extLst>
                <a:ext uri="{FF2B5EF4-FFF2-40B4-BE49-F238E27FC236}">
                  <a16:creationId xmlns:a16="http://schemas.microsoft.com/office/drawing/2014/main" id="{5FEF1A35-6800-4E01-9ADF-5550D0F53F6F}"/>
                </a:ext>
              </a:extLst>
            </p:cNvPr>
            <p:cNvSpPr/>
            <p:nvPr/>
          </p:nvSpPr>
          <p:spPr bwMode="auto">
            <a:xfrm>
              <a:off x="5329252" y="4893552"/>
              <a:ext cx="18288" cy="457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99" name="Rectangle 98">
              <a:extLst>
                <a:ext uri="{FF2B5EF4-FFF2-40B4-BE49-F238E27FC236}">
                  <a16:creationId xmlns:a16="http://schemas.microsoft.com/office/drawing/2014/main" id="{3F292548-EA41-4443-BB08-DD81972FC671}"/>
                </a:ext>
              </a:extLst>
            </p:cNvPr>
            <p:cNvSpPr/>
            <p:nvPr/>
          </p:nvSpPr>
          <p:spPr bwMode="auto">
            <a:xfrm>
              <a:off x="5396130" y="4893552"/>
              <a:ext cx="18288" cy="457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00" name="Rectangle 99">
              <a:extLst>
                <a:ext uri="{FF2B5EF4-FFF2-40B4-BE49-F238E27FC236}">
                  <a16:creationId xmlns:a16="http://schemas.microsoft.com/office/drawing/2014/main" id="{7F1A45A7-A11C-47DA-B640-7364F91B5A0D}"/>
                </a:ext>
              </a:extLst>
            </p:cNvPr>
            <p:cNvSpPr/>
            <p:nvPr/>
          </p:nvSpPr>
          <p:spPr bwMode="auto">
            <a:xfrm>
              <a:off x="5463008" y="4893552"/>
              <a:ext cx="18288" cy="457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01" name="Rectangle 100">
              <a:extLst>
                <a:ext uri="{FF2B5EF4-FFF2-40B4-BE49-F238E27FC236}">
                  <a16:creationId xmlns:a16="http://schemas.microsoft.com/office/drawing/2014/main" id="{A3B1D53E-3CDC-40EA-9502-5B7635291EFD}"/>
                </a:ext>
              </a:extLst>
            </p:cNvPr>
            <p:cNvSpPr/>
            <p:nvPr/>
          </p:nvSpPr>
          <p:spPr bwMode="auto">
            <a:xfrm>
              <a:off x="5529886" y="4893552"/>
              <a:ext cx="18288" cy="457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02" name="Rectangle 101">
              <a:extLst>
                <a:ext uri="{FF2B5EF4-FFF2-40B4-BE49-F238E27FC236}">
                  <a16:creationId xmlns:a16="http://schemas.microsoft.com/office/drawing/2014/main" id="{128CEF5A-C6A2-4D6E-B41C-0E86E67BDCC4}"/>
                </a:ext>
              </a:extLst>
            </p:cNvPr>
            <p:cNvSpPr/>
            <p:nvPr/>
          </p:nvSpPr>
          <p:spPr bwMode="auto">
            <a:xfrm>
              <a:off x="5596764" y="4893552"/>
              <a:ext cx="18288" cy="457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grpSp>
      <p:sp>
        <p:nvSpPr>
          <p:cNvPr id="7178" name="Rectangle 7177">
            <a:extLst>
              <a:ext uri="{FF2B5EF4-FFF2-40B4-BE49-F238E27FC236}">
                <a16:creationId xmlns:a16="http://schemas.microsoft.com/office/drawing/2014/main" id="{FD126419-1587-4A54-8203-51EAC53CBE04}"/>
              </a:ext>
              <a:ext uri="{C183D7F6-B498-43B3-948B-1728B52AA6E4}">
                <adec:decorative xmlns:adec="http://schemas.microsoft.com/office/drawing/2017/decorative" val="1"/>
              </a:ext>
            </a:extLst>
          </p:cNvPr>
          <p:cNvSpPr/>
          <p:nvPr/>
        </p:nvSpPr>
        <p:spPr bwMode="auto">
          <a:xfrm>
            <a:off x="6529624" y="4857938"/>
            <a:ext cx="420042" cy="15234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71" name="biometrics">
            <a:extLst>
              <a:ext uri="{FF2B5EF4-FFF2-40B4-BE49-F238E27FC236}">
                <a16:creationId xmlns:a16="http://schemas.microsoft.com/office/drawing/2014/main" id="{A151145D-9AE8-4024-ADF7-F4C5761DA492}"/>
              </a:ext>
              <a:ext uri="{C183D7F6-B498-43B3-948B-1728B52AA6E4}">
                <adec:decorative xmlns:adec="http://schemas.microsoft.com/office/drawing/2017/decorative" val="1"/>
              </a:ext>
            </a:extLst>
          </p:cNvPr>
          <p:cNvSpPr>
            <a:spLocks noChangeAspect="1" noEditPoints="1"/>
          </p:cNvSpPr>
          <p:nvPr/>
        </p:nvSpPr>
        <p:spPr bwMode="auto">
          <a:xfrm>
            <a:off x="5373416" y="3222218"/>
            <a:ext cx="499324" cy="362072"/>
          </a:xfrm>
          <a:custGeom>
            <a:avLst/>
            <a:gdLst>
              <a:gd name="T0" fmla="*/ 99 w 334"/>
              <a:gd name="T1" fmla="*/ 175 h 242"/>
              <a:gd name="T2" fmla="*/ 167 w 334"/>
              <a:gd name="T3" fmla="*/ 107 h 242"/>
              <a:gd name="T4" fmla="*/ 235 w 334"/>
              <a:gd name="T5" fmla="*/ 175 h 242"/>
              <a:gd name="T6" fmla="*/ 167 w 334"/>
              <a:gd name="T7" fmla="*/ 242 h 242"/>
              <a:gd name="T8" fmla="*/ 99 w 334"/>
              <a:gd name="T9" fmla="*/ 175 h 242"/>
              <a:gd name="T10" fmla="*/ 334 w 334"/>
              <a:gd name="T11" fmla="*/ 125 h 242"/>
              <a:gd name="T12" fmla="*/ 167 w 334"/>
              <a:gd name="T13" fmla="*/ 0 h 242"/>
              <a:gd name="T14" fmla="*/ 0 w 334"/>
              <a:gd name="T15" fmla="*/ 125 h 242"/>
              <a:gd name="T16" fmla="*/ 35 w 334"/>
              <a:gd name="T17" fmla="*/ 135 h 242"/>
              <a:gd name="T18" fmla="*/ 167 w 334"/>
              <a:gd name="T19" fmla="*/ 37 h 242"/>
              <a:gd name="T20" fmla="*/ 298 w 334"/>
              <a:gd name="T21" fmla="*/ 134 h 242"/>
              <a:gd name="T22" fmla="*/ 334 w 334"/>
              <a:gd name="T23" fmla="*/ 125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4" h="242">
                <a:moveTo>
                  <a:pt x="99" y="175"/>
                </a:moveTo>
                <a:cubicBezTo>
                  <a:pt x="99" y="137"/>
                  <a:pt x="130" y="107"/>
                  <a:pt x="167" y="107"/>
                </a:cubicBezTo>
                <a:cubicBezTo>
                  <a:pt x="204" y="107"/>
                  <a:pt x="235" y="137"/>
                  <a:pt x="235" y="175"/>
                </a:cubicBezTo>
                <a:cubicBezTo>
                  <a:pt x="235" y="212"/>
                  <a:pt x="204" y="242"/>
                  <a:pt x="167" y="242"/>
                </a:cubicBezTo>
                <a:cubicBezTo>
                  <a:pt x="130" y="242"/>
                  <a:pt x="99" y="212"/>
                  <a:pt x="99" y="175"/>
                </a:cubicBezTo>
                <a:close/>
                <a:moveTo>
                  <a:pt x="334" y="125"/>
                </a:moveTo>
                <a:cubicBezTo>
                  <a:pt x="313" y="53"/>
                  <a:pt x="246" y="0"/>
                  <a:pt x="167" y="0"/>
                </a:cubicBezTo>
                <a:cubicBezTo>
                  <a:pt x="88" y="0"/>
                  <a:pt x="21" y="53"/>
                  <a:pt x="0" y="125"/>
                </a:cubicBezTo>
                <a:cubicBezTo>
                  <a:pt x="35" y="135"/>
                  <a:pt x="35" y="135"/>
                  <a:pt x="35" y="135"/>
                </a:cubicBezTo>
                <a:cubicBezTo>
                  <a:pt x="52" y="78"/>
                  <a:pt x="105" y="37"/>
                  <a:pt x="167" y="37"/>
                </a:cubicBezTo>
                <a:cubicBezTo>
                  <a:pt x="229" y="37"/>
                  <a:pt x="281" y="78"/>
                  <a:pt x="298" y="134"/>
                </a:cubicBezTo>
                <a:lnTo>
                  <a:pt x="334" y="125"/>
                </a:lnTo>
                <a:close/>
              </a:path>
            </a:pathLst>
          </a:custGeom>
          <a:solidFill>
            <a:schemeClr val="accent1"/>
          </a:solidFill>
          <a:ln w="15875" cap="sq">
            <a:noFill/>
            <a:prstDash val="solid"/>
            <a:miter lim="800000"/>
            <a:headEnd/>
            <a:tailEnd/>
          </a:ln>
        </p:spPr>
        <p:txBody>
          <a:bodyPr vert="horz" wrap="square" lIns="89630" tIns="44814" rIns="89630" bIns="44814" numCol="1" anchor="t" anchorCtr="0" compatLnSpc="1">
            <a:prstTxWarp prst="textNoShape">
              <a:avLst/>
            </a:prstTxWarp>
          </a:bodyPr>
          <a:lstStyle/>
          <a:p>
            <a:pPr defTabSz="914192">
              <a:defRPr/>
            </a:pPr>
            <a:endParaRPr lang="en-US">
              <a:gradFill>
                <a:gsLst>
                  <a:gs pos="0">
                    <a:srgbClr val="505050"/>
                  </a:gs>
                  <a:gs pos="100000">
                    <a:srgbClr val="505050"/>
                  </a:gs>
                </a:gsLst>
              </a:gradFill>
              <a:latin typeface="Segoe UI"/>
            </a:endParaRPr>
          </a:p>
        </p:txBody>
      </p:sp>
      <p:grpSp>
        <p:nvGrpSpPr>
          <p:cNvPr id="12" name="Group 11">
            <a:extLst>
              <a:ext uri="{FF2B5EF4-FFF2-40B4-BE49-F238E27FC236}">
                <a16:creationId xmlns:a16="http://schemas.microsoft.com/office/drawing/2014/main" id="{C4DBE696-2A6E-4370-9B26-F282F3D6B9EC}"/>
              </a:ext>
              <a:ext uri="{C183D7F6-B498-43B3-948B-1728B52AA6E4}">
                <adec:decorative xmlns:adec="http://schemas.microsoft.com/office/drawing/2017/decorative" val="1"/>
              </a:ext>
            </a:extLst>
          </p:cNvPr>
          <p:cNvGrpSpPr/>
          <p:nvPr/>
        </p:nvGrpSpPr>
        <p:grpSpPr>
          <a:xfrm>
            <a:off x="6471105" y="3259993"/>
            <a:ext cx="518922" cy="286523"/>
            <a:chOff x="5422996" y="2729752"/>
            <a:chExt cx="529327" cy="292268"/>
          </a:xfrm>
        </p:grpSpPr>
        <p:sp>
          <p:nvSpPr>
            <p:cNvPr id="7171" name="Freeform: Shape 7170">
              <a:extLst>
                <a:ext uri="{FF2B5EF4-FFF2-40B4-BE49-F238E27FC236}">
                  <a16:creationId xmlns:a16="http://schemas.microsoft.com/office/drawing/2014/main" id="{04A84E2E-C680-4CAA-8597-9878ADB7DDE8}"/>
                </a:ext>
              </a:extLst>
            </p:cNvPr>
            <p:cNvSpPr/>
            <p:nvPr/>
          </p:nvSpPr>
          <p:spPr>
            <a:xfrm>
              <a:off x="5422996" y="2729752"/>
              <a:ext cx="519585" cy="292268"/>
            </a:xfrm>
            <a:custGeom>
              <a:avLst/>
              <a:gdLst>
                <a:gd name="connsiteX0" fmla="*/ 0 w 319265"/>
                <a:gd name="connsiteY0" fmla="*/ 163624 h 179587"/>
                <a:gd name="connsiteX1" fmla="*/ 0 w 319265"/>
                <a:gd name="connsiteY1" fmla="*/ 13968 h 179587"/>
                <a:gd name="connsiteX2" fmla="*/ 15963 w 319265"/>
                <a:gd name="connsiteY2" fmla="*/ 0 h 179587"/>
                <a:gd name="connsiteX3" fmla="*/ 225481 w 319265"/>
                <a:gd name="connsiteY3" fmla="*/ 0 h 179587"/>
                <a:gd name="connsiteX4" fmla="*/ 239449 w 319265"/>
                <a:gd name="connsiteY4" fmla="*/ 15963 h 179587"/>
                <a:gd name="connsiteX5" fmla="*/ 239449 w 319265"/>
                <a:gd name="connsiteY5" fmla="*/ 165619 h 179587"/>
                <a:gd name="connsiteX6" fmla="*/ 225481 w 319265"/>
                <a:gd name="connsiteY6" fmla="*/ 179587 h 179587"/>
                <a:gd name="connsiteX7" fmla="*/ 15963 w 319265"/>
                <a:gd name="connsiteY7" fmla="*/ 179587 h 179587"/>
                <a:gd name="connsiteX8" fmla="*/ 0 w 319265"/>
                <a:gd name="connsiteY8" fmla="*/ 163624 h 179587"/>
                <a:gd name="connsiteX9" fmla="*/ 0 w 319265"/>
                <a:gd name="connsiteY9" fmla="*/ 163624 h 179587"/>
                <a:gd name="connsiteX10" fmla="*/ 239449 w 319265"/>
                <a:gd name="connsiteY10" fmla="*/ 155642 h 179587"/>
                <a:gd name="connsiteX11" fmla="*/ 325251 w 319265"/>
                <a:gd name="connsiteY11" fmla="*/ 155642 h 179587"/>
                <a:gd name="connsiteX12" fmla="*/ 325251 w 319265"/>
                <a:gd name="connsiteY12" fmla="*/ 21950 h 179587"/>
                <a:gd name="connsiteX13" fmla="*/ 239449 w 319265"/>
                <a:gd name="connsiteY13" fmla="*/ 21950 h 179587"/>
                <a:gd name="connsiteX14" fmla="*/ 285343 w 319265"/>
                <a:gd name="connsiteY14" fmla="*/ 69839 h 179587"/>
                <a:gd name="connsiteX15" fmla="*/ 285343 w 319265"/>
                <a:gd name="connsiteY15" fmla="*/ 63853 h 179587"/>
                <a:gd name="connsiteX16" fmla="*/ 279357 w 319265"/>
                <a:gd name="connsiteY16" fmla="*/ 63853 h 179587"/>
                <a:gd name="connsiteX17" fmla="*/ 279357 w 319265"/>
                <a:gd name="connsiteY17" fmla="*/ 69839 h 179587"/>
                <a:gd name="connsiteX18" fmla="*/ 285343 w 319265"/>
                <a:gd name="connsiteY18" fmla="*/ 69839 h 179587"/>
                <a:gd name="connsiteX19" fmla="*/ 285343 w 319265"/>
                <a:gd name="connsiteY19" fmla="*/ 69839 h 179587"/>
                <a:gd name="connsiteX20" fmla="*/ 285343 w 319265"/>
                <a:gd name="connsiteY20" fmla="*/ 69839 h 179587"/>
                <a:gd name="connsiteX21" fmla="*/ 285343 w 319265"/>
                <a:gd name="connsiteY21" fmla="*/ 113738 h 179587"/>
                <a:gd name="connsiteX22" fmla="*/ 285343 w 319265"/>
                <a:gd name="connsiteY22" fmla="*/ 107752 h 179587"/>
                <a:gd name="connsiteX23" fmla="*/ 279357 w 319265"/>
                <a:gd name="connsiteY23" fmla="*/ 107752 h 179587"/>
                <a:gd name="connsiteX24" fmla="*/ 279357 w 319265"/>
                <a:gd name="connsiteY24" fmla="*/ 113738 h 179587"/>
                <a:gd name="connsiteX25" fmla="*/ 285343 w 319265"/>
                <a:gd name="connsiteY25" fmla="*/ 113738 h 179587"/>
                <a:gd name="connsiteX26" fmla="*/ 285343 w 319265"/>
                <a:gd name="connsiteY26" fmla="*/ 113738 h 179587"/>
                <a:gd name="connsiteX27" fmla="*/ 285343 w 319265"/>
                <a:gd name="connsiteY27" fmla="*/ 113738 h 179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19265" h="179587">
                  <a:moveTo>
                    <a:pt x="0" y="163624"/>
                  </a:moveTo>
                  <a:cubicBezTo>
                    <a:pt x="0" y="13968"/>
                    <a:pt x="0" y="13968"/>
                    <a:pt x="0" y="13968"/>
                  </a:cubicBezTo>
                  <a:cubicBezTo>
                    <a:pt x="0" y="5986"/>
                    <a:pt x="7982" y="0"/>
                    <a:pt x="15963" y="0"/>
                  </a:cubicBezTo>
                  <a:cubicBezTo>
                    <a:pt x="225481" y="0"/>
                    <a:pt x="225481" y="0"/>
                    <a:pt x="225481" y="0"/>
                  </a:cubicBezTo>
                  <a:cubicBezTo>
                    <a:pt x="233463" y="0"/>
                    <a:pt x="239449" y="5986"/>
                    <a:pt x="239449" y="15963"/>
                  </a:cubicBezTo>
                  <a:cubicBezTo>
                    <a:pt x="239449" y="165619"/>
                    <a:pt x="239449" y="165619"/>
                    <a:pt x="239449" y="165619"/>
                  </a:cubicBezTo>
                  <a:cubicBezTo>
                    <a:pt x="239449" y="173601"/>
                    <a:pt x="233463" y="179587"/>
                    <a:pt x="225481" y="179587"/>
                  </a:cubicBezTo>
                  <a:cubicBezTo>
                    <a:pt x="15963" y="179587"/>
                    <a:pt x="15963" y="179587"/>
                    <a:pt x="15963" y="179587"/>
                  </a:cubicBezTo>
                  <a:cubicBezTo>
                    <a:pt x="7982" y="179587"/>
                    <a:pt x="0" y="173601"/>
                    <a:pt x="0" y="163624"/>
                  </a:cubicBezTo>
                  <a:lnTo>
                    <a:pt x="0" y="163624"/>
                  </a:lnTo>
                  <a:close/>
                  <a:moveTo>
                    <a:pt x="239449" y="155642"/>
                  </a:moveTo>
                  <a:cubicBezTo>
                    <a:pt x="325251" y="155642"/>
                    <a:pt x="325251" y="155642"/>
                    <a:pt x="325251" y="155642"/>
                  </a:cubicBezTo>
                  <a:cubicBezTo>
                    <a:pt x="325251" y="21950"/>
                    <a:pt x="325251" y="21950"/>
                    <a:pt x="325251" y="21950"/>
                  </a:cubicBezTo>
                  <a:cubicBezTo>
                    <a:pt x="239449" y="21950"/>
                    <a:pt x="239449" y="21950"/>
                    <a:pt x="239449" y="21950"/>
                  </a:cubicBezTo>
                  <a:moveTo>
                    <a:pt x="285343" y="69839"/>
                  </a:moveTo>
                  <a:cubicBezTo>
                    <a:pt x="285343" y="63853"/>
                    <a:pt x="285343" y="63853"/>
                    <a:pt x="285343" y="63853"/>
                  </a:cubicBezTo>
                  <a:cubicBezTo>
                    <a:pt x="279357" y="63853"/>
                    <a:pt x="279357" y="63853"/>
                    <a:pt x="279357" y="63853"/>
                  </a:cubicBezTo>
                  <a:cubicBezTo>
                    <a:pt x="279357" y="69839"/>
                    <a:pt x="279357" y="69839"/>
                    <a:pt x="279357" y="69839"/>
                  </a:cubicBezTo>
                  <a:lnTo>
                    <a:pt x="285343" y="69839"/>
                  </a:lnTo>
                  <a:lnTo>
                    <a:pt x="285343" y="69839"/>
                  </a:lnTo>
                  <a:lnTo>
                    <a:pt x="285343" y="69839"/>
                  </a:lnTo>
                  <a:close/>
                  <a:moveTo>
                    <a:pt x="285343" y="113738"/>
                  </a:moveTo>
                  <a:cubicBezTo>
                    <a:pt x="285343" y="107752"/>
                    <a:pt x="285343" y="107752"/>
                    <a:pt x="285343" y="107752"/>
                  </a:cubicBezTo>
                  <a:cubicBezTo>
                    <a:pt x="279357" y="107752"/>
                    <a:pt x="279357" y="107752"/>
                    <a:pt x="279357" y="107752"/>
                  </a:cubicBezTo>
                  <a:cubicBezTo>
                    <a:pt x="279357" y="113738"/>
                    <a:pt x="279357" y="113738"/>
                    <a:pt x="279357" y="113738"/>
                  </a:cubicBezTo>
                  <a:lnTo>
                    <a:pt x="285343" y="113738"/>
                  </a:lnTo>
                  <a:lnTo>
                    <a:pt x="285343" y="113738"/>
                  </a:lnTo>
                  <a:lnTo>
                    <a:pt x="285343" y="113738"/>
                  </a:lnTo>
                  <a:close/>
                </a:path>
              </a:pathLst>
            </a:custGeom>
            <a:solidFill>
              <a:srgbClr val="C1C1C1"/>
            </a:solidFill>
            <a:ln w="19645" cap="flat">
              <a:noFill/>
              <a:prstDash val="solid"/>
              <a:miter/>
            </a:ln>
          </p:spPr>
          <p:txBody>
            <a:bodyPr rtlCol="0" anchor="ctr"/>
            <a:lstStyle/>
            <a:p>
              <a:pPr defTabSz="914192">
                <a:defRPr/>
              </a:pPr>
              <a:endParaRPr lang="en-US">
                <a:solidFill>
                  <a:srgbClr val="282828"/>
                </a:solidFill>
                <a:latin typeface="Segoe UI"/>
              </a:endParaRPr>
            </a:p>
          </p:txBody>
        </p:sp>
        <p:sp>
          <p:nvSpPr>
            <p:cNvPr id="7172" name="Freeform: Shape 7171">
              <a:extLst>
                <a:ext uri="{FF2B5EF4-FFF2-40B4-BE49-F238E27FC236}">
                  <a16:creationId xmlns:a16="http://schemas.microsoft.com/office/drawing/2014/main" id="{FAEB6775-2835-43EE-9C8B-C22E6050474E}"/>
                </a:ext>
              </a:extLst>
            </p:cNvPr>
            <p:cNvSpPr/>
            <p:nvPr/>
          </p:nvSpPr>
          <p:spPr>
            <a:xfrm>
              <a:off x="5549645" y="2804442"/>
              <a:ext cx="129896" cy="129896"/>
            </a:xfrm>
            <a:custGeom>
              <a:avLst/>
              <a:gdLst>
                <a:gd name="connsiteX0" fmla="*/ 0 w 79816"/>
                <a:gd name="connsiteY0" fmla="*/ 43899 h 79816"/>
                <a:gd name="connsiteX1" fmla="*/ 45894 w 79816"/>
                <a:gd name="connsiteY1" fmla="*/ 0 h 79816"/>
                <a:gd name="connsiteX2" fmla="*/ 91789 w 79816"/>
                <a:gd name="connsiteY2" fmla="*/ 43899 h 79816"/>
                <a:gd name="connsiteX3" fmla="*/ 45894 w 79816"/>
                <a:gd name="connsiteY3" fmla="*/ 87798 h 79816"/>
                <a:gd name="connsiteX4" fmla="*/ 0 w 79816"/>
                <a:gd name="connsiteY4" fmla="*/ 43899 h 79816"/>
                <a:gd name="connsiteX5" fmla="*/ 0 w 79816"/>
                <a:gd name="connsiteY5" fmla="*/ 43899 h 79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816" h="79816">
                  <a:moveTo>
                    <a:pt x="0" y="43899"/>
                  </a:moveTo>
                  <a:cubicBezTo>
                    <a:pt x="0" y="19954"/>
                    <a:pt x="19954" y="0"/>
                    <a:pt x="45894" y="0"/>
                  </a:cubicBezTo>
                  <a:cubicBezTo>
                    <a:pt x="71835" y="0"/>
                    <a:pt x="91789" y="19954"/>
                    <a:pt x="91789" y="43899"/>
                  </a:cubicBezTo>
                  <a:cubicBezTo>
                    <a:pt x="91789" y="67844"/>
                    <a:pt x="71835" y="87798"/>
                    <a:pt x="45894" y="87798"/>
                  </a:cubicBezTo>
                  <a:cubicBezTo>
                    <a:pt x="19954" y="87798"/>
                    <a:pt x="0" y="67844"/>
                    <a:pt x="0" y="43899"/>
                  </a:cubicBezTo>
                  <a:lnTo>
                    <a:pt x="0" y="43899"/>
                  </a:lnTo>
                  <a:close/>
                </a:path>
              </a:pathLst>
            </a:custGeom>
            <a:solidFill>
              <a:schemeClr val="accent1"/>
            </a:solidFill>
            <a:ln w="19645" cap="flat">
              <a:noFill/>
              <a:prstDash val="solid"/>
              <a:miter/>
            </a:ln>
          </p:spPr>
          <p:txBody>
            <a:bodyPr rtlCol="0" anchor="ctr"/>
            <a:lstStyle/>
            <a:p>
              <a:pPr defTabSz="914192">
                <a:defRPr/>
              </a:pPr>
              <a:endParaRPr lang="en-US">
                <a:solidFill>
                  <a:srgbClr val="282828"/>
                </a:solidFill>
                <a:latin typeface="Segoe UI"/>
              </a:endParaRPr>
            </a:p>
          </p:txBody>
        </p:sp>
        <p:sp>
          <p:nvSpPr>
            <p:cNvPr id="73" name="Freeform: Shape 72">
              <a:extLst>
                <a:ext uri="{FF2B5EF4-FFF2-40B4-BE49-F238E27FC236}">
                  <a16:creationId xmlns:a16="http://schemas.microsoft.com/office/drawing/2014/main" id="{A1FFA4E4-B9D2-4B6F-ACCD-6E4EF033BEE9}"/>
                </a:ext>
              </a:extLst>
            </p:cNvPr>
            <p:cNvSpPr/>
            <p:nvPr/>
          </p:nvSpPr>
          <p:spPr>
            <a:xfrm>
              <a:off x="5806190" y="2736654"/>
              <a:ext cx="146133" cy="278873"/>
            </a:xfrm>
            <a:custGeom>
              <a:avLst/>
              <a:gdLst>
                <a:gd name="connsiteX0" fmla="*/ 71443 w 146133"/>
                <a:gd name="connsiteY0" fmla="*/ 168460 h 278873"/>
                <a:gd name="connsiteX1" fmla="*/ 71443 w 146133"/>
                <a:gd name="connsiteY1" fmla="*/ 178201 h 278873"/>
                <a:gd name="connsiteX2" fmla="*/ 81185 w 146133"/>
                <a:gd name="connsiteY2" fmla="*/ 178201 h 278873"/>
                <a:gd name="connsiteX3" fmla="*/ 81185 w 146133"/>
                <a:gd name="connsiteY3" fmla="*/ 168460 h 278873"/>
                <a:gd name="connsiteX4" fmla="*/ 71443 w 146133"/>
                <a:gd name="connsiteY4" fmla="*/ 168460 h 278873"/>
                <a:gd name="connsiteX5" fmla="*/ 71443 w 146133"/>
                <a:gd name="connsiteY5" fmla="*/ 97016 h 278873"/>
                <a:gd name="connsiteX6" fmla="*/ 71443 w 146133"/>
                <a:gd name="connsiteY6" fmla="*/ 106758 h 278873"/>
                <a:gd name="connsiteX7" fmla="*/ 81185 w 146133"/>
                <a:gd name="connsiteY7" fmla="*/ 106758 h 278873"/>
                <a:gd name="connsiteX8" fmla="*/ 81185 w 146133"/>
                <a:gd name="connsiteY8" fmla="*/ 97016 h 278873"/>
                <a:gd name="connsiteX9" fmla="*/ 71443 w 146133"/>
                <a:gd name="connsiteY9" fmla="*/ 97016 h 278873"/>
                <a:gd name="connsiteX10" fmla="*/ 0 w 146133"/>
                <a:gd name="connsiteY10" fmla="*/ 0 h 278873"/>
                <a:gd name="connsiteX11" fmla="*/ 1 w 146133"/>
                <a:gd name="connsiteY11" fmla="*/ 0 h 278873"/>
                <a:gd name="connsiteX12" fmla="*/ 6495 w 146133"/>
                <a:gd name="connsiteY12" fmla="*/ 19078 h 278873"/>
                <a:gd name="connsiteX13" fmla="*/ 6495 w 146133"/>
                <a:gd name="connsiteY13" fmla="*/ 28822 h 278873"/>
                <a:gd name="connsiteX14" fmla="*/ 146133 w 146133"/>
                <a:gd name="connsiteY14" fmla="*/ 28822 h 278873"/>
                <a:gd name="connsiteX15" fmla="*/ 146133 w 146133"/>
                <a:gd name="connsiteY15" fmla="*/ 246398 h 278873"/>
                <a:gd name="connsiteX16" fmla="*/ 6495 w 146133"/>
                <a:gd name="connsiteY16" fmla="*/ 246398 h 278873"/>
                <a:gd name="connsiteX17" fmla="*/ 6495 w 146133"/>
                <a:gd name="connsiteY17" fmla="*/ 249791 h 278873"/>
                <a:gd name="connsiteX18" fmla="*/ 6495 w 146133"/>
                <a:gd name="connsiteY18" fmla="*/ 262635 h 278873"/>
                <a:gd name="connsiteX19" fmla="*/ 1 w 146133"/>
                <a:gd name="connsiteY19" fmla="*/ 278872 h 278873"/>
                <a:gd name="connsiteX20" fmla="*/ 0 w 146133"/>
                <a:gd name="connsiteY20" fmla="*/ 278873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6133" h="278873">
                  <a:moveTo>
                    <a:pt x="71443" y="168460"/>
                  </a:moveTo>
                  <a:cubicBezTo>
                    <a:pt x="71443" y="178201"/>
                    <a:pt x="71443" y="178201"/>
                    <a:pt x="71443" y="178201"/>
                  </a:cubicBezTo>
                  <a:lnTo>
                    <a:pt x="81185" y="178201"/>
                  </a:lnTo>
                  <a:cubicBezTo>
                    <a:pt x="81185" y="168460"/>
                    <a:pt x="81185" y="168460"/>
                    <a:pt x="81185" y="168460"/>
                  </a:cubicBezTo>
                  <a:cubicBezTo>
                    <a:pt x="71443" y="168460"/>
                    <a:pt x="71443" y="168460"/>
                    <a:pt x="71443" y="168460"/>
                  </a:cubicBezTo>
                  <a:close/>
                  <a:moveTo>
                    <a:pt x="71443" y="97016"/>
                  </a:moveTo>
                  <a:cubicBezTo>
                    <a:pt x="71443" y="106758"/>
                    <a:pt x="71443" y="106758"/>
                    <a:pt x="71443" y="106758"/>
                  </a:cubicBezTo>
                  <a:lnTo>
                    <a:pt x="81185" y="106758"/>
                  </a:lnTo>
                  <a:cubicBezTo>
                    <a:pt x="81185" y="97016"/>
                    <a:pt x="81185" y="97016"/>
                    <a:pt x="81185" y="97016"/>
                  </a:cubicBezTo>
                  <a:cubicBezTo>
                    <a:pt x="71443" y="97016"/>
                    <a:pt x="71443" y="97016"/>
                    <a:pt x="71443" y="97016"/>
                  </a:cubicBezTo>
                  <a:close/>
                  <a:moveTo>
                    <a:pt x="0" y="0"/>
                  </a:moveTo>
                  <a:lnTo>
                    <a:pt x="1" y="0"/>
                  </a:lnTo>
                  <a:cubicBezTo>
                    <a:pt x="4060" y="4465"/>
                    <a:pt x="6495" y="10960"/>
                    <a:pt x="6495" y="19078"/>
                  </a:cubicBezTo>
                  <a:lnTo>
                    <a:pt x="6495" y="28822"/>
                  </a:lnTo>
                  <a:cubicBezTo>
                    <a:pt x="6495" y="28822"/>
                    <a:pt x="6495" y="28822"/>
                    <a:pt x="146133" y="28822"/>
                  </a:cubicBezTo>
                  <a:cubicBezTo>
                    <a:pt x="146133" y="28822"/>
                    <a:pt x="146133" y="28822"/>
                    <a:pt x="146133" y="246398"/>
                  </a:cubicBezTo>
                  <a:cubicBezTo>
                    <a:pt x="146133" y="246398"/>
                    <a:pt x="146133" y="246398"/>
                    <a:pt x="6495" y="246398"/>
                  </a:cubicBezTo>
                  <a:lnTo>
                    <a:pt x="6495" y="249791"/>
                  </a:lnTo>
                  <a:cubicBezTo>
                    <a:pt x="6495" y="262635"/>
                    <a:pt x="6495" y="262635"/>
                    <a:pt x="6495" y="262635"/>
                  </a:cubicBezTo>
                  <a:cubicBezTo>
                    <a:pt x="6495" y="269130"/>
                    <a:pt x="4060" y="274813"/>
                    <a:pt x="1" y="278872"/>
                  </a:cubicBezTo>
                  <a:lnTo>
                    <a:pt x="0" y="278873"/>
                  </a:lnTo>
                  <a:close/>
                </a:path>
              </a:pathLst>
            </a:custGeom>
            <a:solidFill>
              <a:srgbClr val="DCDCDC"/>
            </a:solidFill>
            <a:ln w="19645" cap="flat">
              <a:noFill/>
              <a:prstDash val="solid"/>
              <a:miter/>
            </a:ln>
          </p:spPr>
          <p:txBody>
            <a:bodyPr wrap="square" rtlCol="0" anchor="ctr">
              <a:noAutofit/>
            </a:bodyPr>
            <a:lstStyle/>
            <a:p>
              <a:pPr defTabSz="914192">
                <a:defRPr/>
              </a:pPr>
              <a:endParaRPr lang="en-US">
                <a:solidFill>
                  <a:srgbClr val="282828"/>
                </a:solidFill>
                <a:latin typeface="Segoe UI"/>
              </a:endParaRPr>
            </a:p>
          </p:txBody>
        </p:sp>
        <p:sp>
          <p:nvSpPr>
            <p:cNvPr id="7173" name="Freeform: Shape 7172">
              <a:extLst>
                <a:ext uri="{FF2B5EF4-FFF2-40B4-BE49-F238E27FC236}">
                  <a16:creationId xmlns:a16="http://schemas.microsoft.com/office/drawing/2014/main" id="{B3595023-3BCD-44A2-8FD9-0F8A0AF01BBE}"/>
                </a:ext>
              </a:extLst>
            </p:cNvPr>
            <p:cNvSpPr/>
            <p:nvPr/>
          </p:nvSpPr>
          <p:spPr>
            <a:xfrm>
              <a:off x="5858148" y="2807690"/>
              <a:ext cx="32474" cy="32474"/>
            </a:xfrm>
            <a:custGeom>
              <a:avLst/>
              <a:gdLst>
                <a:gd name="connsiteX0" fmla="*/ 0 w 19954"/>
                <a:gd name="connsiteY0" fmla="*/ 0 h 19954"/>
                <a:gd name="connsiteX1" fmla="*/ 25940 w 19954"/>
                <a:gd name="connsiteY1" fmla="*/ 0 h 19954"/>
                <a:gd name="connsiteX2" fmla="*/ 25940 w 19954"/>
                <a:gd name="connsiteY2" fmla="*/ 25940 h 19954"/>
                <a:gd name="connsiteX3" fmla="*/ 0 w 19954"/>
                <a:gd name="connsiteY3" fmla="*/ 25940 h 19954"/>
              </a:gdLst>
              <a:ahLst/>
              <a:cxnLst>
                <a:cxn ang="0">
                  <a:pos x="connsiteX0" y="connsiteY0"/>
                </a:cxn>
                <a:cxn ang="0">
                  <a:pos x="connsiteX1" y="connsiteY1"/>
                </a:cxn>
                <a:cxn ang="0">
                  <a:pos x="connsiteX2" y="connsiteY2"/>
                </a:cxn>
                <a:cxn ang="0">
                  <a:pos x="connsiteX3" y="connsiteY3"/>
                </a:cxn>
              </a:cxnLst>
              <a:rect l="l" t="t" r="r" b="b"/>
              <a:pathLst>
                <a:path w="19954" h="19954">
                  <a:moveTo>
                    <a:pt x="0" y="0"/>
                  </a:moveTo>
                  <a:lnTo>
                    <a:pt x="25940" y="0"/>
                  </a:lnTo>
                  <a:lnTo>
                    <a:pt x="25940" y="25940"/>
                  </a:lnTo>
                  <a:lnTo>
                    <a:pt x="0" y="25940"/>
                  </a:lnTo>
                  <a:close/>
                </a:path>
              </a:pathLst>
            </a:custGeom>
            <a:solidFill>
              <a:schemeClr val="bg1"/>
            </a:solidFill>
            <a:ln w="19645" cap="flat">
              <a:noFill/>
              <a:prstDash val="solid"/>
              <a:miter/>
            </a:ln>
          </p:spPr>
          <p:txBody>
            <a:bodyPr rtlCol="0" anchor="ctr"/>
            <a:lstStyle/>
            <a:p>
              <a:pPr defTabSz="914192">
                <a:defRPr/>
              </a:pPr>
              <a:endParaRPr lang="en-US">
                <a:solidFill>
                  <a:srgbClr val="282828"/>
                </a:solidFill>
                <a:latin typeface="Segoe UI"/>
              </a:endParaRPr>
            </a:p>
          </p:txBody>
        </p:sp>
        <p:sp>
          <p:nvSpPr>
            <p:cNvPr id="7174" name="Freeform: Shape 7173">
              <a:extLst>
                <a:ext uri="{FF2B5EF4-FFF2-40B4-BE49-F238E27FC236}">
                  <a16:creationId xmlns:a16="http://schemas.microsoft.com/office/drawing/2014/main" id="{03E689B6-4823-471A-97B0-13F31A39F34A}"/>
                </a:ext>
              </a:extLst>
            </p:cNvPr>
            <p:cNvSpPr/>
            <p:nvPr/>
          </p:nvSpPr>
          <p:spPr>
            <a:xfrm>
              <a:off x="5858148" y="2895371"/>
              <a:ext cx="32474" cy="32474"/>
            </a:xfrm>
            <a:custGeom>
              <a:avLst/>
              <a:gdLst>
                <a:gd name="connsiteX0" fmla="*/ 0 w 19954"/>
                <a:gd name="connsiteY0" fmla="*/ 0 h 19954"/>
                <a:gd name="connsiteX1" fmla="*/ 25940 w 19954"/>
                <a:gd name="connsiteY1" fmla="*/ 0 h 19954"/>
                <a:gd name="connsiteX2" fmla="*/ 25940 w 19954"/>
                <a:gd name="connsiteY2" fmla="*/ 25940 h 19954"/>
                <a:gd name="connsiteX3" fmla="*/ 0 w 19954"/>
                <a:gd name="connsiteY3" fmla="*/ 25940 h 19954"/>
              </a:gdLst>
              <a:ahLst/>
              <a:cxnLst>
                <a:cxn ang="0">
                  <a:pos x="connsiteX0" y="connsiteY0"/>
                </a:cxn>
                <a:cxn ang="0">
                  <a:pos x="connsiteX1" y="connsiteY1"/>
                </a:cxn>
                <a:cxn ang="0">
                  <a:pos x="connsiteX2" y="connsiteY2"/>
                </a:cxn>
                <a:cxn ang="0">
                  <a:pos x="connsiteX3" y="connsiteY3"/>
                </a:cxn>
              </a:cxnLst>
              <a:rect l="l" t="t" r="r" b="b"/>
              <a:pathLst>
                <a:path w="19954" h="19954">
                  <a:moveTo>
                    <a:pt x="0" y="0"/>
                  </a:moveTo>
                  <a:lnTo>
                    <a:pt x="25940" y="0"/>
                  </a:lnTo>
                  <a:lnTo>
                    <a:pt x="25940" y="25940"/>
                  </a:lnTo>
                  <a:lnTo>
                    <a:pt x="0" y="25940"/>
                  </a:lnTo>
                  <a:close/>
                </a:path>
              </a:pathLst>
            </a:custGeom>
            <a:solidFill>
              <a:schemeClr val="bg1"/>
            </a:solidFill>
            <a:ln w="19645" cap="flat">
              <a:noFill/>
              <a:prstDash val="solid"/>
              <a:miter/>
            </a:ln>
          </p:spPr>
          <p:txBody>
            <a:bodyPr rtlCol="0" anchor="ctr"/>
            <a:lstStyle/>
            <a:p>
              <a:pPr defTabSz="914192">
                <a:defRPr/>
              </a:pPr>
              <a:endParaRPr lang="en-US">
                <a:solidFill>
                  <a:srgbClr val="282828"/>
                </a:solidFill>
                <a:latin typeface="Segoe UI"/>
              </a:endParaRPr>
            </a:p>
          </p:txBody>
        </p:sp>
      </p:grpSp>
      <p:sp>
        <p:nvSpPr>
          <p:cNvPr id="74" name="Freeform 11">
            <a:extLst>
              <a:ext uri="{FF2B5EF4-FFF2-40B4-BE49-F238E27FC236}">
                <a16:creationId xmlns:a16="http://schemas.microsoft.com/office/drawing/2014/main" id="{5961031B-A94F-49FA-9A0D-5F07B474CDB6}"/>
              </a:ext>
              <a:ext uri="{C183D7F6-B498-43B3-948B-1728B52AA6E4}">
                <adec:decorative xmlns:adec="http://schemas.microsoft.com/office/drawing/2017/decorative" val="1"/>
              </a:ext>
            </a:extLst>
          </p:cNvPr>
          <p:cNvSpPr>
            <a:spLocks noEditPoints="1"/>
          </p:cNvSpPr>
          <p:nvPr/>
        </p:nvSpPr>
        <p:spPr bwMode="auto">
          <a:xfrm>
            <a:off x="7471504" y="3172345"/>
            <a:ext cx="389407" cy="461818"/>
          </a:xfrm>
          <a:custGeom>
            <a:avLst/>
            <a:gdLst>
              <a:gd name="T0" fmla="*/ 321 w 391"/>
              <a:gd name="T1" fmla="*/ 209 h 463"/>
              <a:gd name="T2" fmla="*/ 195 w 391"/>
              <a:gd name="T3" fmla="*/ 133 h 463"/>
              <a:gd name="T4" fmla="*/ 113 w 391"/>
              <a:gd name="T5" fmla="*/ 155 h 463"/>
              <a:gd name="T6" fmla="*/ 81 w 391"/>
              <a:gd name="T7" fmla="*/ 184 h 463"/>
              <a:gd name="T8" fmla="*/ 70 w 391"/>
              <a:gd name="T9" fmla="*/ 165 h 463"/>
              <a:gd name="T10" fmla="*/ 159 w 391"/>
              <a:gd name="T11" fmla="*/ 111 h 463"/>
              <a:gd name="T12" fmla="*/ 276 w 391"/>
              <a:gd name="T13" fmla="*/ 129 h 463"/>
              <a:gd name="T14" fmla="*/ 334 w 391"/>
              <a:gd name="T15" fmla="*/ 196 h 463"/>
              <a:gd name="T16" fmla="*/ 299 w 391"/>
              <a:gd name="T17" fmla="*/ 293 h 463"/>
              <a:gd name="T18" fmla="*/ 271 w 391"/>
              <a:gd name="T19" fmla="*/ 371 h 463"/>
              <a:gd name="T20" fmla="*/ 237 w 391"/>
              <a:gd name="T21" fmla="*/ 410 h 463"/>
              <a:gd name="T22" fmla="*/ 221 w 391"/>
              <a:gd name="T23" fmla="*/ 398 h 463"/>
              <a:gd name="T24" fmla="*/ 245 w 391"/>
              <a:gd name="T25" fmla="*/ 364 h 463"/>
              <a:gd name="T26" fmla="*/ 275 w 391"/>
              <a:gd name="T27" fmla="*/ 269 h 463"/>
              <a:gd name="T28" fmla="*/ 227 w 391"/>
              <a:gd name="T29" fmla="*/ 191 h 463"/>
              <a:gd name="T30" fmla="*/ 146 w 391"/>
              <a:gd name="T31" fmla="*/ 193 h 463"/>
              <a:gd name="T32" fmla="*/ 113 w 391"/>
              <a:gd name="T33" fmla="*/ 237 h 463"/>
              <a:gd name="T34" fmla="*/ 60 w 391"/>
              <a:gd name="T35" fmla="*/ 284 h 463"/>
              <a:gd name="T36" fmla="*/ 47 w 391"/>
              <a:gd name="T37" fmla="*/ 281 h 463"/>
              <a:gd name="T38" fmla="*/ 53 w 391"/>
              <a:gd name="T39" fmla="*/ 260 h 463"/>
              <a:gd name="T40" fmla="*/ 95 w 391"/>
              <a:gd name="T41" fmla="*/ 218 h 463"/>
              <a:gd name="T42" fmla="*/ 134 w 391"/>
              <a:gd name="T43" fmla="*/ 171 h 463"/>
              <a:gd name="T44" fmla="*/ 224 w 391"/>
              <a:gd name="T45" fmla="*/ 163 h 463"/>
              <a:gd name="T46" fmla="*/ 286 w 391"/>
              <a:gd name="T47" fmla="*/ 216 h 463"/>
              <a:gd name="T48" fmla="*/ 299 w 391"/>
              <a:gd name="T49" fmla="*/ 293 h 463"/>
              <a:gd name="T50" fmla="*/ 182 w 391"/>
              <a:gd name="T51" fmla="*/ 395 h 463"/>
              <a:gd name="T52" fmla="*/ 157 w 391"/>
              <a:gd name="T53" fmla="*/ 411 h 463"/>
              <a:gd name="T54" fmla="*/ 150 w 391"/>
              <a:gd name="T55" fmla="*/ 388 h 463"/>
              <a:gd name="T56" fmla="*/ 196 w 391"/>
              <a:gd name="T57" fmla="*/ 337 h 463"/>
              <a:gd name="T58" fmla="*/ 221 w 391"/>
              <a:gd name="T59" fmla="*/ 275 h 463"/>
              <a:gd name="T60" fmla="*/ 202 w 391"/>
              <a:gd name="T61" fmla="*/ 237 h 463"/>
              <a:gd name="T62" fmla="*/ 159 w 391"/>
              <a:gd name="T63" fmla="*/ 246 h 463"/>
              <a:gd name="T64" fmla="*/ 135 w 391"/>
              <a:gd name="T65" fmla="*/ 291 h 463"/>
              <a:gd name="T66" fmla="*/ 86 w 391"/>
              <a:gd name="T67" fmla="*/ 334 h 463"/>
              <a:gd name="T68" fmla="*/ 69 w 391"/>
              <a:gd name="T69" fmla="*/ 323 h 463"/>
              <a:gd name="T70" fmla="*/ 101 w 391"/>
              <a:gd name="T71" fmla="*/ 294 h 463"/>
              <a:gd name="T72" fmla="*/ 141 w 391"/>
              <a:gd name="T73" fmla="*/ 228 h 463"/>
              <a:gd name="T74" fmla="*/ 231 w 391"/>
              <a:gd name="T75" fmla="*/ 226 h 463"/>
              <a:gd name="T76" fmla="*/ 232 w 391"/>
              <a:gd name="T77" fmla="*/ 323 h 463"/>
              <a:gd name="T78" fmla="*/ 117 w 391"/>
              <a:gd name="T79" fmla="*/ 383 h 463"/>
              <a:gd name="T80" fmla="*/ 89 w 391"/>
              <a:gd name="T81" fmla="*/ 385 h 463"/>
              <a:gd name="T82" fmla="*/ 93 w 391"/>
              <a:gd name="T83" fmla="*/ 365 h 463"/>
              <a:gd name="T84" fmla="*/ 159 w 391"/>
              <a:gd name="T85" fmla="*/ 299 h 463"/>
              <a:gd name="T86" fmla="*/ 183 w 391"/>
              <a:gd name="T87" fmla="*/ 260 h 463"/>
              <a:gd name="T88" fmla="*/ 191 w 391"/>
              <a:gd name="T89" fmla="*/ 292 h 463"/>
              <a:gd name="T90" fmla="*/ 139 w 391"/>
              <a:gd name="T91" fmla="*/ 366 h 463"/>
              <a:gd name="T92" fmla="*/ 100 w 391"/>
              <a:gd name="T93" fmla="*/ 80 h 463"/>
              <a:gd name="T94" fmla="*/ 161 w 391"/>
              <a:gd name="T95" fmla="*/ 61 h 463"/>
              <a:gd name="T96" fmla="*/ 217 w 391"/>
              <a:gd name="T97" fmla="*/ 58 h 463"/>
              <a:gd name="T98" fmla="*/ 301 w 391"/>
              <a:gd name="T99" fmla="*/ 85 h 463"/>
              <a:gd name="T100" fmla="*/ 296 w 391"/>
              <a:gd name="T101" fmla="*/ 109 h 463"/>
              <a:gd name="T102" fmla="*/ 195 w 391"/>
              <a:gd name="T103" fmla="*/ 83 h 463"/>
              <a:gd name="T104" fmla="*/ 109 w 391"/>
              <a:gd name="T105" fmla="*/ 102 h 463"/>
              <a:gd name="T106" fmla="*/ 94 w 391"/>
              <a:gd name="T107" fmla="*/ 90 h 463"/>
              <a:gd name="T108" fmla="*/ 247 w 391"/>
              <a:gd name="T109" fmla="*/ 23 h 463"/>
              <a:gd name="T110" fmla="*/ 363 w 391"/>
              <a:gd name="T111" fmla="*/ 272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1" h="463">
                <a:moveTo>
                  <a:pt x="330" y="205"/>
                </a:moveTo>
                <a:lnTo>
                  <a:pt x="330" y="205"/>
                </a:lnTo>
                <a:cubicBezTo>
                  <a:pt x="327" y="208"/>
                  <a:pt x="325" y="209"/>
                  <a:pt x="321" y="209"/>
                </a:cubicBezTo>
                <a:cubicBezTo>
                  <a:pt x="316" y="209"/>
                  <a:pt x="312" y="207"/>
                  <a:pt x="310" y="202"/>
                </a:cubicBezTo>
                <a:cubicBezTo>
                  <a:pt x="297" y="179"/>
                  <a:pt x="281" y="162"/>
                  <a:pt x="263" y="151"/>
                </a:cubicBezTo>
                <a:cubicBezTo>
                  <a:pt x="244" y="139"/>
                  <a:pt x="221" y="133"/>
                  <a:pt x="195" y="133"/>
                </a:cubicBezTo>
                <a:cubicBezTo>
                  <a:pt x="184" y="133"/>
                  <a:pt x="174" y="134"/>
                  <a:pt x="164" y="135"/>
                </a:cubicBezTo>
                <a:cubicBezTo>
                  <a:pt x="155" y="136"/>
                  <a:pt x="145" y="138"/>
                  <a:pt x="137" y="141"/>
                </a:cubicBezTo>
                <a:cubicBezTo>
                  <a:pt x="128" y="145"/>
                  <a:pt x="120" y="149"/>
                  <a:pt x="113" y="155"/>
                </a:cubicBezTo>
                <a:cubicBezTo>
                  <a:pt x="105" y="161"/>
                  <a:pt x="98" y="168"/>
                  <a:pt x="92" y="177"/>
                </a:cubicBezTo>
                <a:cubicBezTo>
                  <a:pt x="91" y="179"/>
                  <a:pt x="89" y="181"/>
                  <a:pt x="88" y="182"/>
                </a:cubicBezTo>
                <a:cubicBezTo>
                  <a:pt x="86" y="183"/>
                  <a:pt x="84" y="184"/>
                  <a:pt x="81" y="184"/>
                </a:cubicBezTo>
                <a:cubicBezTo>
                  <a:pt x="78" y="184"/>
                  <a:pt x="75" y="183"/>
                  <a:pt x="72" y="180"/>
                </a:cubicBezTo>
                <a:cubicBezTo>
                  <a:pt x="70" y="178"/>
                  <a:pt x="69" y="175"/>
                  <a:pt x="69" y="171"/>
                </a:cubicBezTo>
                <a:cubicBezTo>
                  <a:pt x="69" y="169"/>
                  <a:pt x="69" y="167"/>
                  <a:pt x="70" y="165"/>
                </a:cubicBezTo>
                <a:cubicBezTo>
                  <a:pt x="76" y="154"/>
                  <a:pt x="84" y="144"/>
                  <a:pt x="93" y="137"/>
                </a:cubicBezTo>
                <a:cubicBezTo>
                  <a:pt x="102" y="130"/>
                  <a:pt x="113" y="124"/>
                  <a:pt x="124" y="120"/>
                </a:cubicBezTo>
                <a:cubicBezTo>
                  <a:pt x="135" y="115"/>
                  <a:pt x="147" y="112"/>
                  <a:pt x="159" y="111"/>
                </a:cubicBezTo>
                <a:cubicBezTo>
                  <a:pt x="171" y="109"/>
                  <a:pt x="183" y="108"/>
                  <a:pt x="195" y="108"/>
                </a:cubicBezTo>
                <a:cubicBezTo>
                  <a:pt x="209" y="108"/>
                  <a:pt x="223" y="110"/>
                  <a:pt x="237" y="114"/>
                </a:cubicBezTo>
                <a:cubicBezTo>
                  <a:pt x="251" y="117"/>
                  <a:pt x="264" y="122"/>
                  <a:pt x="276" y="129"/>
                </a:cubicBezTo>
                <a:cubicBezTo>
                  <a:pt x="289" y="136"/>
                  <a:pt x="300" y="145"/>
                  <a:pt x="309" y="155"/>
                </a:cubicBezTo>
                <a:cubicBezTo>
                  <a:pt x="319" y="166"/>
                  <a:pt x="327" y="178"/>
                  <a:pt x="333" y="191"/>
                </a:cubicBezTo>
                <a:cubicBezTo>
                  <a:pt x="333" y="193"/>
                  <a:pt x="334" y="195"/>
                  <a:pt x="334" y="196"/>
                </a:cubicBezTo>
                <a:cubicBezTo>
                  <a:pt x="334" y="200"/>
                  <a:pt x="332" y="203"/>
                  <a:pt x="330" y="205"/>
                </a:cubicBezTo>
                <a:close/>
                <a:moveTo>
                  <a:pt x="299" y="293"/>
                </a:moveTo>
                <a:lnTo>
                  <a:pt x="299" y="293"/>
                </a:lnTo>
                <a:cubicBezTo>
                  <a:pt x="297" y="301"/>
                  <a:pt x="295" y="309"/>
                  <a:pt x="293" y="318"/>
                </a:cubicBezTo>
                <a:cubicBezTo>
                  <a:pt x="290" y="327"/>
                  <a:pt x="287" y="336"/>
                  <a:pt x="283" y="345"/>
                </a:cubicBezTo>
                <a:cubicBezTo>
                  <a:pt x="280" y="354"/>
                  <a:pt x="276" y="363"/>
                  <a:pt x="271" y="371"/>
                </a:cubicBezTo>
                <a:cubicBezTo>
                  <a:pt x="267" y="379"/>
                  <a:pt x="262" y="386"/>
                  <a:pt x="257" y="392"/>
                </a:cubicBezTo>
                <a:cubicBezTo>
                  <a:pt x="252" y="399"/>
                  <a:pt x="247" y="404"/>
                  <a:pt x="241" y="408"/>
                </a:cubicBezTo>
                <a:cubicBezTo>
                  <a:pt x="240" y="409"/>
                  <a:pt x="239" y="410"/>
                  <a:pt x="237" y="410"/>
                </a:cubicBezTo>
                <a:cubicBezTo>
                  <a:pt x="236" y="411"/>
                  <a:pt x="235" y="411"/>
                  <a:pt x="233" y="411"/>
                </a:cubicBezTo>
                <a:cubicBezTo>
                  <a:pt x="230" y="411"/>
                  <a:pt x="227" y="410"/>
                  <a:pt x="224" y="407"/>
                </a:cubicBezTo>
                <a:cubicBezTo>
                  <a:pt x="222" y="405"/>
                  <a:pt x="221" y="402"/>
                  <a:pt x="221" y="398"/>
                </a:cubicBezTo>
                <a:cubicBezTo>
                  <a:pt x="221" y="396"/>
                  <a:pt x="221" y="395"/>
                  <a:pt x="222" y="393"/>
                </a:cubicBezTo>
                <a:cubicBezTo>
                  <a:pt x="222" y="392"/>
                  <a:pt x="224" y="390"/>
                  <a:pt x="225" y="389"/>
                </a:cubicBezTo>
                <a:cubicBezTo>
                  <a:pt x="233" y="381"/>
                  <a:pt x="239" y="373"/>
                  <a:pt x="245" y="364"/>
                </a:cubicBezTo>
                <a:cubicBezTo>
                  <a:pt x="252" y="354"/>
                  <a:pt x="257" y="344"/>
                  <a:pt x="261" y="334"/>
                </a:cubicBezTo>
                <a:cubicBezTo>
                  <a:pt x="266" y="323"/>
                  <a:pt x="269" y="312"/>
                  <a:pt x="272" y="301"/>
                </a:cubicBezTo>
                <a:cubicBezTo>
                  <a:pt x="274" y="291"/>
                  <a:pt x="275" y="280"/>
                  <a:pt x="275" y="269"/>
                </a:cubicBezTo>
                <a:cubicBezTo>
                  <a:pt x="275" y="259"/>
                  <a:pt x="273" y="248"/>
                  <a:pt x="269" y="238"/>
                </a:cubicBezTo>
                <a:cubicBezTo>
                  <a:pt x="265" y="228"/>
                  <a:pt x="259" y="218"/>
                  <a:pt x="252" y="210"/>
                </a:cubicBezTo>
                <a:cubicBezTo>
                  <a:pt x="245" y="202"/>
                  <a:pt x="236" y="196"/>
                  <a:pt x="227" y="191"/>
                </a:cubicBezTo>
                <a:cubicBezTo>
                  <a:pt x="217" y="186"/>
                  <a:pt x="206" y="184"/>
                  <a:pt x="195" y="184"/>
                </a:cubicBezTo>
                <a:cubicBezTo>
                  <a:pt x="183" y="184"/>
                  <a:pt x="173" y="185"/>
                  <a:pt x="165" y="186"/>
                </a:cubicBezTo>
                <a:cubicBezTo>
                  <a:pt x="157" y="188"/>
                  <a:pt x="151" y="190"/>
                  <a:pt x="146" y="193"/>
                </a:cubicBezTo>
                <a:cubicBezTo>
                  <a:pt x="140" y="196"/>
                  <a:pt x="136" y="200"/>
                  <a:pt x="133" y="204"/>
                </a:cubicBezTo>
                <a:cubicBezTo>
                  <a:pt x="130" y="209"/>
                  <a:pt x="127" y="214"/>
                  <a:pt x="123" y="219"/>
                </a:cubicBezTo>
                <a:cubicBezTo>
                  <a:pt x="120" y="224"/>
                  <a:pt x="117" y="230"/>
                  <a:pt x="113" y="237"/>
                </a:cubicBezTo>
                <a:cubicBezTo>
                  <a:pt x="109" y="243"/>
                  <a:pt x="103" y="250"/>
                  <a:pt x="97" y="258"/>
                </a:cubicBezTo>
                <a:cubicBezTo>
                  <a:pt x="92" y="263"/>
                  <a:pt x="86" y="269"/>
                  <a:pt x="80" y="274"/>
                </a:cubicBezTo>
                <a:cubicBezTo>
                  <a:pt x="74" y="279"/>
                  <a:pt x="67" y="282"/>
                  <a:pt x="60" y="284"/>
                </a:cubicBezTo>
                <a:cubicBezTo>
                  <a:pt x="59" y="285"/>
                  <a:pt x="59" y="285"/>
                  <a:pt x="58" y="285"/>
                </a:cubicBezTo>
                <a:lnTo>
                  <a:pt x="57" y="285"/>
                </a:lnTo>
                <a:cubicBezTo>
                  <a:pt x="53" y="285"/>
                  <a:pt x="50" y="284"/>
                  <a:pt x="47" y="281"/>
                </a:cubicBezTo>
                <a:cubicBezTo>
                  <a:pt x="45" y="278"/>
                  <a:pt x="44" y="275"/>
                  <a:pt x="44" y="272"/>
                </a:cubicBezTo>
                <a:cubicBezTo>
                  <a:pt x="44" y="269"/>
                  <a:pt x="44" y="266"/>
                  <a:pt x="46" y="265"/>
                </a:cubicBezTo>
                <a:cubicBezTo>
                  <a:pt x="48" y="263"/>
                  <a:pt x="50" y="261"/>
                  <a:pt x="53" y="260"/>
                </a:cubicBezTo>
                <a:cubicBezTo>
                  <a:pt x="60" y="257"/>
                  <a:pt x="67" y="253"/>
                  <a:pt x="72" y="249"/>
                </a:cubicBezTo>
                <a:cubicBezTo>
                  <a:pt x="77" y="245"/>
                  <a:pt x="81" y="240"/>
                  <a:pt x="85" y="234"/>
                </a:cubicBezTo>
                <a:cubicBezTo>
                  <a:pt x="89" y="229"/>
                  <a:pt x="92" y="224"/>
                  <a:pt x="95" y="218"/>
                </a:cubicBezTo>
                <a:cubicBezTo>
                  <a:pt x="98" y="212"/>
                  <a:pt x="101" y="206"/>
                  <a:pt x="104" y="201"/>
                </a:cubicBezTo>
                <a:cubicBezTo>
                  <a:pt x="108" y="195"/>
                  <a:pt x="112" y="190"/>
                  <a:pt x="116" y="185"/>
                </a:cubicBezTo>
                <a:cubicBezTo>
                  <a:pt x="121" y="179"/>
                  <a:pt x="127" y="175"/>
                  <a:pt x="134" y="171"/>
                </a:cubicBezTo>
                <a:cubicBezTo>
                  <a:pt x="140" y="167"/>
                  <a:pt x="149" y="164"/>
                  <a:pt x="159" y="162"/>
                </a:cubicBezTo>
                <a:cubicBezTo>
                  <a:pt x="169" y="160"/>
                  <a:pt x="181" y="159"/>
                  <a:pt x="195" y="159"/>
                </a:cubicBezTo>
                <a:cubicBezTo>
                  <a:pt x="205" y="159"/>
                  <a:pt x="215" y="160"/>
                  <a:pt x="224" y="163"/>
                </a:cubicBezTo>
                <a:cubicBezTo>
                  <a:pt x="233" y="166"/>
                  <a:pt x="241" y="170"/>
                  <a:pt x="249" y="175"/>
                </a:cubicBezTo>
                <a:cubicBezTo>
                  <a:pt x="257" y="180"/>
                  <a:pt x="264" y="186"/>
                  <a:pt x="270" y="193"/>
                </a:cubicBezTo>
                <a:cubicBezTo>
                  <a:pt x="276" y="200"/>
                  <a:pt x="282" y="207"/>
                  <a:pt x="286" y="216"/>
                </a:cubicBezTo>
                <a:cubicBezTo>
                  <a:pt x="291" y="224"/>
                  <a:pt x="294" y="233"/>
                  <a:pt x="297" y="242"/>
                </a:cubicBezTo>
                <a:cubicBezTo>
                  <a:pt x="299" y="251"/>
                  <a:pt x="301" y="260"/>
                  <a:pt x="301" y="270"/>
                </a:cubicBezTo>
                <a:cubicBezTo>
                  <a:pt x="301" y="277"/>
                  <a:pt x="300" y="284"/>
                  <a:pt x="299" y="293"/>
                </a:cubicBezTo>
                <a:close/>
                <a:moveTo>
                  <a:pt x="201" y="374"/>
                </a:moveTo>
                <a:lnTo>
                  <a:pt x="201" y="374"/>
                </a:lnTo>
                <a:cubicBezTo>
                  <a:pt x="195" y="382"/>
                  <a:pt x="188" y="389"/>
                  <a:pt x="182" y="395"/>
                </a:cubicBezTo>
                <a:cubicBezTo>
                  <a:pt x="176" y="401"/>
                  <a:pt x="170" y="406"/>
                  <a:pt x="164" y="409"/>
                </a:cubicBezTo>
                <a:cubicBezTo>
                  <a:pt x="163" y="410"/>
                  <a:pt x="162" y="410"/>
                  <a:pt x="161" y="411"/>
                </a:cubicBezTo>
                <a:cubicBezTo>
                  <a:pt x="160" y="411"/>
                  <a:pt x="159" y="411"/>
                  <a:pt x="157" y="411"/>
                </a:cubicBezTo>
                <a:cubicBezTo>
                  <a:pt x="154" y="411"/>
                  <a:pt x="151" y="410"/>
                  <a:pt x="149" y="407"/>
                </a:cubicBezTo>
                <a:cubicBezTo>
                  <a:pt x="146" y="405"/>
                  <a:pt x="145" y="402"/>
                  <a:pt x="145" y="398"/>
                </a:cubicBezTo>
                <a:cubicBezTo>
                  <a:pt x="145" y="394"/>
                  <a:pt x="147" y="391"/>
                  <a:pt x="150" y="388"/>
                </a:cubicBezTo>
                <a:cubicBezTo>
                  <a:pt x="155" y="384"/>
                  <a:pt x="160" y="380"/>
                  <a:pt x="165" y="375"/>
                </a:cubicBezTo>
                <a:cubicBezTo>
                  <a:pt x="171" y="370"/>
                  <a:pt x="176" y="364"/>
                  <a:pt x="181" y="357"/>
                </a:cubicBezTo>
                <a:cubicBezTo>
                  <a:pt x="186" y="351"/>
                  <a:pt x="191" y="344"/>
                  <a:pt x="196" y="337"/>
                </a:cubicBezTo>
                <a:cubicBezTo>
                  <a:pt x="201" y="330"/>
                  <a:pt x="205" y="323"/>
                  <a:pt x="209" y="315"/>
                </a:cubicBezTo>
                <a:cubicBezTo>
                  <a:pt x="213" y="308"/>
                  <a:pt x="215" y="301"/>
                  <a:pt x="218" y="294"/>
                </a:cubicBezTo>
                <a:cubicBezTo>
                  <a:pt x="220" y="287"/>
                  <a:pt x="221" y="281"/>
                  <a:pt x="221" y="275"/>
                </a:cubicBezTo>
                <a:cubicBezTo>
                  <a:pt x="221" y="268"/>
                  <a:pt x="220" y="261"/>
                  <a:pt x="219" y="256"/>
                </a:cubicBezTo>
                <a:cubicBezTo>
                  <a:pt x="218" y="251"/>
                  <a:pt x="216" y="247"/>
                  <a:pt x="214" y="244"/>
                </a:cubicBezTo>
                <a:cubicBezTo>
                  <a:pt x="211" y="240"/>
                  <a:pt x="207" y="238"/>
                  <a:pt x="202" y="237"/>
                </a:cubicBezTo>
                <a:cubicBezTo>
                  <a:pt x="197" y="235"/>
                  <a:pt x="190" y="234"/>
                  <a:pt x="183" y="234"/>
                </a:cubicBezTo>
                <a:cubicBezTo>
                  <a:pt x="177" y="234"/>
                  <a:pt x="173" y="235"/>
                  <a:pt x="169" y="238"/>
                </a:cubicBezTo>
                <a:cubicBezTo>
                  <a:pt x="165" y="240"/>
                  <a:pt x="162" y="243"/>
                  <a:pt x="159" y="246"/>
                </a:cubicBezTo>
                <a:cubicBezTo>
                  <a:pt x="156" y="250"/>
                  <a:pt x="153" y="254"/>
                  <a:pt x="151" y="259"/>
                </a:cubicBezTo>
                <a:cubicBezTo>
                  <a:pt x="149" y="264"/>
                  <a:pt x="146" y="269"/>
                  <a:pt x="143" y="274"/>
                </a:cubicBezTo>
                <a:cubicBezTo>
                  <a:pt x="141" y="280"/>
                  <a:pt x="138" y="285"/>
                  <a:pt x="135" y="291"/>
                </a:cubicBezTo>
                <a:cubicBezTo>
                  <a:pt x="132" y="297"/>
                  <a:pt x="128" y="302"/>
                  <a:pt x="123" y="308"/>
                </a:cubicBezTo>
                <a:cubicBezTo>
                  <a:pt x="119" y="313"/>
                  <a:pt x="114" y="318"/>
                  <a:pt x="108" y="322"/>
                </a:cubicBezTo>
                <a:cubicBezTo>
                  <a:pt x="102" y="327"/>
                  <a:pt x="95" y="331"/>
                  <a:pt x="86" y="334"/>
                </a:cubicBezTo>
                <a:cubicBezTo>
                  <a:pt x="85" y="335"/>
                  <a:pt x="83" y="335"/>
                  <a:pt x="81" y="335"/>
                </a:cubicBezTo>
                <a:cubicBezTo>
                  <a:pt x="78" y="335"/>
                  <a:pt x="75" y="334"/>
                  <a:pt x="73" y="332"/>
                </a:cubicBezTo>
                <a:cubicBezTo>
                  <a:pt x="70" y="329"/>
                  <a:pt x="69" y="326"/>
                  <a:pt x="69" y="323"/>
                </a:cubicBezTo>
                <a:cubicBezTo>
                  <a:pt x="69" y="320"/>
                  <a:pt x="70" y="318"/>
                  <a:pt x="71" y="316"/>
                </a:cubicBezTo>
                <a:cubicBezTo>
                  <a:pt x="73" y="314"/>
                  <a:pt x="75" y="312"/>
                  <a:pt x="77" y="311"/>
                </a:cubicBezTo>
                <a:cubicBezTo>
                  <a:pt x="86" y="307"/>
                  <a:pt x="94" y="301"/>
                  <a:pt x="101" y="294"/>
                </a:cubicBezTo>
                <a:cubicBezTo>
                  <a:pt x="109" y="287"/>
                  <a:pt x="114" y="279"/>
                  <a:pt x="119" y="270"/>
                </a:cubicBezTo>
                <a:cubicBezTo>
                  <a:pt x="122" y="262"/>
                  <a:pt x="125" y="255"/>
                  <a:pt x="129" y="247"/>
                </a:cubicBezTo>
                <a:cubicBezTo>
                  <a:pt x="132" y="240"/>
                  <a:pt x="136" y="233"/>
                  <a:pt x="141" y="228"/>
                </a:cubicBezTo>
                <a:cubicBezTo>
                  <a:pt x="146" y="222"/>
                  <a:pt x="151" y="218"/>
                  <a:pt x="158" y="214"/>
                </a:cubicBezTo>
                <a:cubicBezTo>
                  <a:pt x="165" y="211"/>
                  <a:pt x="173" y="209"/>
                  <a:pt x="183" y="209"/>
                </a:cubicBezTo>
                <a:cubicBezTo>
                  <a:pt x="205" y="209"/>
                  <a:pt x="221" y="215"/>
                  <a:pt x="231" y="226"/>
                </a:cubicBezTo>
                <a:cubicBezTo>
                  <a:pt x="241" y="237"/>
                  <a:pt x="246" y="253"/>
                  <a:pt x="246" y="275"/>
                </a:cubicBezTo>
                <a:cubicBezTo>
                  <a:pt x="246" y="282"/>
                  <a:pt x="245" y="289"/>
                  <a:pt x="242" y="297"/>
                </a:cubicBezTo>
                <a:cubicBezTo>
                  <a:pt x="240" y="306"/>
                  <a:pt x="237" y="314"/>
                  <a:pt x="232" y="323"/>
                </a:cubicBezTo>
                <a:cubicBezTo>
                  <a:pt x="228" y="332"/>
                  <a:pt x="223" y="341"/>
                  <a:pt x="218" y="350"/>
                </a:cubicBezTo>
                <a:cubicBezTo>
                  <a:pt x="212" y="358"/>
                  <a:pt x="207" y="367"/>
                  <a:pt x="201" y="374"/>
                </a:cubicBezTo>
                <a:close/>
                <a:moveTo>
                  <a:pt x="117" y="383"/>
                </a:moveTo>
                <a:lnTo>
                  <a:pt x="117" y="383"/>
                </a:lnTo>
                <a:cubicBezTo>
                  <a:pt x="110" y="387"/>
                  <a:pt x="103" y="389"/>
                  <a:pt x="97" y="389"/>
                </a:cubicBezTo>
                <a:cubicBezTo>
                  <a:pt x="94" y="389"/>
                  <a:pt x="91" y="388"/>
                  <a:pt x="89" y="385"/>
                </a:cubicBezTo>
                <a:cubicBezTo>
                  <a:pt x="86" y="383"/>
                  <a:pt x="85" y="380"/>
                  <a:pt x="85" y="376"/>
                </a:cubicBezTo>
                <a:cubicBezTo>
                  <a:pt x="85" y="374"/>
                  <a:pt x="86" y="371"/>
                  <a:pt x="87" y="369"/>
                </a:cubicBezTo>
                <a:cubicBezTo>
                  <a:pt x="88" y="367"/>
                  <a:pt x="90" y="366"/>
                  <a:pt x="93" y="365"/>
                </a:cubicBezTo>
                <a:cubicBezTo>
                  <a:pt x="103" y="360"/>
                  <a:pt x="112" y="355"/>
                  <a:pt x="120" y="348"/>
                </a:cubicBezTo>
                <a:cubicBezTo>
                  <a:pt x="128" y="341"/>
                  <a:pt x="136" y="334"/>
                  <a:pt x="142" y="326"/>
                </a:cubicBezTo>
                <a:cubicBezTo>
                  <a:pt x="148" y="317"/>
                  <a:pt x="154" y="308"/>
                  <a:pt x="159" y="299"/>
                </a:cubicBezTo>
                <a:cubicBezTo>
                  <a:pt x="163" y="289"/>
                  <a:pt x="167" y="279"/>
                  <a:pt x="170" y="269"/>
                </a:cubicBezTo>
                <a:cubicBezTo>
                  <a:pt x="171" y="266"/>
                  <a:pt x="173" y="264"/>
                  <a:pt x="175" y="262"/>
                </a:cubicBezTo>
                <a:cubicBezTo>
                  <a:pt x="177" y="260"/>
                  <a:pt x="179" y="260"/>
                  <a:pt x="183" y="260"/>
                </a:cubicBezTo>
                <a:cubicBezTo>
                  <a:pt x="186" y="260"/>
                  <a:pt x="189" y="261"/>
                  <a:pt x="192" y="263"/>
                </a:cubicBezTo>
                <a:cubicBezTo>
                  <a:pt x="194" y="266"/>
                  <a:pt x="195" y="269"/>
                  <a:pt x="195" y="272"/>
                </a:cubicBezTo>
                <a:cubicBezTo>
                  <a:pt x="195" y="278"/>
                  <a:pt x="194" y="284"/>
                  <a:pt x="191" y="292"/>
                </a:cubicBezTo>
                <a:cubicBezTo>
                  <a:pt x="187" y="300"/>
                  <a:pt x="183" y="308"/>
                  <a:pt x="178" y="317"/>
                </a:cubicBezTo>
                <a:cubicBezTo>
                  <a:pt x="173" y="326"/>
                  <a:pt x="167" y="334"/>
                  <a:pt x="160" y="343"/>
                </a:cubicBezTo>
                <a:cubicBezTo>
                  <a:pt x="153" y="352"/>
                  <a:pt x="146" y="359"/>
                  <a:pt x="139" y="366"/>
                </a:cubicBezTo>
                <a:cubicBezTo>
                  <a:pt x="131" y="373"/>
                  <a:pt x="124" y="378"/>
                  <a:pt x="117" y="383"/>
                </a:cubicBezTo>
                <a:close/>
                <a:moveTo>
                  <a:pt x="100" y="80"/>
                </a:moveTo>
                <a:lnTo>
                  <a:pt x="100" y="80"/>
                </a:lnTo>
                <a:cubicBezTo>
                  <a:pt x="104" y="76"/>
                  <a:pt x="110" y="74"/>
                  <a:pt x="116" y="71"/>
                </a:cubicBezTo>
                <a:cubicBezTo>
                  <a:pt x="123" y="69"/>
                  <a:pt x="130" y="67"/>
                  <a:pt x="138" y="65"/>
                </a:cubicBezTo>
                <a:cubicBezTo>
                  <a:pt x="145" y="63"/>
                  <a:pt x="153" y="62"/>
                  <a:pt x="161" y="61"/>
                </a:cubicBezTo>
                <a:cubicBezTo>
                  <a:pt x="168" y="60"/>
                  <a:pt x="175" y="59"/>
                  <a:pt x="181" y="58"/>
                </a:cubicBezTo>
                <a:cubicBezTo>
                  <a:pt x="187" y="58"/>
                  <a:pt x="192" y="58"/>
                  <a:pt x="195" y="58"/>
                </a:cubicBezTo>
                <a:cubicBezTo>
                  <a:pt x="198" y="58"/>
                  <a:pt x="210" y="58"/>
                  <a:pt x="217" y="58"/>
                </a:cubicBezTo>
                <a:cubicBezTo>
                  <a:pt x="224" y="59"/>
                  <a:pt x="231" y="60"/>
                  <a:pt x="240" y="62"/>
                </a:cubicBezTo>
                <a:cubicBezTo>
                  <a:pt x="248" y="63"/>
                  <a:pt x="276" y="72"/>
                  <a:pt x="284" y="75"/>
                </a:cubicBezTo>
                <a:cubicBezTo>
                  <a:pt x="291" y="78"/>
                  <a:pt x="297" y="81"/>
                  <a:pt x="301" y="85"/>
                </a:cubicBezTo>
                <a:cubicBezTo>
                  <a:pt x="306" y="88"/>
                  <a:pt x="308" y="92"/>
                  <a:pt x="308" y="96"/>
                </a:cubicBezTo>
                <a:cubicBezTo>
                  <a:pt x="308" y="100"/>
                  <a:pt x="307" y="103"/>
                  <a:pt x="305" y="105"/>
                </a:cubicBezTo>
                <a:cubicBezTo>
                  <a:pt x="302" y="108"/>
                  <a:pt x="299" y="109"/>
                  <a:pt x="296" y="109"/>
                </a:cubicBezTo>
                <a:cubicBezTo>
                  <a:pt x="294" y="109"/>
                  <a:pt x="292" y="108"/>
                  <a:pt x="290" y="107"/>
                </a:cubicBezTo>
                <a:cubicBezTo>
                  <a:pt x="274" y="99"/>
                  <a:pt x="259" y="93"/>
                  <a:pt x="244" y="89"/>
                </a:cubicBezTo>
                <a:cubicBezTo>
                  <a:pt x="228" y="85"/>
                  <a:pt x="212" y="83"/>
                  <a:pt x="195" y="83"/>
                </a:cubicBezTo>
                <a:cubicBezTo>
                  <a:pt x="180" y="83"/>
                  <a:pt x="166" y="84"/>
                  <a:pt x="152" y="88"/>
                </a:cubicBezTo>
                <a:cubicBezTo>
                  <a:pt x="139" y="91"/>
                  <a:pt x="125" y="95"/>
                  <a:pt x="112" y="101"/>
                </a:cubicBezTo>
                <a:cubicBezTo>
                  <a:pt x="111" y="102"/>
                  <a:pt x="110" y="102"/>
                  <a:pt x="109" y="102"/>
                </a:cubicBezTo>
                <a:cubicBezTo>
                  <a:pt x="108" y="102"/>
                  <a:pt x="107" y="103"/>
                  <a:pt x="106" y="103"/>
                </a:cubicBezTo>
                <a:cubicBezTo>
                  <a:pt x="103" y="103"/>
                  <a:pt x="100" y="101"/>
                  <a:pt x="98" y="99"/>
                </a:cubicBezTo>
                <a:cubicBezTo>
                  <a:pt x="95" y="96"/>
                  <a:pt x="94" y="93"/>
                  <a:pt x="94" y="90"/>
                </a:cubicBezTo>
                <a:cubicBezTo>
                  <a:pt x="94" y="86"/>
                  <a:pt x="96" y="83"/>
                  <a:pt x="100" y="80"/>
                </a:cubicBezTo>
                <a:close/>
                <a:moveTo>
                  <a:pt x="247" y="23"/>
                </a:moveTo>
                <a:lnTo>
                  <a:pt x="247" y="23"/>
                </a:lnTo>
                <a:cubicBezTo>
                  <a:pt x="154" y="0"/>
                  <a:pt x="57" y="75"/>
                  <a:pt x="29" y="190"/>
                </a:cubicBezTo>
                <a:cubicBezTo>
                  <a:pt x="0" y="306"/>
                  <a:pt x="52" y="418"/>
                  <a:pt x="145" y="441"/>
                </a:cubicBezTo>
                <a:cubicBezTo>
                  <a:pt x="237" y="463"/>
                  <a:pt x="335" y="388"/>
                  <a:pt x="363" y="272"/>
                </a:cubicBezTo>
                <a:cubicBezTo>
                  <a:pt x="391" y="156"/>
                  <a:pt x="339" y="44"/>
                  <a:pt x="247" y="23"/>
                </a:cubicBezTo>
                <a:close/>
              </a:path>
            </a:pathLst>
          </a:custGeom>
          <a:solidFill>
            <a:schemeClr val="accent1"/>
          </a:solidFill>
          <a:ln w="0">
            <a:noFill/>
            <a:prstDash val="solid"/>
            <a:round/>
            <a:headEnd/>
            <a:tailEnd/>
          </a:ln>
        </p:spPr>
        <p:txBody>
          <a:bodyPr vert="horz" wrap="square" lIns="91427" tIns="45713" rIns="91427" bIns="45713" numCol="1" anchor="t" anchorCtr="0" compatLnSpc="1">
            <a:prstTxWarp prst="textNoShape">
              <a:avLst/>
            </a:prstTxWarp>
          </a:bodyPr>
          <a:lstStyle/>
          <a:p>
            <a:pPr defTabSz="932563">
              <a:defRPr/>
            </a:pPr>
            <a:endParaRPr lang="en-US" sz="1800">
              <a:solidFill>
                <a:srgbClr val="282828"/>
              </a:solidFill>
              <a:latin typeface="Segoe UI"/>
            </a:endParaRPr>
          </a:p>
        </p:txBody>
      </p:sp>
      <p:pic>
        <p:nvPicPr>
          <p:cNvPr id="1026" name="Picture 2">
            <a:extLst>
              <a:ext uri="{FF2B5EF4-FFF2-40B4-BE49-F238E27FC236}">
                <a16:creationId xmlns:a16="http://schemas.microsoft.com/office/drawing/2014/main" id="{70163D66-BC39-4342-A242-A25907A95748}"/>
              </a:ext>
              <a:ext uri="{C183D7F6-B498-43B3-948B-1728B52AA6E4}">
                <adec:decorative xmlns:adec="http://schemas.microsoft.com/office/drawing/2017/decorative" val="1"/>
              </a:ext>
            </a:extLst>
          </p:cNvPr>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48417" y1="51587" x2="48417" y2="51587"/>
                      </a14:backgroundRemoval>
                    </a14:imgEffect>
                  </a14:imgLayer>
                </a14:imgProps>
              </a:ext>
              <a:ext uri="{28A0092B-C50C-407E-A947-70E740481C1C}">
                <a14:useLocalDpi xmlns:a14="http://schemas.microsoft.com/office/drawing/2010/main"/>
              </a:ext>
            </a:extLst>
          </a:blip>
          <a:srcRect/>
          <a:stretch>
            <a:fillRect/>
          </a:stretch>
        </p:blipFill>
        <p:spPr bwMode="auto">
          <a:xfrm>
            <a:off x="3996341" y="3086039"/>
            <a:ext cx="1208437" cy="634430"/>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up 20" descr="Multi-factor &#10;authentication &#10;prevents 99.9%1 &#10;of identity attacks&#10;">
            <a:extLst>
              <a:ext uri="{FF2B5EF4-FFF2-40B4-BE49-F238E27FC236}">
                <a16:creationId xmlns:a16="http://schemas.microsoft.com/office/drawing/2014/main" id="{2D2AE9AF-8EA1-57C8-C373-5A0113E0E318}"/>
              </a:ext>
            </a:extLst>
          </p:cNvPr>
          <p:cNvGrpSpPr/>
          <p:nvPr/>
        </p:nvGrpSpPr>
        <p:grpSpPr>
          <a:xfrm>
            <a:off x="8534521" y="2450847"/>
            <a:ext cx="3096269" cy="3433854"/>
            <a:chOff x="8534521" y="2372307"/>
            <a:chExt cx="3096269" cy="3433854"/>
          </a:xfrm>
        </p:grpSpPr>
        <p:sp>
          <p:nvSpPr>
            <p:cNvPr id="52" name="Rectangle: Rounded Corners 51">
              <a:extLst>
                <a:ext uri="{FF2B5EF4-FFF2-40B4-BE49-F238E27FC236}">
                  <a16:creationId xmlns:a16="http://schemas.microsoft.com/office/drawing/2014/main" id="{B14E9250-ADCE-44DE-9517-714064FA3E80}"/>
                </a:ext>
              </a:extLst>
            </p:cNvPr>
            <p:cNvSpPr/>
            <p:nvPr/>
          </p:nvSpPr>
          <p:spPr bwMode="auto">
            <a:xfrm>
              <a:off x="8534521" y="2372307"/>
              <a:ext cx="3096269" cy="3433854"/>
            </a:xfrm>
            <a:prstGeom prst="roundRect">
              <a:avLst>
                <a:gd name="adj" fmla="val 4358"/>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68927" tIns="268927" rIns="268927" bIns="268927" numCol="1" spcCol="0" rtlCol="0" fromWordArt="0" anchor="ctr" anchorCtr="0" forceAA="0" compatLnSpc="1">
              <a:prstTxWarp prst="textNoShape">
                <a:avLst/>
              </a:prstTxWarp>
              <a:noAutofit/>
            </a:bodyPr>
            <a:lstStyle/>
            <a:p>
              <a:pPr defTabSz="914192" fontAlgn="base">
                <a:spcBef>
                  <a:spcPct val="0"/>
                </a:spcBef>
                <a:spcAft>
                  <a:spcPct val="0"/>
                </a:spcAft>
                <a:defRPr/>
              </a:pPr>
              <a:endParaRPr lang="en-US" sz="1961">
                <a:ln w="3175">
                  <a:noFill/>
                </a:ln>
                <a:gradFill>
                  <a:gsLst>
                    <a:gs pos="0">
                      <a:srgbClr val="282828"/>
                    </a:gs>
                    <a:gs pos="100000">
                      <a:srgbClr val="282828"/>
                    </a:gs>
                  </a:gsLst>
                  <a:lin ang="5400000" scaled="0"/>
                </a:gradFill>
                <a:latin typeface="Segoe UI Semibold"/>
                <a:cs typeface="Segoe UI Semilight" panose="020B0402040204020203" pitchFamily="34" charset="0"/>
              </a:endParaRPr>
            </a:p>
          </p:txBody>
        </p:sp>
        <p:grpSp>
          <p:nvGrpSpPr>
            <p:cNvPr id="20" name="Group 19">
              <a:extLst>
                <a:ext uri="{FF2B5EF4-FFF2-40B4-BE49-F238E27FC236}">
                  <a16:creationId xmlns:a16="http://schemas.microsoft.com/office/drawing/2014/main" id="{517B2809-97DD-8BCD-04AE-6879AF66001D}"/>
                </a:ext>
              </a:extLst>
            </p:cNvPr>
            <p:cNvGrpSpPr/>
            <p:nvPr/>
          </p:nvGrpSpPr>
          <p:grpSpPr>
            <a:xfrm>
              <a:off x="8672326" y="2861443"/>
              <a:ext cx="2820659" cy="2044128"/>
              <a:chOff x="8672326" y="3005703"/>
              <a:chExt cx="2820659" cy="2044128"/>
            </a:xfrm>
          </p:grpSpPr>
          <p:sp>
            <p:nvSpPr>
              <p:cNvPr id="55" name="TextBox 54">
                <a:extLst>
                  <a:ext uri="{FF2B5EF4-FFF2-40B4-BE49-F238E27FC236}">
                    <a16:creationId xmlns:a16="http://schemas.microsoft.com/office/drawing/2014/main" id="{0A9041D7-27C4-4737-9B8C-CC6A283579BF}"/>
                  </a:ext>
                </a:extLst>
              </p:cNvPr>
              <p:cNvSpPr txBox="1"/>
              <p:nvPr/>
            </p:nvSpPr>
            <p:spPr>
              <a:xfrm>
                <a:off x="8672326" y="4064946"/>
                <a:ext cx="2820659" cy="984885"/>
              </a:xfrm>
              <a:prstGeom prst="rect">
                <a:avLst/>
              </a:prstGeom>
              <a:noFill/>
            </p:spPr>
            <p:txBody>
              <a:bodyPr wrap="square" lIns="0" tIns="0" rIns="0" bIns="0" rtlCol="0">
                <a:spAutoFit/>
              </a:bodyPr>
              <a:lstStyle/>
              <a:p>
                <a:pPr algn="ctr" defTabSz="914192" fontAlgn="base">
                  <a:spcBef>
                    <a:spcPct val="0"/>
                  </a:spcBef>
                  <a:spcAft>
                    <a:spcPct val="0"/>
                  </a:spcAft>
                  <a:defRPr/>
                </a:pPr>
                <a:r>
                  <a:rPr lang="en-US" sz="1600">
                    <a:ln w="3175">
                      <a:noFill/>
                    </a:ln>
                    <a:gradFill>
                      <a:gsLst>
                        <a:gs pos="0">
                          <a:srgbClr val="FFFFFF"/>
                        </a:gs>
                        <a:gs pos="100000">
                          <a:srgbClr val="FFFFFF"/>
                        </a:gs>
                      </a:gsLst>
                      <a:lin ang="5400000" scaled="0"/>
                    </a:gradFill>
                    <a:latin typeface="Segoe UI Semibold"/>
                    <a:cs typeface="Segoe UI Semilight" panose="020B0402040204020203" pitchFamily="34" charset="0"/>
                  </a:rPr>
                  <a:t>Multi-factor </a:t>
                </a:r>
                <a:br>
                  <a:rPr lang="en-US" sz="1600">
                    <a:ln w="3175">
                      <a:noFill/>
                    </a:ln>
                    <a:gradFill>
                      <a:gsLst>
                        <a:gs pos="0">
                          <a:srgbClr val="FFFFFF"/>
                        </a:gs>
                        <a:gs pos="100000">
                          <a:srgbClr val="FFFFFF"/>
                        </a:gs>
                      </a:gsLst>
                      <a:lin ang="5400000" scaled="0"/>
                    </a:gradFill>
                    <a:latin typeface="Segoe UI Semibold"/>
                    <a:cs typeface="Segoe UI Semilight" panose="020B0402040204020203" pitchFamily="34" charset="0"/>
                  </a:rPr>
                </a:br>
                <a:r>
                  <a:rPr lang="en-US" sz="1600">
                    <a:ln w="3175">
                      <a:noFill/>
                    </a:ln>
                    <a:gradFill>
                      <a:gsLst>
                        <a:gs pos="0">
                          <a:srgbClr val="FFFFFF"/>
                        </a:gs>
                        <a:gs pos="100000">
                          <a:srgbClr val="FFFFFF"/>
                        </a:gs>
                      </a:gsLst>
                      <a:lin ang="5400000" scaled="0"/>
                    </a:gradFill>
                    <a:latin typeface="Segoe UI Semibold"/>
                    <a:cs typeface="Segoe UI Semilight" panose="020B0402040204020203" pitchFamily="34" charset="0"/>
                  </a:rPr>
                  <a:t>authentication </a:t>
                </a:r>
                <a:br>
                  <a:rPr lang="en-US" sz="1600">
                    <a:ln w="3175">
                      <a:noFill/>
                    </a:ln>
                    <a:gradFill>
                      <a:gsLst>
                        <a:gs pos="0">
                          <a:srgbClr val="FFFFFF"/>
                        </a:gs>
                        <a:gs pos="100000">
                          <a:srgbClr val="FFFFFF"/>
                        </a:gs>
                      </a:gsLst>
                      <a:lin ang="5400000" scaled="0"/>
                    </a:gradFill>
                    <a:latin typeface="Segoe UI Semibold"/>
                    <a:cs typeface="Segoe UI Semilight" panose="020B0402040204020203" pitchFamily="34" charset="0"/>
                  </a:rPr>
                </a:br>
                <a:r>
                  <a:rPr lang="en-US" sz="1600">
                    <a:ln w="3175">
                      <a:noFill/>
                    </a:ln>
                    <a:gradFill>
                      <a:gsLst>
                        <a:gs pos="0">
                          <a:srgbClr val="FFFFFF"/>
                        </a:gs>
                        <a:gs pos="100000">
                          <a:srgbClr val="FFFFFF"/>
                        </a:gs>
                      </a:gsLst>
                      <a:lin ang="5400000" scaled="0"/>
                    </a:gradFill>
                    <a:latin typeface="Segoe UI Semibold"/>
                    <a:cs typeface="Segoe UI Semilight" panose="020B0402040204020203" pitchFamily="34" charset="0"/>
                  </a:rPr>
                  <a:t>prevents 99.9%</a:t>
                </a:r>
                <a:r>
                  <a:rPr lang="en-US" sz="1600" baseline="30000">
                    <a:ln w="3175">
                      <a:noFill/>
                    </a:ln>
                    <a:gradFill>
                      <a:gsLst>
                        <a:gs pos="0">
                          <a:srgbClr val="FFFFFF"/>
                        </a:gs>
                        <a:gs pos="100000">
                          <a:srgbClr val="FFFFFF"/>
                        </a:gs>
                      </a:gsLst>
                      <a:lin ang="5400000" scaled="0"/>
                    </a:gradFill>
                    <a:latin typeface="Segoe UI Semibold"/>
                    <a:cs typeface="Segoe UI Semilight" panose="020B0402040204020203" pitchFamily="34" charset="0"/>
                  </a:rPr>
                  <a:t>1</a:t>
                </a:r>
                <a:r>
                  <a:rPr lang="en-US" sz="1600">
                    <a:ln w="3175">
                      <a:noFill/>
                    </a:ln>
                    <a:gradFill>
                      <a:gsLst>
                        <a:gs pos="0">
                          <a:srgbClr val="FFFFFF"/>
                        </a:gs>
                        <a:gs pos="100000">
                          <a:srgbClr val="FFFFFF"/>
                        </a:gs>
                      </a:gsLst>
                      <a:lin ang="5400000" scaled="0"/>
                    </a:gradFill>
                    <a:latin typeface="Segoe UI Semibold"/>
                    <a:cs typeface="Segoe UI Semilight" panose="020B0402040204020203" pitchFamily="34" charset="0"/>
                  </a:rPr>
                  <a:t> </a:t>
                </a:r>
                <a:br>
                  <a:rPr lang="en-US" sz="1600">
                    <a:ln w="3175">
                      <a:noFill/>
                    </a:ln>
                    <a:gradFill>
                      <a:gsLst>
                        <a:gs pos="0">
                          <a:srgbClr val="FFFFFF"/>
                        </a:gs>
                        <a:gs pos="100000">
                          <a:srgbClr val="FFFFFF"/>
                        </a:gs>
                      </a:gsLst>
                      <a:lin ang="5400000" scaled="0"/>
                    </a:gradFill>
                    <a:latin typeface="Segoe UI Semibold"/>
                    <a:cs typeface="Segoe UI Semilight" panose="020B0402040204020203" pitchFamily="34" charset="0"/>
                  </a:rPr>
                </a:br>
                <a:r>
                  <a:rPr lang="en-US" sz="1600">
                    <a:ln w="3175">
                      <a:noFill/>
                    </a:ln>
                    <a:gradFill>
                      <a:gsLst>
                        <a:gs pos="0">
                          <a:srgbClr val="FFFFFF"/>
                        </a:gs>
                        <a:gs pos="100000">
                          <a:srgbClr val="FFFFFF"/>
                        </a:gs>
                      </a:gsLst>
                      <a:lin ang="5400000" scaled="0"/>
                    </a:gradFill>
                    <a:latin typeface="Segoe UI Semibold"/>
                    <a:cs typeface="Segoe UI Semilight" panose="020B0402040204020203" pitchFamily="34" charset="0"/>
                  </a:rPr>
                  <a:t>of identity attacks</a:t>
                </a:r>
              </a:p>
            </p:txBody>
          </p:sp>
          <p:grpSp>
            <p:nvGrpSpPr>
              <p:cNvPr id="18" name="Group 17">
                <a:extLst>
                  <a:ext uri="{FF2B5EF4-FFF2-40B4-BE49-F238E27FC236}">
                    <a16:creationId xmlns:a16="http://schemas.microsoft.com/office/drawing/2014/main" id="{D370C71D-B6E0-4FA3-8E13-2A21305A0185}"/>
                  </a:ext>
                </a:extLst>
              </p:cNvPr>
              <p:cNvGrpSpPr/>
              <p:nvPr/>
            </p:nvGrpSpPr>
            <p:grpSpPr>
              <a:xfrm>
                <a:off x="9766287" y="3005703"/>
                <a:ext cx="632736" cy="729232"/>
                <a:chOff x="9447224" y="2453273"/>
                <a:chExt cx="645257" cy="743692"/>
              </a:xfrm>
            </p:grpSpPr>
            <p:grpSp>
              <p:nvGrpSpPr>
                <p:cNvPr id="13" name="Group 5">
                  <a:extLst>
                    <a:ext uri="{FF2B5EF4-FFF2-40B4-BE49-F238E27FC236}">
                      <a16:creationId xmlns:a16="http://schemas.microsoft.com/office/drawing/2014/main" id="{6C33C8A3-4C0D-4590-AB06-90916D40ADE3}"/>
                    </a:ext>
                  </a:extLst>
                </p:cNvPr>
                <p:cNvGrpSpPr>
                  <a:grpSpLocks noChangeAspect="1"/>
                </p:cNvGrpSpPr>
                <p:nvPr/>
              </p:nvGrpSpPr>
              <p:grpSpPr bwMode="auto">
                <a:xfrm>
                  <a:off x="9447224" y="2453273"/>
                  <a:ext cx="427814" cy="533447"/>
                  <a:chOff x="5951" y="1623"/>
                  <a:chExt cx="162" cy="202"/>
                </a:xfrm>
              </p:grpSpPr>
              <p:sp>
                <p:nvSpPr>
                  <p:cNvPr id="15" name="Freeform 6">
                    <a:extLst>
                      <a:ext uri="{FF2B5EF4-FFF2-40B4-BE49-F238E27FC236}">
                        <a16:creationId xmlns:a16="http://schemas.microsoft.com/office/drawing/2014/main" id="{65DAC9E2-3799-4935-85D2-5933D590B75C}"/>
                      </a:ext>
                    </a:extLst>
                  </p:cNvPr>
                  <p:cNvSpPr>
                    <a:spLocks/>
                  </p:cNvSpPr>
                  <p:nvPr/>
                </p:nvSpPr>
                <p:spPr bwMode="auto">
                  <a:xfrm>
                    <a:off x="5978" y="1623"/>
                    <a:ext cx="108" cy="108"/>
                  </a:xfrm>
                  <a:custGeom>
                    <a:avLst/>
                    <a:gdLst>
                      <a:gd name="T0" fmla="*/ 85 w 170"/>
                      <a:gd name="T1" fmla="*/ 170 h 170"/>
                      <a:gd name="T2" fmla="*/ 85 w 170"/>
                      <a:gd name="T3" fmla="*/ 170 h 170"/>
                      <a:gd name="T4" fmla="*/ 170 w 170"/>
                      <a:gd name="T5" fmla="*/ 85 h 170"/>
                      <a:gd name="T6" fmla="*/ 120 w 170"/>
                      <a:gd name="T7" fmla="*/ 7 h 170"/>
                      <a:gd name="T8" fmla="*/ 85 w 170"/>
                      <a:gd name="T9" fmla="*/ 0 h 170"/>
                      <a:gd name="T10" fmla="*/ 50 w 170"/>
                      <a:gd name="T11" fmla="*/ 7 h 170"/>
                      <a:gd name="T12" fmla="*/ 0 w 170"/>
                      <a:gd name="T13" fmla="*/ 85 h 170"/>
                      <a:gd name="T14" fmla="*/ 85 w 170"/>
                      <a:gd name="T15" fmla="*/ 170 h 1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70">
                        <a:moveTo>
                          <a:pt x="85" y="170"/>
                        </a:moveTo>
                        <a:lnTo>
                          <a:pt x="85" y="170"/>
                        </a:lnTo>
                        <a:cubicBezTo>
                          <a:pt x="132" y="170"/>
                          <a:pt x="170" y="132"/>
                          <a:pt x="170" y="85"/>
                        </a:cubicBezTo>
                        <a:cubicBezTo>
                          <a:pt x="170" y="50"/>
                          <a:pt x="150" y="21"/>
                          <a:pt x="120" y="7"/>
                        </a:cubicBezTo>
                        <a:cubicBezTo>
                          <a:pt x="110" y="2"/>
                          <a:pt x="98" y="0"/>
                          <a:pt x="85" y="0"/>
                        </a:cubicBezTo>
                        <a:cubicBezTo>
                          <a:pt x="72" y="0"/>
                          <a:pt x="60" y="2"/>
                          <a:pt x="50" y="7"/>
                        </a:cubicBezTo>
                        <a:cubicBezTo>
                          <a:pt x="20" y="21"/>
                          <a:pt x="0" y="50"/>
                          <a:pt x="0" y="85"/>
                        </a:cubicBezTo>
                        <a:cubicBezTo>
                          <a:pt x="0" y="132"/>
                          <a:pt x="38" y="170"/>
                          <a:pt x="85" y="170"/>
                        </a:cubicBezTo>
                        <a:close/>
                      </a:path>
                    </a:pathLst>
                  </a:custGeom>
                  <a:solidFill>
                    <a:srgbClr val="C1C1C1"/>
                  </a:solidFill>
                  <a:ln w="0">
                    <a:noFill/>
                    <a:prstDash val="solid"/>
                    <a:round/>
                    <a:headEnd/>
                    <a:tailEnd/>
                  </a:ln>
                </p:spPr>
                <p:txBody>
                  <a:bodyPr vert="horz" wrap="square" lIns="89642" tIns="44821" rIns="89642" bIns="44821" numCol="1" anchor="t" anchorCtr="0" compatLnSpc="1">
                    <a:prstTxWarp prst="textNoShape">
                      <a:avLst/>
                    </a:prstTxWarp>
                  </a:bodyPr>
                  <a:lstStyle/>
                  <a:p>
                    <a:pPr>
                      <a:defRPr/>
                    </a:pPr>
                    <a:endParaRPr lang="en-US">
                      <a:solidFill>
                        <a:srgbClr val="282828"/>
                      </a:solidFill>
                      <a:latin typeface="Segoe UI"/>
                    </a:endParaRPr>
                  </a:p>
                </p:txBody>
              </p:sp>
              <p:sp>
                <p:nvSpPr>
                  <p:cNvPr id="16" name="Freeform 7">
                    <a:extLst>
                      <a:ext uri="{FF2B5EF4-FFF2-40B4-BE49-F238E27FC236}">
                        <a16:creationId xmlns:a16="http://schemas.microsoft.com/office/drawing/2014/main" id="{0EEF1EE2-5AC6-47B3-AFF6-C55A7C0038FC}"/>
                      </a:ext>
                    </a:extLst>
                  </p:cNvPr>
                  <p:cNvSpPr>
                    <a:spLocks/>
                  </p:cNvSpPr>
                  <p:nvPr/>
                </p:nvSpPr>
                <p:spPr bwMode="auto">
                  <a:xfrm>
                    <a:off x="5951" y="1744"/>
                    <a:ext cx="162" cy="81"/>
                  </a:xfrm>
                  <a:custGeom>
                    <a:avLst/>
                    <a:gdLst>
                      <a:gd name="T0" fmla="*/ 128 w 256"/>
                      <a:gd name="T1" fmla="*/ 0 h 128"/>
                      <a:gd name="T2" fmla="*/ 128 w 256"/>
                      <a:gd name="T3" fmla="*/ 0 h 128"/>
                      <a:gd name="T4" fmla="*/ 0 w 256"/>
                      <a:gd name="T5" fmla="*/ 128 h 128"/>
                      <a:gd name="T6" fmla="*/ 256 w 256"/>
                      <a:gd name="T7" fmla="*/ 128 h 128"/>
                      <a:gd name="T8" fmla="*/ 128 w 256"/>
                      <a:gd name="T9" fmla="*/ 0 h 128"/>
                    </a:gdLst>
                    <a:ahLst/>
                    <a:cxnLst>
                      <a:cxn ang="0">
                        <a:pos x="T0" y="T1"/>
                      </a:cxn>
                      <a:cxn ang="0">
                        <a:pos x="T2" y="T3"/>
                      </a:cxn>
                      <a:cxn ang="0">
                        <a:pos x="T4" y="T5"/>
                      </a:cxn>
                      <a:cxn ang="0">
                        <a:pos x="T6" y="T7"/>
                      </a:cxn>
                      <a:cxn ang="0">
                        <a:pos x="T8" y="T9"/>
                      </a:cxn>
                    </a:cxnLst>
                    <a:rect l="0" t="0" r="r" b="b"/>
                    <a:pathLst>
                      <a:path w="256" h="128">
                        <a:moveTo>
                          <a:pt x="128" y="0"/>
                        </a:moveTo>
                        <a:lnTo>
                          <a:pt x="128" y="0"/>
                        </a:lnTo>
                        <a:cubicBezTo>
                          <a:pt x="57" y="0"/>
                          <a:pt x="0" y="57"/>
                          <a:pt x="0" y="128"/>
                        </a:cubicBezTo>
                        <a:lnTo>
                          <a:pt x="256" y="128"/>
                        </a:lnTo>
                        <a:cubicBezTo>
                          <a:pt x="256" y="57"/>
                          <a:pt x="199" y="0"/>
                          <a:pt x="128" y="0"/>
                        </a:cubicBezTo>
                        <a:close/>
                      </a:path>
                    </a:pathLst>
                  </a:custGeom>
                  <a:solidFill>
                    <a:srgbClr val="C1C1C1"/>
                  </a:solidFill>
                  <a:ln w="0">
                    <a:noFill/>
                    <a:prstDash val="solid"/>
                    <a:round/>
                    <a:headEnd/>
                    <a:tailEnd/>
                  </a:ln>
                </p:spPr>
                <p:txBody>
                  <a:bodyPr vert="horz" wrap="square" lIns="89642" tIns="44821" rIns="89642" bIns="44821" numCol="1" anchor="t" anchorCtr="0" compatLnSpc="1">
                    <a:prstTxWarp prst="textNoShape">
                      <a:avLst/>
                    </a:prstTxWarp>
                  </a:bodyPr>
                  <a:lstStyle/>
                  <a:p>
                    <a:pPr>
                      <a:defRPr/>
                    </a:pPr>
                    <a:endParaRPr lang="en-US">
                      <a:solidFill>
                        <a:srgbClr val="282828"/>
                      </a:solidFill>
                      <a:latin typeface="Segoe UI"/>
                    </a:endParaRPr>
                  </a:p>
                </p:txBody>
              </p:sp>
            </p:grpSp>
            <p:sp>
              <p:nvSpPr>
                <p:cNvPr id="76" name="Freeform 13">
                  <a:extLst>
                    <a:ext uri="{FF2B5EF4-FFF2-40B4-BE49-F238E27FC236}">
                      <a16:creationId xmlns:a16="http://schemas.microsoft.com/office/drawing/2014/main" id="{7B9200F8-A4AC-4524-B8DC-D8DDACCF0797}"/>
                    </a:ext>
                  </a:extLst>
                </p:cNvPr>
                <p:cNvSpPr>
                  <a:spLocks/>
                </p:cNvSpPr>
                <p:nvPr/>
              </p:nvSpPr>
              <p:spPr bwMode="auto">
                <a:xfrm>
                  <a:off x="9687070" y="2774079"/>
                  <a:ext cx="405411" cy="422886"/>
                </a:xfrm>
                <a:custGeom>
                  <a:avLst/>
                  <a:gdLst>
                    <a:gd name="T0" fmla="*/ 121 w 186"/>
                    <a:gd name="T1" fmla="*/ 8 h 195"/>
                    <a:gd name="T2" fmla="*/ 121 w 186"/>
                    <a:gd name="T3" fmla="*/ 8 h 195"/>
                    <a:gd name="T4" fmla="*/ 93 w 186"/>
                    <a:gd name="T5" fmla="*/ 0 h 195"/>
                    <a:gd name="T6" fmla="*/ 65 w 186"/>
                    <a:gd name="T7" fmla="*/ 8 h 195"/>
                    <a:gd name="T8" fmla="*/ 34 w 186"/>
                    <a:gd name="T9" fmla="*/ 24 h 195"/>
                    <a:gd name="T10" fmla="*/ 0 w 186"/>
                    <a:gd name="T11" fmla="*/ 32 h 195"/>
                    <a:gd name="T12" fmla="*/ 0 w 186"/>
                    <a:gd name="T13" fmla="*/ 64 h 195"/>
                    <a:gd name="T14" fmla="*/ 8 w 186"/>
                    <a:gd name="T15" fmla="*/ 105 h 195"/>
                    <a:gd name="T16" fmla="*/ 29 w 186"/>
                    <a:gd name="T17" fmla="*/ 141 h 195"/>
                    <a:gd name="T18" fmla="*/ 59 w 186"/>
                    <a:gd name="T19" fmla="*/ 171 h 195"/>
                    <a:gd name="T20" fmla="*/ 93 w 186"/>
                    <a:gd name="T21" fmla="*/ 195 h 195"/>
                    <a:gd name="T22" fmla="*/ 127 w 186"/>
                    <a:gd name="T23" fmla="*/ 171 h 195"/>
                    <a:gd name="T24" fmla="*/ 157 w 186"/>
                    <a:gd name="T25" fmla="*/ 141 h 195"/>
                    <a:gd name="T26" fmla="*/ 178 w 186"/>
                    <a:gd name="T27" fmla="*/ 105 h 195"/>
                    <a:gd name="T28" fmla="*/ 186 w 186"/>
                    <a:gd name="T29" fmla="*/ 64 h 195"/>
                    <a:gd name="T30" fmla="*/ 186 w 186"/>
                    <a:gd name="T31" fmla="*/ 32 h 195"/>
                    <a:gd name="T32" fmla="*/ 152 w 186"/>
                    <a:gd name="T33" fmla="*/ 24 h 195"/>
                    <a:gd name="T34" fmla="*/ 121 w 186"/>
                    <a:gd name="T35" fmla="*/ 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6" h="195">
                      <a:moveTo>
                        <a:pt x="121" y="8"/>
                      </a:moveTo>
                      <a:lnTo>
                        <a:pt x="121" y="8"/>
                      </a:lnTo>
                      <a:cubicBezTo>
                        <a:pt x="113" y="2"/>
                        <a:pt x="103" y="0"/>
                        <a:pt x="93" y="0"/>
                      </a:cubicBezTo>
                      <a:cubicBezTo>
                        <a:pt x="83" y="0"/>
                        <a:pt x="74" y="2"/>
                        <a:pt x="65" y="8"/>
                      </a:cubicBezTo>
                      <a:cubicBezTo>
                        <a:pt x="56" y="14"/>
                        <a:pt x="45" y="20"/>
                        <a:pt x="34" y="24"/>
                      </a:cubicBezTo>
                      <a:cubicBezTo>
                        <a:pt x="23" y="27"/>
                        <a:pt x="11" y="30"/>
                        <a:pt x="0" y="32"/>
                      </a:cubicBezTo>
                      <a:lnTo>
                        <a:pt x="0" y="64"/>
                      </a:lnTo>
                      <a:cubicBezTo>
                        <a:pt x="0" y="78"/>
                        <a:pt x="3" y="92"/>
                        <a:pt x="8" y="105"/>
                      </a:cubicBezTo>
                      <a:cubicBezTo>
                        <a:pt x="13" y="118"/>
                        <a:pt x="20" y="130"/>
                        <a:pt x="29" y="141"/>
                      </a:cubicBezTo>
                      <a:cubicBezTo>
                        <a:pt x="38" y="152"/>
                        <a:pt x="48" y="162"/>
                        <a:pt x="59" y="171"/>
                      </a:cubicBezTo>
                      <a:cubicBezTo>
                        <a:pt x="70" y="180"/>
                        <a:pt x="82" y="188"/>
                        <a:pt x="93" y="195"/>
                      </a:cubicBezTo>
                      <a:cubicBezTo>
                        <a:pt x="105" y="188"/>
                        <a:pt x="116" y="180"/>
                        <a:pt x="127" y="171"/>
                      </a:cubicBezTo>
                      <a:cubicBezTo>
                        <a:pt x="138" y="162"/>
                        <a:pt x="148" y="152"/>
                        <a:pt x="157" y="141"/>
                      </a:cubicBezTo>
                      <a:cubicBezTo>
                        <a:pt x="166" y="130"/>
                        <a:pt x="173" y="118"/>
                        <a:pt x="178" y="105"/>
                      </a:cubicBezTo>
                      <a:cubicBezTo>
                        <a:pt x="184" y="92"/>
                        <a:pt x="186" y="78"/>
                        <a:pt x="186" y="64"/>
                      </a:cubicBezTo>
                      <a:lnTo>
                        <a:pt x="186" y="32"/>
                      </a:lnTo>
                      <a:cubicBezTo>
                        <a:pt x="175" y="30"/>
                        <a:pt x="164" y="27"/>
                        <a:pt x="152" y="24"/>
                      </a:cubicBezTo>
                      <a:cubicBezTo>
                        <a:pt x="141" y="20"/>
                        <a:pt x="131" y="14"/>
                        <a:pt x="121" y="8"/>
                      </a:cubicBezTo>
                      <a:close/>
                    </a:path>
                  </a:pathLst>
                </a:custGeom>
                <a:solidFill>
                  <a:schemeClr val="bg1"/>
                </a:solidFill>
                <a:ln w="0">
                  <a:noFill/>
                  <a:prstDash val="solid"/>
                  <a:round/>
                  <a:headEnd/>
                  <a:tailEnd/>
                </a:ln>
              </p:spPr>
              <p:txBody>
                <a:bodyPr vert="horz" wrap="square" lIns="109712" tIns="54856" rIns="109712" bIns="54856" numCol="1" anchor="t" anchorCtr="0" compatLnSpc="1">
                  <a:prstTxWarp prst="textNoShape">
                    <a:avLst/>
                  </a:prstTxWarp>
                </a:bodyPr>
                <a:lstStyle/>
                <a:p>
                  <a:pPr defTabSz="932563">
                    <a:defRPr/>
                  </a:pPr>
                  <a:endParaRPr lang="en-US" sz="1800">
                    <a:solidFill>
                      <a:srgbClr val="3C3C41"/>
                    </a:solidFill>
                    <a:latin typeface="Segoe UI"/>
                  </a:endParaRPr>
                </a:p>
              </p:txBody>
            </p:sp>
          </p:grpSp>
        </p:grpSp>
      </p:grpSp>
      <p:grpSp>
        <p:nvGrpSpPr>
          <p:cNvPr id="27" name="Group 26">
            <a:extLst>
              <a:ext uri="{FF2B5EF4-FFF2-40B4-BE49-F238E27FC236}">
                <a16:creationId xmlns:a16="http://schemas.microsoft.com/office/drawing/2014/main" id="{16B114EF-AA9C-43E4-97A4-CB4A256A0FD0}"/>
              </a:ext>
              <a:ext uri="{C183D7F6-B498-43B3-948B-1728B52AA6E4}">
                <adec:decorative xmlns:adec="http://schemas.microsoft.com/office/drawing/2017/decorative" val="1"/>
              </a:ext>
            </a:extLst>
          </p:cNvPr>
          <p:cNvGrpSpPr/>
          <p:nvPr/>
        </p:nvGrpSpPr>
        <p:grpSpPr>
          <a:xfrm>
            <a:off x="6332969" y="4791149"/>
            <a:ext cx="654950" cy="284760"/>
            <a:chOff x="6463764" y="4780274"/>
            <a:chExt cx="668083" cy="290470"/>
          </a:xfrm>
        </p:grpSpPr>
        <p:pic>
          <p:nvPicPr>
            <p:cNvPr id="90" name="Graphic 89">
              <a:extLst>
                <a:ext uri="{FF2B5EF4-FFF2-40B4-BE49-F238E27FC236}">
                  <a16:creationId xmlns:a16="http://schemas.microsoft.com/office/drawing/2014/main" id="{6C618101-D551-4EEE-AFBC-88F5317A2717}"/>
                </a:ext>
              </a:extLst>
            </p:cNvPr>
            <p:cNvPicPr>
              <a:picLocks noChangeAspect="1"/>
            </p:cNvPicPr>
            <p:nvPr/>
          </p:nvPicPr>
          <p:blipFill>
            <a:blip r:embed="rId6">
              <a:extLst>
                <a:ext uri="{96DAC541-7B7A-43D3-8B79-37D633B846F1}">
                  <asvg:svgBlip xmlns:asvg="http://schemas.microsoft.com/office/drawing/2016/SVG/main" r:embed="rId7"/>
                </a:ext>
              </a:extLst>
            </a:blip>
            <a:srcRect/>
            <a:stretch>
              <a:fillRect/>
            </a:stretch>
          </p:blipFill>
          <p:spPr>
            <a:xfrm>
              <a:off x="6463764" y="4780274"/>
              <a:ext cx="668083" cy="290470"/>
            </a:xfrm>
            <a:custGeom>
              <a:avLst/>
              <a:gdLst>
                <a:gd name="connsiteX0" fmla="*/ 250095 w 668083"/>
                <a:gd name="connsiteY0" fmla="*/ 79001 h 290470"/>
                <a:gd name="connsiteX1" fmla="*/ 250095 w 668083"/>
                <a:gd name="connsiteY1" fmla="*/ 201629 h 290470"/>
                <a:gd name="connsiteX2" fmla="*/ 629063 w 668083"/>
                <a:gd name="connsiteY2" fmla="*/ 201629 h 290470"/>
                <a:gd name="connsiteX3" fmla="*/ 629063 w 668083"/>
                <a:gd name="connsiteY3" fmla="*/ 79001 h 290470"/>
                <a:gd name="connsiteX4" fmla="*/ 0 w 668083"/>
                <a:gd name="connsiteY4" fmla="*/ 0 h 290470"/>
                <a:gd name="connsiteX5" fmla="*/ 668083 w 668083"/>
                <a:gd name="connsiteY5" fmla="*/ 0 h 290470"/>
                <a:gd name="connsiteX6" fmla="*/ 668083 w 668083"/>
                <a:gd name="connsiteY6" fmla="*/ 290470 h 290470"/>
                <a:gd name="connsiteX7" fmla="*/ 0 w 668083"/>
                <a:gd name="connsiteY7" fmla="*/ 290470 h 29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083" h="290470">
                  <a:moveTo>
                    <a:pt x="250095" y="79001"/>
                  </a:moveTo>
                  <a:lnTo>
                    <a:pt x="250095" y="201629"/>
                  </a:lnTo>
                  <a:lnTo>
                    <a:pt x="629063" y="201629"/>
                  </a:lnTo>
                  <a:lnTo>
                    <a:pt x="629063" y="79001"/>
                  </a:lnTo>
                  <a:close/>
                  <a:moveTo>
                    <a:pt x="0" y="0"/>
                  </a:moveTo>
                  <a:lnTo>
                    <a:pt x="668083" y="0"/>
                  </a:lnTo>
                  <a:lnTo>
                    <a:pt x="668083" y="290470"/>
                  </a:lnTo>
                  <a:lnTo>
                    <a:pt x="0" y="290470"/>
                  </a:lnTo>
                  <a:close/>
                </a:path>
              </a:pathLst>
            </a:custGeom>
          </p:spPr>
        </p:pic>
        <p:grpSp>
          <p:nvGrpSpPr>
            <p:cNvPr id="26" name="Group 25">
              <a:extLst>
                <a:ext uri="{FF2B5EF4-FFF2-40B4-BE49-F238E27FC236}">
                  <a16:creationId xmlns:a16="http://schemas.microsoft.com/office/drawing/2014/main" id="{F9DAB905-C58A-4CB2-9BB4-31A93BE3F022}"/>
                </a:ext>
              </a:extLst>
            </p:cNvPr>
            <p:cNvGrpSpPr/>
            <p:nvPr/>
          </p:nvGrpSpPr>
          <p:grpSpPr>
            <a:xfrm>
              <a:off x="6755322" y="4855068"/>
              <a:ext cx="290345" cy="73152"/>
              <a:chOff x="6764252" y="4868769"/>
              <a:chExt cx="290345" cy="73152"/>
            </a:xfrm>
          </p:grpSpPr>
          <p:sp>
            <p:nvSpPr>
              <p:cNvPr id="24" name="Rectangle 23">
                <a:extLst>
                  <a:ext uri="{FF2B5EF4-FFF2-40B4-BE49-F238E27FC236}">
                    <a16:creationId xmlns:a16="http://schemas.microsoft.com/office/drawing/2014/main" id="{FC11CB7A-D6F9-4D7B-9A87-CED53D72A30C}"/>
                  </a:ext>
                </a:extLst>
              </p:cNvPr>
              <p:cNvSpPr/>
              <p:nvPr/>
            </p:nvSpPr>
            <p:spPr bwMode="auto">
              <a:xfrm>
                <a:off x="6764252" y="4868769"/>
                <a:ext cx="18288" cy="7315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84" name="Rectangle 83">
                <a:extLst>
                  <a:ext uri="{FF2B5EF4-FFF2-40B4-BE49-F238E27FC236}">
                    <a16:creationId xmlns:a16="http://schemas.microsoft.com/office/drawing/2014/main" id="{8DBBEBB3-7DE0-4444-A1BB-945AF73E89BE}"/>
                  </a:ext>
                </a:extLst>
              </p:cNvPr>
              <p:cNvSpPr/>
              <p:nvPr/>
            </p:nvSpPr>
            <p:spPr bwMode="auto">
              <a:xfrm>
                <a:off x="6962893" y="4868769"/>
                <a:ext cx="18288" cy="7315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85" name="Rectangle 84">
                <a:extLst>
                  <a:ext uri="{FF2B5EF4-FFF2-40B4-BE49-F238E27FC236}">
                    <a16:creationId xmlns:a16="http://schemas.microsoft.com/office/drawing/2014/main" id="{374D3F52-D613-4F8A-8735-648C8EFF61BC}"/>
                  </a:ext>
                </a:extLst>
              </p:cNvPr>
              <p:cNvSpPr/>
              <p:nvPr/>
            </p:nvSpPr>
            <p:spPr bwMode="auto">
              <a:xfrm>
                <a:off x="6913965" y="4868769"/>
                <a:ext cx="18288" cy="7315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86" name="Rectangle 85">
                <a:extLst>
                  <a:ext uri="{FF2B5EF4-FFF2-40B4-BE49-F238E27FC236}">
                    <a16:creationId xmlns:a16="http://schemas.microsoft.com/office/drawing/2014/main" id="{AA7AC2A8-4B19-4100-B413-A9975FF71A4E}"/>
                  </a:ext>
                </a:extLst>
              </p:cNvPr>
              <p:cNvSpPr/>
              <p:nvPr/>
            </p:nvSpPr>
            <p:spPr bwMode="auto">
              <a:xfrm>
                <a:off x="6845284" y="4868769"/>
                <a:ext cx="18288" cy="7315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87" name="Rectangle 86">
                <a:extLst>
                  <a:ext uri="{FF2B5EF4-FFF2-40B4-BE49-F238E27FC236}">
                    <a16:creationId xmlns:a16="http://schemas.microsoft.com/office/drawing/2014/main" id="{7A3F73A4-4DFF-4153-BF0A-3FCF7B8A042E}"/>
                  </a:ext>
                </a:extLst>
              </p:cNvPr>
              <p:cNvSpPr/>
              <p:nvPr/>
            </p:nvSpPr>
            <p:spPr bwMode="auto">
              <a:xfrm>
                <a:off x="6811676" y="4868769"/>
                <a:ext cx="18288" cy="7315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88" name="Rectangle 87">
                <a:extLst>
                  <a:ext uri="{FF2B5EF4-FFF2-40B4-BE49-F238E27FC236}">
                    <a16:creationId xmlns:a16="http://schemas.microsoft.com/office/drawing/2014/main" id="{AEB2F448-F44C-4114-B1AC-3009C129A738}"/>
                  </a:ext>
                </a:extLst>
              </p:cNvPr>
              <p:cNvSpPr/>
              <p:nvPr/>
            </p:nvSpPr>
            <p:spPr bwMode="auto">
              <a:xfrm>
                <a:off x="7008878" y="4868769"/>
                <a:ext cx="45719" cy="7315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grpSp>
      </p:grpSp>
      <p:sp>
        <p:nvSpPr>
          <p:cNvPr id="60" name="TextBox 59">
            <a:extLst>
              <a:ext uri="{FF2B5EF4-FFF2-40B4-BE49-F238E27FC236}">
                <a16:creationId xmlns:a16="http://schemas.microsoft.com/office/drawing/2014/main" id="{465F3674-7401-489A-A62A-EFD35251A951}"/>
              </a:ext>
            </a:extLst>
          </p:cNvPr>
          <p:cNvSpPr txBox="1"/>
          <p:nvPr/>
        </p:nvSpPr>
        <p:spPr>
          <a:xfrm>
            <a:off x="588606" y="6402517"/>
            <a:ext cx="10210167" cy="230832"/>
          </a:xfrm>
          <a:prstGeom prst="rect">
            <a:avLst/>
          </a:prstGeom>
          <a:noFill/>
        </p:spPr>
        <p:txBody>
          <a:bodyPr wrap="square" lIns="0">
            <a:spAutoFit/>
          </a:bodyPr>
          <a:lstStyle/>
          <a:p>
            <a:r>
              <a:rPr lang="en-US" sz="900" baseline="30000">
                <a:hlinkClick r:id="rId8"/>
              </a:rPr>
              <a:t>1</a:t>
            </a:r>
            <a:r>
              <a:rPr lang="en-US" sz="900">
                <a:hlinkClick r:id="rId8"/>
              </a:rPr>
              <a:t> Source: https://www.microsoft.com/security/blog/2019/08/20/one-simple-action-you-can-take-to-prevent-99-9-percent-of-account-attacks/</a:t>
            </a:r>
            <a:r>
              <a:rPr lang="en-US" sz="900"/>
              <a:t> based on MSFT internal study </a:t>
            </a:r>
          </a:p>
        </p:txBody>
      </p:sp>
    </p:spTree>
    <p:extLst>
      <p:ext uri="{BB962C8B-B14F-4D97-AF65-F5344CB8AC3E}">
        <p14:creationId xmlns:p14="http://schemas.microsoft.com/office/powerpoint/2010/main" val="21211981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par>
                                <p:cTn id="7" presetID="6" presetClass="emph" presetSubtype="0" accel="100000" autoRev="1" fill="hold" nodeType="withEffect">
                                  <p:stCondLst>
                                    <p:cond delay="0"/>
                                  </p:stCondLst>
                                  <p:childTnLst>
                                    <p:animScale>
                                      <p:cBhvr>
                                        <p:cTn id="8" dur="500" fill="hold"/>
                                        <p:tgtEl>
                                          <p:spTgt spid="4"/>
                                        </p:tgtEl>
                                      </p:cBhvr>
                                      <p:by x="0" y="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Title 164">
            <a:extLst>
              <a:ext uri="{FF2B5EF4-FFF2-40B4-BE49-F238E27FC236}">
                <a16:creationId xmlns:a16="http://schemas.microsoft.com/office/drawing/2014/main" id="{1FDB40B3-322C-4938-855A-99BF786401B0}"/>
              </a:ext>
            </a:extLst>
          </p:cNvPr>
          <p:cNvSpPr>
            <a:spLocks noGrp="1"/>
          </p:cNvSpPr>
          <p:nvPr>
            <p:ph type="title"/>
          </p:nvPr>
        </p:nvSpPr>
        <p:spPr/>
        <p:txBody>
          <a:bodyPr/>
          <a:lstStyle/>
          <a:p>
            <a:r>
              <a:rPr lang="en-US"/>
              <a:t>Defend against cyberthreats and safeguard business data</a:t>
            </a:r>
          </a:p>
        </p:txBody>
      </p:sp>
      <p:sp>
        <p:nvSpPr>
          <p:cNvPr id="9" name="Text Placeholder 8">
            <a:extLst>
              <a:ext uri="{FF2B5EF4-FFF2-40B4-BE49-F238E27FC236}">
                <a16:creationId xmlns:a16="http://schemas.microsoft.com/office/drawing/2014/main" id="{D14C1A52-1990-69DF-5AF0-1D340A2BEB5C}"/>
              </a:ext>
            </a:extLst>
          </p:cNvPr>
          <p:cNvSpPr>
            <a:spLocks noGrp="1"/>
          </p:cNvSpPr>
          <p:nvPr>
            <p:ph type="body" sz="quarter" idx="10"/>
          </p:nvPr>
        </p:nvSpPr>
        <p:spPr>
          <a:xfrm>
            <a:off x="574816" y="246888"/>
            <a:ext cx="11018838" cy="246221"/>
          </a:xfrm>
        </p:spPr>
        <p:txBody>
          <a:bodyPr/>
          <a:lstStyle/>
          <a:p>
            <a:r>
              <a:rPr lang="en-US" sz="1600">
                <a:solidFill>
                  <a:schemeClr val="tx1"/>
                </a:solidFill>
              </a:rPr>
              <a:t>01 </a:t>
            </a:r>
            <a:r>
              <a:rPr lang="en-US" sz="1600">
                <a:solidFill>
                  <a:schemeClr val="accent1"/>
                </a:solidFill>
              </a:rPr>
              <a:t>Zero-Trust foundations</a:t>
            </a:r>
          </a:p>
        </p:txBody>
      </p:sp>
      <p:sp>
        <p:nvSpPr>
          <p:cNvPr id="74" name="Text Placeholder 3">
            <a:extLst>
              <a:ext uri="{FF2B5EF4-FFF2-40B4-BE49-F238E27FC236}">
                <a16:creationId xmlns:a16="http://schemas.microsoft.com/office/drawing/2014/main" id="{9632FAB4-C568-4BE0-821B-95DA4E39C0E7}"/>
              </a:ext>
            </a:extLst>
          </p:cNvPr>
          <p:cNvSpPr txBox="1">
            <a:spLocks/>
          </p:cNvSpPr>
          <p:nvPr/>
        </p:nvSpPr>
        <p:spPr>
          <a:xfrm>
            <a:off x="892405" y="5214735"/>
            <a:ext cx="2847514" cy="492443"/>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n-lt"/>
                <a:ea typeface="+mn-ea"/>
                <a:cs typeface="Segoe UI" panose="020B05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lgn="ctr">
              <a:defRPr/>
            </a:pPr>
            <a:r>
              <a:rPr lang="en-US" sz="1600">
                <a:solidFill>
                  <a:schemeClr val="accent1"/>
                </a:solidFill>
                <a:latin typeface="+mj-lt"/>
                <a:cs typeface="Segoe UI"/>
              </a:rPr>
              <a:t>Protect users against cyberthreats like phishing</a:t>
            </a:r>
          </a:p>
        </p:txBody>
      </p:sp>
      <p:sp>
        <p:nvSpPr>
          <p:cNvPr id="75" name="Text Placeholder 3">
            <a:extLst>
              <a:ext uri="{FF2B5EF4-FFF2-40B4-BE49-F238E27FC236}">
                <a16:creationId xmlns:a16="http://schemas.microsoft.com/office/drawing/2014/main" id="{FA8FE856-DDD0-4778-B3BD-5D33F40F5F26}"/>
              </a:ext>
            </a:extLst>
          </p:cNvPr>
          <p:cNvSpPr txBox="1">
            <a:spLocks/>
          </p:cNvSpPr>
          <p:nvPr/>
        </p:nvSpPr>
        <p:spPr>
          <a:xfrm>
            <a:off x="4744907" y="5214735"/>
            <a:ext cx="2702186" cy="246221"/>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n-lt"/>
                <a:ea typeface="+mn-ea"/>
                <a:cs typeface="Segoe UI" panose="020B05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defRPr/>
            </a:pPr>
            <a:r>
              <a:rPr lang="en-US" sz="1600">
                <a:solidFill>
                  <a:schemeClr val="accent1"/>
                </a:solidFill>
                <a:latin typeface="+mj-lt"/>
                <a:cs typeface="Segoe UI"/>
              </a:rPr>
              <a:t>Safeguard business data </a:t>
            </a:r>
          </a:p>
        </p:txBody>
      </p:sp>
      <p:sp>
        <p:nvSpPr>
          <p:cNvPr id="76" name="Text Placeholder 3">
            <a:extLst>
              <a:ext uri="{FF2B5EF4-FFF2-40B4-BE49-F238E27FC236}">
                <a16:creationId xmlns:a16="http://schemas.microsoft.com/office/drawing/2014/main" id="{7716E219-0064-4AA6-84BC-84E553AC2161}"/>
              </a:ext>
            </a:extLst>
          </p:cNvPr>
          <p:cNvSpPr txBox="1">
            <a:spLocks/>
          </p:cNvSpPr>
          <p:nvPr/>
        </p:nvSpPr>
        <p:spPr>
          <a:xfrm>
            <a:off x="8891794" y="5214735"/>
            <a:ext cx="1968086" cy="492443"/>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n-lt"/>
                <a:ea typeface="+mn-ea"/>
                <a:cs typeface="Segoe UI" panose="020B05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lgn="ctr">
              <a:defRPr/>
            </a:pPr>
            <a:r>
              <a:rPr lang="en-US" sz="1600">
                <a:solidFill>
                  <a:schemeClr val="accent1"/>
                </a:solidFill>
                <a:latin typeface="+mj-lt"/>
                <a:cs typeface="Segoe UI"/>
              </a:rPr>
              <a:t>Defend against threats </a:t>
            </a:r>
          </a:p>
        </p:txBody>
      </p:sp>
      <p:pic>
        <p:nvPicPr>
          <p:cNvPr id="2" name="Picture Placeholder 44">
            <a:extLst>
              <a:ext uri="{FF2B5EF4-FFF2-40B4-BE49-F238E27FC236}">
                <a16:creationId xmlns:a16="http://schemas.microsoft.com/office/drawing/2014/main" id="{ECF46B58-E278-1CD6-6299-58CAFF2C727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584200" y="1879600"/>
            <a:ext cx="3463925" cy="3098800"/>
          </a:xfrm>
          <a:prstGeom prst="roundRect">
            <a:avLst>
              <a:gd name="adj" fmla="val 4099"/>
            </a:avLst>
          </a:prstGeom>
        </p:spPr>
      </p:pic>
      <p:pic>
        <p:nvPicPr>
          <p:cNvPr id="5" name="Picture Placeholder 46">
            <a:extLst>
              <a:ext uri="{FF2B5EF4-FFF2-40B4-BE49-F238E27FC236}">
                <a16:creationId xmlns:a16="http://schemas.microsoft.com/office/drawing/2014/main" id="{9F127155-0801-4AA2-6BB2-128997779A27}"/>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4364038" y="1879600"/>
            <a:ext cx="3463925" cy="3098800"/>
          </a:xfrm>
          <a:prstGeom prst="roundRect">
            <a:avLst>
              <a:gd name="adj" fmla="val 4099"/>
            </a:avLst>
          </a:prstGeom>
        </p:spPr>
      </p:pic>
      <p:pic>
        <p:nvPicPr>
          <p:cNvPr id="6" name="Content Placeholder 32">
            <a:extLst>
              <a:ext uri="{FF2B5EF4-FFF2-40B4-BE49-F238E27FC236}">
                <a16:creationId xmlns:a16="http://schemas.microsoft.com/office/drawing/2014/main" id="{AA5F9846-FDBC-72E6-B4BE-9EC9100CE15C}"/>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8143875" y="1879600"/>
            <a:ext cx="3463925" cy="3098800"/>
          </a:xfrm>
          <a:prstGeom prst="roundRect">
            <a:avLst>
              <a:gd name="adj" fmla="val 4099"/>
            </a:avLst>
          </a:prstGeom>
        </p:spPr>
      </p:pic>
    </p:spTree>
    <p:extLst>
      <p:ext uri="{BB962C8B-B14F-4D97-AF65-F5344CB8AC3E}">
        <p14:creationId xmlns:p14="http://schemas.microsoft.com/office/powerpoint/2010/main" val="26491042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nodeType="withEffect">
                                  <p:stCondLst>
                                    <p:cond delay="0"/>
                                  </p:stCondLst>
                                  <p:childTnLst>
                                    <p:animMotion origin="layout" path="M -2.70833E-6 2.96296E-6 L -2.70833E-6 -0.03704 " pathEditMode="relative" rAng="0" ptsTypes="AA">
                                      <p:cBhvr>
                                        <p:cTn id="9" dur="750" spd="-100000" fill="hold"/>
                                        <p:tgtEl>
                                          <p:spTgt spid="2"/>
                                        </p:tgtEl>
                                        <p:attrNameLst>
                                          <p:attrName>ppt_x</p:attrName>
                                          <p:attrName>ppt_y</p:attrName>
                                        </p:attrNameLst>
                                      </p:cBhvr>
                                      <p:rCtr x="0" y="-1852"/>
                                    </p:animMotion>
                                  </p:childTnLst>
                                </p:cTn>
                              </p:par>
                              <p:par>
                                <p:cTn id="10" presetID="10" presetClass="entr" presetSubtype="0" fill="hold" grpId="0" nodeType="withEffect">
                                  <p:stCondLst>
                                    <p:cond delay="0"/>
                                  </p:stCondLst>
                                  <p:childTnLst>
                                    <p:set>
                                      <p:cBhvr>
                                        <p:cTn id="11" dur="1" fill="hold">
                                          <p:stCondLst>
                                            <p:cond delay="0"/>
                                          </p:stCondLst>
                                        </p:cTn>
                                        <p:tgtEl>
                                          <p:spTgt spid="74"/>
                                        </p:tgtEl>
                                        <p:attrNameLst>
                                          <p:attrName>style.visibility</p:attrName>
                                        </p:attrNameLst>
                                      </p:cBhvr>
                                      <p:to>
                                        <p:strVal val="visible"/>
                                      </p:to>
                                    </p:set>
                                    <p:animEffect transition="in" filter="fade">
                                      <p:cBhvr>
                                        <p:cTn id="12" dur="500"/>
                                        <p:tgtEl>
                                          <p:spTgt spid="74"/>
                                        </p:tgtEl>
                                      </p:cBhvr>
                                    </p:animEffect>
                                  </p:childTnLst>
                                </p:cTn>
                              </p:par>
                              <p:par>
                                <p:cTn id="13" presetID="42" presetClass="path" presetSubtype="0" decel="100000" fill="hold" grpId="1" nodeType="withEffect">
                                  <p:stCondLst>
                                    <p:cond delay="0"/>
                                  </p:stCondLst>
                                  <p:childTnLst>
                                    <p:animMotion origin="layout" path="M -1.45833E-6 2.96296E-6 L -1.45833E-6 0.04166 " pathEditMode="relative" rAng="0" ptsTypes="AA">
                                      <p:cBhvr>
                                        <p:cTn id="14" dur="750" spd="-100000" fill="hold"/>
                                        <p:tgtEl>
                                          <p:spTgt spid="74"/>
                                        </p:tgtEl>
                                        <p:attrNameLst>
                                          <p:attrName>ppt_x</p:attrName>
                                          <p:attrName>ppt_y</p:attrName>
                                        </p:attrNameLst>
                                      </p:cBhvr>
                                      <p:rCtr x="0" y="2083"/>
                                    </p:animMotion>
                                  </p:childTnLst>
                                </p:cTn>
                              </p:par>
                              <p:par>
                                <p:cTn id="15" presetID="10" presetClass="entr" presetSubtype="0" fill="hold" nodeType="withEffect">
                                  <p:stCondLst>
                                    <p:cond delay="25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42" presetClass="path" presetSubtype="0" decel="100000" fill="hold" nodeType="withEffect">
                                  <p:stCondLst>
                                    <p:cond delay="250"/>
                                  </p:stCondLst>
                                  <p:childTnLst>
                                    <p:animMotion origin="layout" path="M -2.70833E-6 2.96296E-6 L -2.70833E-6 -0.03704 " pathEditMode="relative" rAng="0" ptsTypes="AA">
                                      <p:cBhvr>
                                        <p:cTn id="19" dur="750" spd="-100000" fill="hold"/>
                                        <p:tgtEl>
                                          <p:spTgt spid="5"/>
                                        </p:tgtEl>
                                        <p:attrNameLst>
                                          <p:attrName>ppt_x</p:attrName>
                                          <p:attrName>ppt_y</p:attrName>
                                        </p:attrNameLst>
                                      </p:cBhvr>
                                      <p:rCtr x="0" y="-1852"/>
                                    </p:animMotion>
                                  </p:childTnLst>
                                </p:cTn>
                              </p:par>
                              <p:par>
                                <p:cTn id="20" presetID="10" presetClass="entr" presetSubtype="0" fill="hold" grpId="0" nodeType="withEffect">
                                  <p:stCondLst>
                                    <p:cond delay="250"/>
                                  </p:stCondLst>
                                  <p:childTnLst>
                                    <p:set>
                                      <p:cBhvr>
                                        <p:cTn id="21" dur="1" fill="hold">
                                          <p:stCondLst>
                                            <p:cond delay="0"/>
                                          </p:stCondLst>
                                        </p:cTn>
                                        <p:tgtEl>
                                          <p:spTgt spid="75"/>
                                        </p:tgtEl>
                                        <p:attrNameLst>
                                          <p:attrName>style.visibility</p:attrName>
                                        </p:attrNameLst>
                                      </p:cBhvr>
                                      <p:to>
                                        <p:strVal val="visible"/>
                                      </p:to>
                                    </p:set>
                                    <p:animEffect transition="in" filter="fade">
                                      <p:cBhvr>
                                        <p:cTn id="22" dur="500"/>
                                        <p:tgtEl>
                                          <p:spTgt spid="75"/>
                                        </p:tgtEl>
                                      </p:cBhvr>
                                    </p:animEffect>
                                  </p:childTnLst>
                                </p:cTn>
                              </p:par>
                              <p:par>
                                <p:cTn id="23" presetID="42" presetClass="path" presetSubtype="0" decel="100000" fill="hold" grpId="1" nodeType="withEffect">
                                  <p:stCondLst>
                                    <p:cond delay="250"/>
                                  </p:stCondLst>
                                  <p:childTnLst>
                                    <p:animMotion origin="layout" path="M 0 -7.40741E-7 L 0 0.04167 " pathEditMode="relative" rAng="0" ptsTypes="AA">
                                      <p:cBhvr>
                                        <p:cTn id="24" dur="750" spd="-100000" fill="hold"/>
                                        <p:tgtEl>
                                          <p:spTgt spid="75"/>
                                        </p:tgtEl>
                                        <p:attrNameLst>
                                          <p:attrName>ppt_x</p:attrName>
                                          <p:attrName>ppt_y</p:attrName>
                                        </p:attrNameLst>
                                      </p:cBhvr>
                                      <p:rCtr x="0" y="2083"/>
                                    </p:animMotion>
                                  </p:childTnLst>
                                </p:cTn>
                              </p:par>
                              <p:par>
                                <p:cTn id="25" presetID="10" presetClass="entr" presetSubtype="0" fill="hold" nodeType="withEffect">
                                  <p:stCondLst>
                                    <p:cond delay="5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par>
                                <p:cTn id="28" presetID="42" presetClass="path" presetSubtype="0" decel="100000" fill="hold" nodeType="withEffect">
                                  <p:stCondLst>
                                    <p:cond delay="500"/>
                                  </p:stCondLst>
                                  <p:childTnLst>
                                    <p:animMotion origin="layout" path="M -2.70833E-6 2.96296E-6 L -2.70833E-6 -0.03704 " pathEditMode="relative" rAng="0" ptsTypes="AA">
                                      <p:cBhvr>
                                        <p:cTn id="29" dur="750" spd="-100000" fill="hold"/>
                                        <p:tgtEl>
                                          <p:spTgt spid="6"/>
                                        </p:tgtEl>
                                        <p:attrNameLst>
                                          <p:attrName>ppt_x</p:attrName>
                                          <p:attrName>ppt_y</p:attrName>
                                        </p:attrNameLst>
                                      </p:cBhvr>
                                      <p:rCtr x="0" y="-1852"/>
                                    </p:animMotion>
                                  </p:childTnLst>
                                </p:cTn>
                              </p:par>
                              <p:par>
                                <p:cTn id="30" presetID="10" presetClass="entr" presetSubtype="0" fill="hold" grpId="0" nodeType="withEffect">
                                  <p:stCondLst>
                                    <p:cond delay="500"/>
                                  </p:stCondLst>
                                  <p:childTnLst>
                                    <p:set>
                                      <p:cBhvr>
                                        <p:cTn id="31" dur="1" fill="hold">
                                          <p:stCondLst>
                                            <p:cond delay="0"/>
                                          </p:stCondLst>
                                        </p:cTn>
                                        <p:tgtEl>
                                          <p:spTgt spid="76"/>
                                        </p:tgtEl>
                                        <p:attrNameLst>
                                          <p:attrName>style.visibility</p:attrName>
                                        </p:attrNameLst>
                                      </p:cBhvr>
                                      <p:to>
                                        <p:strVal val="visible"/>
                                      </p:to>
                                    </p:set>
                                    <p:animEffect transition="in" filter="fade">
                                      <p:cBhvr>
                                        <p:cTn id="32" dur="500"/>
                                        <p:tgtEl>
                                          <p:spTgt spid="76"/>
                                        </p:tgtEl>
                                      </p:cBhvr>
                                    </p:animEffect>
                                  </p:childTnLst>
                                </p:cTn>
                              </p:par>
                              <p:par>
                                <p:cTn id="33" presetID="42" presetClass="path" presetSubtype="0" decel="100000" fill="hold" grpId="1" nodeType="withEffect">
                                  <p:stCondLst>
                                    <p:cond delay="500"/>
                                  </p:stCondLst>
                                  <p:childTnLst>
                                    <p:animMotion origin="layout" path="M -1.45833E-6 2.96296E-6 L -1.45833E-6 0.04166 " pathEditMode="relative" rAng="0" ptsTypes="AA">
                                      <p:cBhvr>
                                        <p:cTn id="34" dur="750" spd="-100000" fill="hold"/>
                                        <p:tgtEl>
                                          <p:spTgt spid="76"/>
                                        </p:tgtEl>
                                        <p:attrNameLst>
                                          <p:attrName>ppt_x</p:attrName>
                                          <p:attrName>ppt_y</p:attrName>
                                        </p:attrNameLst>
                                      </p:cBhvr>
                                      <p:rCtr x="0" y="208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74" grpId="1"/>
      <p:bldP spid="75" grpId="0"/>
      <p:bldP spid="75" grpId="1"/>
      <p:bldP spid="76" grpId="0"/>
      <p:bldP spid="76"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64E558C-C4BC-165A-4415-121D8E862786}"/>
              </a:ext>
              <a:ext uri="{C183D7F6-B498-43B3-948B-1728B52AA6E4}">
                <adec:decorative xmlns:adec="http://schemas.microsoft.com/office/drawing/2017/decorative" val="1"/>
              </a:ext>
            </a:extLst>
          </p:cNvPr>
          <p:cNvSpPr/>
          <p:nvPr/>
        </p:nvSpPr>
        <p:spPr bwMode="auto">
          <a:xfrm>
            <a:off x="6096001" y="0"/>
            <a:ext cx="6096000" cy="6858000"/>
          </a:xfrm>
          <a:prstGeom prst="rect">
            <a:avLst/>
          </a:prstGeom>
          <a:solidFill>
            <a:schemeClr val="bg1">
              <a:lumMod val="95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8661C5"/>
              </a:solidFill>
              <a:effectLst/>
              <a:uLnTx/>
              <a:uFillTx/>
              <a:latin typeface="Calibri" panose="020F0502020204030204"/>
              <a:ea typeface="Segoe UI" pitchFamily="34" charset="0"/>
              <a:cs typeface="Segoe UI" pitchFamily="34" charset="0"/>
            </a:endParaRPr>
          </a:p>
        </p:txBody>
      </p:sp>
      <p:pic>
        <p:nvPicPr>
          <p:cNvPr id="20" name="Picture 19">
            <a:extLst>
              <a:ext uri="{FF2B5EF4-FFF2-40B4-BE49-F238E27FC236}">
                <a16:creationId xmlns:a16="http://schemas.microsoft.com/office/drawing/2014/main" id="{97B32B89-6151-2440-8FA1-2E8D6C2692CA}"/>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965913" y="-115230"/>
            <a:ext cx="8781759" cy="7298768"/>
          </a:xfrm>
          <a:prstGeom prst="rect">
            <a:avLst/>
          </a:prstGeom>
        </p:spPr>
      </p:pic>
      <p:sp>
        <p:nvSpPr>
          <p:cNvPr id="21" name="Title 1">
            <a:extLst>
              <a:ext uri="{FF2B5EF4-FFF2-40B4-BE49-F238E27FC236}">
                <a16:creationId xmlns:a16="http://schemas.microsoft.com/office/drawing/2014/main" id="{59E7A926-CD3D-5E42-924A-EBB05420EC8C}"/>
              </a:ext>
            </a:extLst>
          </p:cNvPr>
          <p:cNvSpPr>
            <a:spLocks noGrp="1"/>
          </p:cNvSpPr>
          <p:nvPr>
            <p:ph type="title"/>
          </p:nvPr>
        </p:nvSpPr>
        <p:spPr>
          <a:xfrm>
            <a:off x="574816" y="510988"/>
            <a:ext cx="5079224" cy="644110"/>
          </a:xfrm>
        </p:spPr>
        <p:txBody>
          <a:bodyPr/>
          <a:lstStyle/>
          <a:p>
            <a:r>
              <a:rPr lang="en-US"/>
              <a:t>Protect users against cyberthreats with Advanced Threat Protection</a:t>
            </a:r>
          </a:p>
        </p:txBody>
      </p:sp>
      <p:sp>
        <p:nvSpPr>
          <p:cNvPr id="6" name="Text Placeholder 5">
            <a:extLst>
              <a:ext uri="{FF2B5EF4-FFF2-40B4-BE49-F238E27FC236}">
                <a16:creationId xmlns:a16="http://schemas.microsoft.com/office/drawing/2014/main" id="{41400696-AB1E-3E8B-F433-4555338AC015}"/>
              </a:ext>
            </a:extLst>
          </p:cNvPr>
          <p:cNvSpPr>
            <a:spLocks noGrp="1"/>
          </p:cNvSpPr>
          <p:nvPr>
            <p:ph type="body" sz="quarter" idx="10"/>
          </p:nvPr>
        </p:nvSpPr>
        <p:spPr>
          <a:xfrm>
            <a:off x="574816" y="246888"/>
            <a:ext cx="11018838" cy="246221"/>
          </a:xfrm>
        </p:spPr>
        <p:txBody>
          <a:bodyPr/>
          <a:lstStyle/>
          <a:p>
            <a:r>
              <a:rPr lang="en-US" sz="1600">
                <a:solidFill>
                  <a:schemeClr val="tx1"/>
                </a:solidFill>
              </a:rPr>
              <a:t>01 </a:t>
            </a:r>
            <a:r>
              <a:rPr lang="en-US" sz="1600">
                <a:solidFill>
                  <a:schemeClr val="accent1"/>
                </a:solidFill>
              </a:rPr>
              <a:t>Zero-Trust foundations</a:t>
            </a:r>
          </a:p>
        </p:txBody>
      </p:sp>
      <p:pic>
        <p:nvPicPr>
          <p:cNvPr id="27" name="Picture 26">
            <a:extLst>
              <a:ext uri="{FF2B5EF4-FFF2-40B4-BE49-F238E27FC236}">
                <a16:creationId xmlns:a16="http://schemas.microsoft.com/office/drawing/2014/main" id="{E4CEBFA4-33A4-9946-BFA5-328CFA51D1D1}"/>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137649" y="1155098"/>
            <a:ext cx="5336764" cy="4900374"/>
          </a:xfrm>
          <a:prstGeom prst="rect">
            <a:avLst/>
          </a:prstGeom>
        </p:spPr>
      </p:pic>
      <p:sp>
        <p:nvSpPr>
          <p:cNvPr id="24" name="TextBox 23">
            <a:extLst>
              <a:ext uri="{FF2B5EF4-FFF2-40B4-BE49-F238E27FC236}">
                <a16:creationId xmlns:a16="http://schemas.microsoft.com/office/drawing/2014/main" id="{6FA0BFFB-E024-5B46-A666-7748F4ADA9BF}"/>
              </a:ext>
            </a:extLst>
          </p:cNvPr>
          <p:cNvSpPr txBox="1"/>
          <p:nvPr/>
        </p:nvSpPr>
        <p:spPr>
          <a:xfrm>
            <a:off x="748763" y="2589271"/>
            <a:ext cx="4572000" cy="2923877"/>
          </a:xfrm>
          <a:prstGeom prst="rect">
            <a:avLst/>
          </a:prstGeom>
          <a:noFill/>
        </p:spPr>
        <p:txBody>
          <a:bodyPr wrap="square" lIns="0" tIns="0" rIns="0" bIns="0" rtlCol="0" anchor="t">
            <a:spAutoFit/>
          </a:bodyPr>
          <a:lstStyle/>
          <a:p>
            <a:pPr marL="285750" marR="0" lvl="0" indent="-285750" defTabSz="878727" fontAlgn="base">
              <a:lnSpc>
                <a:spcPct val="100000"/>
              </a:lnSpc>
              <a:spcBef>
                <a:spcPts val="0"/>
              </a:spcBef>
              <a:spcAft>
                <a:spcPts val="1800"/>
              </a:spcAft>
              <a:buClrTx/>
              <a:buSzTx/>
              <a:buFont typeface="Arial" panose="020B0604020202020204" pitchFamily="34" charset="0"/>
              <a:buChar char="•"/>
              <a:tabLst/>
              <a:defRPr/>
            </a:pPr>
            <a:r>
              <a:rPr lang="en-US" sz="1600" kern="0" spc="-20">
                <a:latin typeface="Segoe UI"/>
                <a:cs typeface="Segoe UI Semibold" charset="0"/>
              </a:rPr>
              <a:t>Protect against malicious links in email or Teams with real time scanning using ATP Safe Links.</a:t>
            </a:r>
          </a:p>
          <a:p>
            <a:pPr marL="285750" indent="-285750" defTabSz="878727" fontAlgn="base">
              <a:spcAft>
                <a:spcPts val="1800"/>
              </a:spcAft>
              <a:buFont typeface="Arial" panose="020B0604020202020204" pitchFamily="34" charset="0"/>
              <a:buChar char="•"/>
              <a:defRPr/>
            </a:pPr>
            <a:r>
              <a:rPr lang="en-US" sz="1600" kern="0" spc="-20">
                <a:latin typeface="Segoe UI"/>
                <a:cs typeface="Segoe UI Semibold" charset="0"/>
              </a:rPr>
              <a:t>Get AI-powered malware scanning for attachments in email and shared document links in Teams and OneDrive with ATP Safe Attachments.</a:t>
            </a:r>
          </a:p>
          <a:p>
            <a:pPr marL="285750" indent="-285750" defTabSz="878727" fontAlgn="base">
              <a:spcAft>
                <a:spcPts val="1800"/>
              </a:spcAft>
              <a:buFont typeface="Arial" panose="020B0604020202020204" pitchFamily="34" charset="0"/>
              <a:buChar char="•"/>
              <a:defRPr/>
            </a:pPr>
            <a:r>
              <a:rPr lang="en-US" sz="1600" kern="0" spc="-20">
                <a:latin typeface="Segoe UI"/>
                <a:cs typeface="Segoe UI Semibold" charset="0"/>
              </a:rPr>
              <a:t>Defend against impersonation and spoofing with ATP anti-phishing. Get better protection on Windows devices against suspicious processes like ransomware with Microsoft Defender AV.</a:t>
            </a:r>
          </a:p>
        </p:txBody>
      </p:sp>
    </p:spTree>
    <p:extLst>
      <p:ext uri="{BB962C8B-B14F-4D97-AF65-F5344CB8AC3E}">
        <p14:creationId xmlns:p14="http://schemas.microsoft.com/office/powerpoint/2010/main" val="3927586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FBD05D-EE32-466C-92D1-0E845FA82084}"/>
              </a:ext>
            </a:extLst>
          </p:cNvPr>
          <p:cNvSpPr>
            <a:spLocks noGrp="1"/>
          </p:cNvSpPr>
          <p:nvPr>
            <p:ph type="title"/>
          </p:nvPr>
        </p:nvSpPr>
        <p:spPr>
          <a:xfrm>
            <a:off x="574816" y="510988"/>
            <a:ext cx="5704064" cy="396865"/>
          </a:xfrm>
        </p:spPr>
        <p:txBody>
          <a:bodyPr/>
          <a:lstStyle/>
          <a:p>
            <a:r>
              <a:rPr lang="en-US"/>
              <a:t>Safeguard business data with DLP and Azure Information Protection</a:t>
            </a:r>
          </a:p>
        </p:txBody>
      </p:sp>
      <p:sp>
        <p:nvSpPr>
          <p:cNvPr id="11" name="Text Placeholder 10">
            <a:extLst>
              <a:ext uri="{FF2B5EF4-FFF2-40B4-BE49-F238E27FC236}">
                <a16:creationId xmlns:a16="http://schemas.microsoft.com/office/drawing/2014/main" id="{F5EFE023-F2BA-F7F7-35CA-A91945EDE0C0}"/>
              </a:ext>
            </a:extLst>
          </p:cNvPr>
          <p:cNvSpPr>
            <a:spLocks noGrp="1"/>
          </p:cNvSpPr>
          <p:nvPr>
            <p:ph type="body" sz="quarter" idx="10"/>
          </p:nvPr>
        </p:nvSpPr>
        <p:spPr>
          <a:xfrm>
            <a:off x="574816" y="246888"/>
            <a:ext cx="11018838" cy="246221"/>
          </a:xfrm>
        </p:spPr>
        <p:txBody>
          <a:bodyPr/>
          <a:lstStyle/>
          <a:p>
            <a:r>
              <a:rPr lang="en-US" sz="1600">
                <a:solidFill>
                  <a:schemeClr val="tx1"/>
                </a:solidFill>
              </a:rPr>
              <a:t>01 </a:t>
            </a:r>
            <a:r>
              <a:rPr lang="en-US" sz="1600">
                <a:solidFill>
                  <a:schemeClr val="accent1"/>
                </a:solidFill>
              </a:rPr>
              <a:t>Zero-Trust foundations</a:t>
            </a:r>
          </a:p>
        </p:txBody>
      </p:sp>
      <p:pic>
        <p:nvPicPr>
          <p:cNvPr id="3" name="Picture 2">
            <a:extLst>
              <a:ext uri="{FF2B5EF4-FFF2-40B4-BE49-F238E27FC236}">
                <a16:creationId xmlns:a16="http://schemas.microsoft.com/office/drawing/2014/main" id="{0E860F57-831E-4BC4-A269-E85903EC6042}"/>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531092" y="1954018"/>
            <a:ext cx="4008151" cy="1304347"/>
          </a:xfrm>
          <a:prstGeom prst="rect">
            <a:avLst/>
          </a:prstGeom>
          <a:ln>
            <a:solidFill>
              <a:schemeClr val="accent3">
                <a:lumMod val="40000"/>
                <a:lumOff val="60000"/>
              </a:schemeClr>
            </a:solidFill>
          </a:ln>
        </p:spPr>
      </p:pic>
      <p:pic>
        <p:nvPicPr>
          <p:cNvPr id="12" name="Picture 11">
            <a:extLst>
              <a:ext uri="{FF2B5EF4-FFF2-40B4-BE49-F238E27FC236}">
                <a16:creationId xmlns:a16="http://schemas.microsoft.com/office/drawing/2014/main" id="{43B1072C-F71D-0E47-BFFA-07E43A0054F8}"/>
              </a:ext>
              <a:ext uri="{C183D7F6-B498-43B3-948B-1728B52AA6E4}">
                <adec:decorative xmlns:adec="http://schemas.microsoft.com/office/drawing/2017/decorative" val="1"/>
              </a:ext>
            </a:extLst>
          </p:cNvPr>
          <p:cNvPicPr>
            <a:picLocks noChangeAspect="1"/>
          </p:cNvPicPr>
          <p:nvPr/>
        </p:nvPicPr>
        <p:blipFill>
          <a:blip r:embed="rId4"/>
          <a:srcRect/>
          <a:stretch>
            <a:fillRect/>
          </a:stretch>
        </p:blipFill>
        <p:spPr>
          <a:xfrm>
            <a:off x="6777882" y="1711411"/>
            <a:ext cx="5098077" cy="3497061"/>
          </a:xfrm>
          <a:custGeom>
            <a:avLst/>
            <a:gdLst>
              <a:gd name="connsiteX0" fmla="*/ 316743 w 5978948"/>
              <a:gd name="connsiteY0" fmla="*/ 284966 h 4132272"/>
              <a:gd name="connsiteX1" fmla="*/ 316743 w 5978948"/>
              <a:gd name="connsiteY1" fmla="*/ 3863600 h 4132272"/>
              <a:gd name="connsiteX2" fmla="*/ 5662477 w 5978948"/>
              <a:gd name="connsiteY2" fmla="*/ 3863600 h 4132272"/>
              <a:gd name="connsiteX3" fmla="*/ 5662477 w 5978948"/>
              <a:gd name="connsiteY3" fmla="*/ 284966 h 4132272"/>
              <a:gd name="connsiteX4" fmla="*/ 0 w 5978948"/>
              <a:gd name="connsiteY4" fmla="*/ 0 h 4132272"/>
              <a:gd name="connsiteX5" fmla="*/ 5978948 w 5978948"/>
              <a:gd name="connsiteY5" fmla="*/ 0 h 4132272"/>
              <a:gd name="connsiteX6" fmla="*/ 5978948 w 5978948"/>
              <a:gd name="connsiteY6" fmla="*/ 4132272 h 4132272"/>
              <a:gd name="connsiteX7" fmla="*/ 0 w 5978948"/>
              <a:gd name="connsiteY7" fmla="*/ 4132272 h 4132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78948" h="4132272">
                <a:moveTo>
                  <a:pt x="316743" y="284966"/>
                </a:moveTo>
                <a:lnTo>
                  <a:pt x="316743" y="3863600"/>
                </a:lnTo>
                <a:lnTo>
                  <a:pt x="5662477" y="3863600"/>
                </a:lnTo>
                <a:lnTo>
                  <a:pt x="5662477" y="284966"/>
                </a:lnTo>
                <a:close/>
                <a:moveTo>
                  <a:pt x="0" y="0"/>
                </a:moveTo>
                <a:lnTo>
                  <a:pt x="5978948" y="0"/>
                </a:lnTo>
                <a:lnTo>
                  <a:pt x="5978948" y="4132272"/>
                </a:lnTo>
                <a:lnTo>
                  <a:pt x="0" y="4132272"/>
                </a:lnTo>
                <a:close/>
              </a:path>
            </a:pathLst>
          </a:custGeom>
        </p:spPr>
      </p:pic>
      <p:pic>
        <p:nvPicPr>
          <p:cNvPr id="4" name="Picture 3">
            <a:extLst>
              <a:ext uri="{FF2B5EF4-FFF2-40B4-BE49-F238E27FC236}">
                <a16:creationId xmlns:a16="http://schemas.microsoft.com/office/drawing/2014/main" id="{D09A15BA-59EC-4C1F-967A-244BE10F96F6}"/>
              </a:ext>
              <a:ext uri="{C183D7F6-B498-43B3-948B-1728B52AA6E4}">
                <adec:decorative xmlns:adec="http://schemas.microsoft.com/office/drawing/2017/decorative" val="1"/>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9895650" y="3141069"/>
            <a:ext cx="1497758" cy="1123318"/>
          </a:xfrm>
          <a:prstGeom prst="rect">
            <a:avLst/>
          </a:prstGeom>
          <a:ln>
            <a:solidFill>
              <a:schemeClr val="accent3">
                <a:lumMod val="40000"/>
                <a:lumOff val="60000"/>
              </a:schemeClr>
            </a:solidFill>
          </a:ln>
          <a:effectLst>
            <a:outerShdw blurRad="254000" dist="38100" dir="2700000" sx="101000" sy="101000" algn="tl" rotWithShape="0">
              <a:prstClr val="black">
                <a:alpha val="25000"/>
              </a:prstClr>
            </a:outerShdw>
          </a:effectLst>
        </p:spPr>
      </p:pic>
      <p:sp>
        <p:nvSpPr>
          <p:cNvPr id="13" name="TextBox 12">
            <a:extLst>
              <a:ext uri="{FF2B5EF4-FFF2-40B4-BE49-F238E27FC236}">
                <a16:creationId xmlns:a16="http://schemas.microsoft.com/office/drawing/2014/main" id="{E73EC5D1-19E8-4916-9E1B-D4A42DA6B890}"/>
              </a:ext>
            </a:extLst>
          </p:cNvPr>
          <p:cNvSpPr txBox="1"/>
          <p:nvPr/>
        </p:nvSpPr>
        <p:spPr>
          <a:xfrm>
            <a:off x="660159" y="2292878"/>
            <a:ext cx="3909635" cy="3016210"/>
          </a:xfrm>
          <a:prstGeom prst="rect">
            <a:avLst/>
          </a:prstGeom>
          <a:noFill/>
        </p:spPr>
        <p:txBody>
          <a:bodyPr wrap="square" lIns="0">
            <a:spAutoFit/>
          </a:bodyPr>
          <a:lstStyle/>
          <a:p>
            <a:pPr marL="285750" marR="0" lvl="0" indent="-285750" defTabSz="878727" fontAlgn="base">
              <a:spcBef>
                <a:spcPts val="0"/>
              </a:spcBef>
              <a:spcAft>
                <a:spcPts val="1800"/>
              </a:spcAft>
              <a:buClrTx/>
              <a:buSzTx/>
              <a:buFont typeface="Arial" panose="020B0604020202020204" pitchFamily="34" charset="0"/>
              <a:buChar char="•"/>
              <a:tabLst/>
              <a:defRPr/>
            </a:pPr>
            <a:r>
              <a:rPr lang="en-US" sz="1600" kern="0" spc="-20">
                <a:latin typeface="Segoe UI"/>
                <a:cs typeface="Segoe UI Semibold" charset="0"/>
              </a:rPr>
              <a:t>Prevent sharing of sensitive information like credit card numbers using preconfigured DLP policy templates for HIPAA, PCI_DSS, SSN etc. </a:t>
            </a:r>
          </a:p>
          <a:p>
            <a:pPr marL="285750" indent="-285750" defTabSz="878727" fontAlgn="base">
              <a:spcAft>
                <a:spcPts val="1800"/>
              </a:spcAft>
              <a:buFont typeface="Arial" panose="020B0604020202020204" pitchFamily="34" charset="0"/>
              <a:buChar char="•"/>
              <a:defRPr/>
            </a:pPr>
            <a:r>
              <a:rPr lang="en-US" sz="1600" kern="0" spc="-20">
                <a:latin typeface="Segoe UI"/>
                <a:cs typeface="Segoe UI Semibold" charset="0"/>
              </a:rPr>
              <a:t>Control whether an email can be forwarded, printed, or viewed by non-employees. </a:t>
            </a:r>
          </a:p>
          <a:p>
            <a:pPr marL="285750" indent="-285750" defTabSz="878727" fontAlgn="base">
              <a:spcAft>
                <a:spcPts val="1800"/>
              </a:spcAft>
              <a:buFont typeface="Arial" panose="020B0604020202020204" pitchFamily="34" charset="0"/>
              <a:buChar char="•"/>
              <a:defRPr/>
            </a:pPr>
            <a:r>
              <a:rPr lang="en-US" sz="1600" kern="0" spc="-20">
                <a:latin typeface="Segoe UI"/>
                <a:cs typeface="Segoe UI Semibold" charset="0"/>
              </a:rPr>
              <a:t>Control whether a document can be edited, printed, or viewed by non-employees. You can also revoke access. </a:t>
            </a:r>
          </a:p>
        </p:txBody>
      </p:sp>
      <p:pic>
        <p:nvPicPr>
          <p:cNvPr id="7" name="Picture 6">
            <a:extLst>
              <a:ext uri="{FF2B5EF4-FFF2-40B4-BE49-F238E27FC236}">
                <a16:creationId xmlns:a16="http://schemas.microsoft.com/office/drawing/2014/main" id="{42C18303-0C63-45D6-B44B-B188281ED523}"/>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32430" y="3890404"/>
            <a:ext cx="4042202" cy="2350375"/>
          </a:xfrm>
          <a:prstGeom prst="rect">
            <a:avLst/>
          </a:prstGeom>
        </p:spPr>
      </p:pic>
      <p:pic>
        <p:nvPicPr>
          <p:cNvPr id="8" name="Picture 7">
            <a:extLst>
              <a:ext uri="{FF2B5EF4-FFF2-40B4-BE49-F238E27FC236}">
                <a16:creationId xmlns:a16="http://schemas.microsoft.com/office/drawing/2014/main" id="{718BBF35-50C9-4A54-B5ED-A46894552396}"/>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906510" y="3673109"/>
            <a:ext cx="5517650" cy="3022268"/>
          </a:xfrm>
          <a:prstGeom prst="rect">
            <a:avLst/>
          </a:prstGeom>
          <a:effectLst>
            <a:outerShdw blurRad="317500" sx="102000" sy="102000" algn="ctr" rotWithShape="0">
              <a:prstClr val="black">
                <a:alpha val="25000"/>
              </a:prstClr>
            </a:outerShdw>
          </a:effectLst>
        </p:spPr>
      </p:pic>
    </p:spTree>
    <p:extLst>
      <p:ext uri="{BB962C8B-B14F-4D97-AF65-F5344CB8AC3E}">
        <p14:creationId xmlns:p14="http://schemas.microsoft.com/office/powerpoint/2010/main" val="3364974907"/>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949AB87-1E9E-8C22-3069-87042B748205}"/>
              </a:ext>
            </a:extLst>
          </p:cNvPr>
          <p:cNvSpPr>
            <a:spLocks noGrp="1"/>
          </p:cNvSpPr>
          <p:nvPr>
            <p:ph type="title"/>
          </p:nvPr>
        </p:nvSpPr>
        <p:spPr>
          <a:xfrm>
            <a:off x="574816" y="510988"/>
            <a:ext cx="3924995" cy="861774"/>
          </a:xfrm>
        </p:spPr>
        <p:txBody>
          <a:bodyPr/>
          <a:lstStyle/>
          <a:p>
            <a:r>
              <a:rPr lang="en-US"/>
              <a:t>Defend against threats on multi platforms</a:t>
            </a:r>
          </a:p>
        </p:txBody>
      </p:sp>
      <p:sp>
        <p:nvSpPr>
          <p:cNvPr id="9" name="Text Placeholder 8">
            <a:extLst>
              <a:ext uri="{FF2B5EF4-FFF2-40B4-BE49-F238E27FC236}">
                <a16:creationId xmlns:a16="http://schemas.microsoft.com/office/drawing/2014/main" id="{B9E6050C-FA20-CD68-0F36-499BADBDE39E}"/>
              </a:ext>
            </a:extLst>
          </p:cNvPr>
          <p:cNvSpPr>
            <a:spLocks noGrp="1"/>
          </p:cNvSpPr>
          <p:nvPr>
            <p:ph type="body" sz="quarter" idx="10"/>
          </p:nvPr>
        </p:nvSpPr>
        <p:spPr>
          <a:xfrm>
            <a:off x="574816" y="246888"/>
            <a:ext cx="11018838" cy="246221"/>
          </a:xfrm>
        </p:spPr>
        <p:txBody>
          <a:bodyPr/>
          <a:lstStyle/>
          <a:p>
            <a:r>
              <a:rPr lang="en-US" sz="1600">
                <a:solidFill>
                  <a:schemeClr val="tx1"/>
                </a:solidFill>
              </a:rPr>
              <a:t>01 </a:t>
            </a:r>
            <a:r>
              <a:rPr lang="en-US" sz="1600">
                <a:solidFill>
                  <a:schemeClr val="accent1"/>
                </a:solidFill>
              </a:rPr>
              <a:t>Zero-Trust foundations</a:t>
            </a:r>
          </a:p>
        </p:txBody>
      </p:sp>
      <p:sp>
        <p:nvSpPr>
          <p:cNvPr id="46" name="Rectangle 45">
            <a:extLst>
              <a:ext uri="{FF2B5EF4-FFF2-40B4-BE49-F238E27FC236}">
                <a16:creationId xmlns:a16="http://schemas.microsoft.com/office/drawing/2014/main" id="{5BDC345D-F678-E450-7E5E-A6C556367E07}"/>
              </a:ext>
              <a:ext uri="{C183D7F6-B498-43B3-948B-1728B52AA6E4}">
                <adec:decorative xmlns:adec="http://schemas.microsoft.com/office/drawing/2017/decorative" val="1"/>
              </a:ext>
            </a:extLst>
          </p:cNvPr>
          <p:cNvSpPr/>
          <p:nvPr/>
        </p:nvSpPr>
        <p:spPr bwMode="auto">
          <a:xfrm>
            <a:off x="7017657" y="0"/>
            <a:ext cx="5174343" cy="6858000"/>
          </a:xfrm>
          <a:prstGeom prst="rect">
            <a:avLst/>
          </a:prstGeom>
          <a:solidFill>
            <a:schemeClr val="bg1">
              <a:lumMod val="95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8661C5"/>
              </a:solidFill>
              <a:effectLst/>
              <a:uLnTx/>
              <a:uFillTx/>
              <a:latin typeface="Calibri" panose="020F0502020204030204"/>
              <a:ea typeface="Segoe UI" pitchFamily="34" charset="0"/>
              <a:cs typeface="Segoe UI" pitchFamily="34" charset="0"/>
            </a:endParaRPr>
          </a:p>
        </p:txBody>
      </p:sp>
      <p:pic>
        <p:nvPicPr>
          <p:cNvPr id="18" name="Picture 17">
            <a:extLst>
              <a:ext uri="{FF2B5EF4-FFF2-40B4-BE49-F238E27FC236}">
                <a16:creationId xmlns:a16="http://schemas.microsoft.com/office/drawing/2014/main" id="{6311FFCE-FF40-5466-B21E-412A030E22F3}"/>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511030" y="552027"/>
            <a:ext cx="6680536" cy="6072142"/>
          </a:xfrm>
          <a:prstGeom prst="rect">
            <a:avLst/>
          </a:prstGeom>
        </p:spPr>
      </p:pic>
      <p:sp>
        <p:nvSpPr>
          <p:cNvPr id="20" name="Rectangle 19">
            <a:extLst>
              <a:ext uri="{FF2B5EF4-FFF2-40B4-BE49-F238E27FC236}">
                <a16:creationId xmlns:a16="http://schemas.microsoft.com/office/drawing/2014/main" id="{03450E8D-AE4A-C1DE-EAF9-A9F715DE0ABB}"/>
              </a:ext>
            </a:extLst>
          </p:cNvPr>
          <p:cNvSpPr/>
          <p:nvPr/>
        </p:nvSpPr>
        <p:spPr>
          <a:xfrm>
            <a:off x="574816" y="2118351"/>
            <a:ext cx="4018791" cy="461665"/>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b="1">
                <a:latin typeface="+mj-lt"/>
                <a:cs typeface="Segoe UI"/>
              </a:rPr>
              <a:t>01	</a:t>
            </a:r>
            <a:r>
              <a:rPr lang="en-US" sz="1600" b="1">
                <a:solidFill>
                  <a:schemeClr val="accent1"/>
                </a:solidFill>
                <a:latin typeface="+mj-lt"/>
                <a:cs typeface="Segoe UI"/>
              </a:rPr>
              <a:t>Help reduce risks </a:t>
            </a:r>
            <a:r>
              <a:rPr lang="en-US" sz="1400">
                <a:solidFill>
                  <a:srgbClr val="000000"/>
                </a:solidFill>
                <a:latin typeface="Segoe UI"/>
                <a:cs typeface="Segoe UI"/>
              </a:rPr>
              <a:t>with automatic threat detection and remediation.</a:t>
            </a:r>
          </a:p>
        </p:txBody>
      </p:sp>
      <p:sp>
        <p:nvSpPr>
          <p:cNvPr id="22" name="Rectangle 21">
            <a:extLst>
              <a:ext uri="{FF2B5EF4-FFF2-40B4-BE49-F238E27FC236}">
                <a16:creationId xmlns:a16="http://schemas.microsoft.com/office/drawing/2014/main" id="{074146E9-A07D-2701-DA8F-9E5322EA7FD1}"/>
              </a:ext>
            </a:extLst>
          </p:cNvPr>
          <p:cNvSpPr/>
          <p:nvPr/>
        </p:nvSpPr>
        <p:spPr>
          <a:xfrm>
            <a:off x="574816" y="3003323"/>
            <a:ext cx="4120557" cy="461665"/>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b="1">
                <a:solidFill>
                  <a:srgbClr val="1A1A1A"/>
                </a:solidFill>
                <a:latin typeface="Segoe UI Semibold"/>
                <a:cs typeface="Segoe UI"/>
              </a:rPr>
              <a:t>02	</a:t>
            </a:r>
            <a:r>
              <a:rPr lang="en-US" sz="1600" b="1">
                <a:solidFill>
                  <a:schemeClr val="accent1"/>
                </a:solidFill>
                <a:latin typeface="+mj-lt"/>
                <a:cs typeface="Segoe UI"/>
              </a:rPr>
              <a:t>Assess security posture, </a:t>
            </a:r>
            <a:r>
              <a:rPr lang="en-US" sz="1400">
                <a:solidFill>
                  <a:srgbClr val="000000"/>
                </a:solidFill>
                <a:latin typeface="Segoe UI"/>
                <a:cs typeface="Segoe UI"/>
              </a:rPr>
              <a:t>isolate threats, and proactively block malware.</a:t>
            </a:r>
          </a:p>
        </p:txBody>
      </p:sp>
      <p:sp>
        <p:nvSpPr>
          <p:cNvPr id="25" name="Rectangle 24">
            <a:extLst>
              <a:ext uri="{FF2B5EF4-FFF2-40B4-BE49-F238E27FC236}">
                <a16:creationId xmlns:a16="http://schemas.microsoft.com/office/drawing/2014/main" id="{90503E24-AF03-028D-FB64-092165F71D4A}"/>
              </a:ext>
            </a:extLst>
          </p:cNvPr>
          <p:cNvSpPr/>
          <p:nvPr/>
        </p:nvSpPr>
        <p:spPr>
          <a:xfrm>
            <a:off x="574816" y="3888295"/>
            <a:ext cx="4120557" cy="677108"/>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b="1">
                <a:solidFill>
                  <a:srgbClr val="1A1A1A"/>
                </a:solidFill>
                <a:latin typeface="Segoe UI Semibold"/>
                <a:cs typeface="Segoe UI"/>
              </a:rPr>
              <a:t>03	</a:t>
            </a:r>
            <a:r>
              <a:rPr lang="en-US" sz="1600" b="1">
                <a:solidFill>
                  <a:schemeClr val="accent1"/>
                </a:solidFill>
                <a:latin typeface="+mj-lt"/>
                <a:cs typeface="Segoe UI"/>
              </a:rPr>
              <a:t>Help keep software current </a:t>
            </a:r>
            <a:r>
              <a:rPr lang="en-US" sz="1400">
                <a:solidFill>
                  <a:srgbClr val="000000"/>
                </a:solidFill>
                <a:latin typeface="Segoe UI"/>
                <a:cs typeface="Segoe UI"/>
              </a:rPr>
              <a:t>with automated updates and ensure patches are deployed in a timely and efficient manner.</a:t>
            </a:r>
          </a:p>
        </p:txBody>
      </p:sp>
      <p:sp>
        <p:nvSpPr>
          <p:cNvPr id="28" name="Rectangle 27">
            <a:extLst>
              <a:ext uri="{FF2B5EF4-FFF2-40B4-BE49-F238E27FC236}">
                <a16:creationId xmlns:a16="http://schemas.microsoft.com/office/drawing/2014/main" id="{4C1F5559-E59B-606A-36DB-C7508AACBF92}"/>
              </a:ext>
            </a:extLst>
          </p:cNvPr>
          <p:cNvSpPr/>
          <p:nvPr/>
        </p:nvSpPr>
        <p:spPr>
          <a:xfrm>
            <a:off x="574816" y="4988710"/>
            <a:ext cx="4120557" cy="707886"/>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b="1">
                <a:solidFill>
                  <a:srgbClr val="1A1A1A"/>
                </a:solidFill>
                <a:latin typeface="Segoe UI Semibold"/>
                <a:cs typeface="Segoe UI"/>
              </a:rPr>
              <a:t>04	</a:t>
            </a:r>
            <a:r>
              <a:rPr lang="en-US" sz="1600" b="1">
                <a:solidFill>
                  <a:schemeClr val="accent1"/>
                </a:solidFill>
                <a:latin typeface="+mj-lt"/>
                <a:cs typeface="Segoe UI"/>
              </a:rPr>
              <a:t>Enable device-based conditional access </a:t>
            </a:r>
            <a:r>
              <a:rPr lang="en-US" sz="1400">
                <a:solidFill>
                  <a:srgbClr val="000000"/>
                </a:solidFill>
                <a:latin typeface="Segoe UI"/>
                <a:cs typeface="Segoe UI"/>
              </a:rPr>
              <a:t>for an additional layer of data protection and breach prevention.</a:t>
            </a:r>
          </a:p>
        </p:txBody>
      </p:sp>
    </p:spTree>
    <p:extLst>
      <p:ext uri="{BB962C8B-B14F-4D97-AF65-F5344CB8AC3E}">
        <p14:creationId xmlns:p14="http://schemas.microsoft.com/office/powerpoint/2010/main" val="3515738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42" presetClass="path" presetSubtype="0" decel="100000" fill="hold" grpId="1" nodeType="withEffect">
                                  <p:stCondLst>
                                    <p:cond delay="0"/>
                                  </p:stCondLst>
                                  <p:childTnLst>
                                    <p:animMotion origin="layout" path="M 8.33333E-7 -1.11111E-6 L -0.02591 -1.11111E-6 " pathEditMode="relative" rAng="0" ptsTypes="AA">
                                      <p:cBhvr>
                                        <p:cTn id="9" dur="750" spd="-100000" fill="hold"/>
                                        <p:tgtEl>
                                          <p:spTgt spid="20"/>
                                        </p:tgtEl>
                                        <p:attrNameLst>
                                          <p:attrName>ppt_x</p:attrName>
                                          <p:attrName>ppt_y</p:attrName>
                                        </p:attrNameLst>
                                      </p:cBhvr>
                                      <p:rCtr x="-1302" y="0"/>
                                    </p:animMotion>
                                  </p:childTnLst>
                                </p:cTn>
                              </p:par>
                              <p:par>
                                <p:cTn id="10" presetID="10" presetClass="entr" presetSubtype="0" fill="hold" grpId="0" nodeType="withEffect">
                                  <p:stCondLst>
                                    <p:cond delay="25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par>
                                <p:cTn id="13" presetID="42" presetClass="path" presetSubtype="0" decel="100000" fill="hold" grpId="1" nodeType="withEffect">
                                  <p:stCondLst>
                                    <p:cond delay="250"/>
                                  </p:stCondLst>
                                  <p:childTnLst>
                                    <p:animMotion origin="layout" path="M 4.16667E-6 2.22222E-6 L -0.02592 2.22222E-6 " pathEditMode="relative" rAng="0" ptsTypes="AA">
                                      <p:cBhvr>
                                        <p:cTn id="14" dur="750" spd="-100000" fill="hold"/>
                                        <p:tgtEl>
                                          <p:spTgt spid="22"/>
                                        </p:tgtEl>
                                        <p:attrNameLst>
                                          <p:attrName>ppt_x</p:attrName>
                                          <p:attrName>ppt_y</p:attrName>
                                        </p:attrNameLst>
                                      </p:cBhvr>
                                      <p:rCtr x="-1302" y="0"/>
                                    </p:animMotion>
                                  </p:childTnLst>
                                </p:cTn>
                              </p:par>
                              <p:par>
                                <p:cTn id="15" presetID="10" presetClass="entr" presetSubtype="0" fill="hold" grpId="0" nodeType="withEffect">
                                  <p:stCondLst>
                                    <p:cond delay="5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par>
                                <p:cTn id="18" presetID="42" presetClass="path" presetSubtype="0" decel="100000" fill="hold" grpId="1" nodeType="withEffect">
                                  <p:stCondLst>
                                    <p:cond delay="500"/>
                                  </p:stCondLst>
                                  <p:childTnLst>
                                    <p:animMotion origin="layout" path="M 4.16667E-6 -3.7037E-6 L -0.02592 -3.7037E-6 " pathEditMode="relative" rAng="0" ptsTypes="AA">
                                      <p:cBhvr>
                                        <p:cTn id="19" dur="750" spd="-100000" fill="hold"/>
                                        <p:tgtEl>
                                          <p:spTgt spid="25"/>
                                        </p:tgtEl>
                                        <p:attrNameLst>
                                          <p:attrName>ppt_x</p:attrName>
                                          <p:attrName>ppt_y</p:attrName>
                                        </p:attrNameLst>
                                      </p:cBhvr>
                                      <p:rCtr x="-1302" y="0"/>
                                    </p:animMotion>
                                  </p:childTnLst>
                                </p:cTn>
                              </p:par>
                              <p:par>
                                <p:cTn id="20" presetID="10" presetClass="entr" presetSubtype="0" fill="hold" grpId="0" nodeType="withEffect">
                                  <p:stCondLst>
                                    <p:cond delay="75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par>
                                <p:cTn id="23" presetID="42" presetClass="path" presetSubtype="0" decel="100000" fill="hold" grpId="1" nodeType="withEffect">
                                  <p:stCondLst>
                                    <p:cond delay="750"/>
                                  </p:stCondLst>
                                  <p:childTnLst>
                                    <p:animMotion origin="layout" path="M 4.16667E-6 4.81481E-6 L -0.02592 4.81481E-6 " pathEditMode="relative" rAng="0" ptsTypes="AA">
                                      <p:cBhvr>
                                        <p:cTn id="24" dur="750" spd="-100000" fill="hold"/>
                                        <p:tgtEl>
                                          <p:spTgt spid="28"/>
                                        </p:tgtEl>
                                        <p:attrNameLst>
                                          <p:attrName>ppt_x</p:attrName>
                                          <p:attrName>ppt_y</p:attrName>
                                        </p:attrNameLst>
                                      </p:cBhvr>
                                      <p:rCtr x="-1302" y="0"/>
                                    </p:animMotion>
                                  </p:childTnLst>
                                </p:cTn>
                              </p:par>
                            </p:childTnLst>
                          </p:cTn>
                        </p:par>
                      </p:childTnLst>
                    </p:cTn>
                  </p:par>
                </p:childTnLst>
              </p:cTn>
              <p:prevCondLst>
                <p:cond evt="onPrev" delay="0">
                  <p:tgtEl>
                    <p:sldTgt/>
                  </p:tgtEl>
                </p:cond>
              </p:prevCondLst>
              <p:nextCondLst>
                <p:cond evt="onNext" delay="0">
                  <p:tgtEl>
                    <p:sldTgt/>
                  </p:tgtEl>
                </p:cond>
              </p:nextCondLst>
            </p:seq>
            <p:par>
              <p:cTn id="25"/>
            </p:par>
          </p:childTnLst>
        </p:cTn>
      </p:par>
    </p:tnLst>
    <p:bldLst>
      <p:bldP spid="20" grpId="0"/>
      <p:bldP spid="20" grpId="1"/>
      <p:bldP spid="22" grpId="0"/>
      <p:bldP spid="22" grpId="1"/>
      <p:bldP spid="25" grpId="0"/>
      <p:bldP spid="25" grpId="1"/>
      <p:bldP spid="28" grpId="0"/>
      <p:bldP spid="28"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F1DCE7-D5CF-88E0-D1A3-9003658033A5}"/>
              </a:ext>
            </a:extLst>
          </p:cNvPr>
          <p:cNvSpPr>
            <a:spLocks noGrp="1"/>
          </p:cNvSpPr>
          <p:nvPr>
            <p:ph type="title"/>
          </p:nvPr>
        </p:nvSpPr>
        <p:spPr/>
        <p:txBody>
          <a:bodyPr wrap="none"/>
          <a:lstStyle/>
          <a:p>
            <a:r>
              <a:rPr lang="en-US"/>
              <a:t>Microsoft Defender for Business</a:t>
            </a:r>
          </a:p>
        </p:txBody>
      </p:sp>
      <p:sp>
        <p:nvSpPr>
          <p:cNvPr id="10" name="Text Placeholder 9">
            <a:extLst>
              <a:ext uri="{FF2B5EF4-FFF2-40B4-BE49-F238E27FC236}">
                <a16:creationId xmlns:a16="http://schemas.microsoft.com/office/drawing/2014/main" id="{7E2C2567-7A61-9D76-D1E1-F2F757AB3D14}"/>
              </a:ext>
            </a:extLst>
          </p:cNvPr>
          <p:cNvSpPr>
            <a:spLocks noGrp="1"/>
          </p:cNvSpPr>
          <p:nvPr>
            <p:ph type="body" sz="quarter" idx="10"/>
          </p:nvPr>
        </p:nvSpPr>
        <p:spPr>
          <a:xfrm>
            <a:off x="574816" y="246888"/>
            <a:ext cx="6603224" cy="246221"/>
          </a:xfrm>
        </p:spPr>
        <p:txBody>
          <a:bodyPr/>
          <a:lstStyle/>
          <a:p>
            <a:r>
              <a:rPr lang="en-US" sz="1600">
                <a:solidFill>
                  <a:schemeClr val="tx1"/>
                </a:solidFill>
              </a:rPr>
              <a:t>01 </a:t>
            </a:r>
            <a:r>
              <a:rPr lang="en-US" sz="1600">
                <a:solidFill>
                  <a:schemeClr val="accent1"/>
                </a:solidFill>
              </a:rPr>
              <a:t>Zero-Trust foundations</a:t>
            </a:r>
          </a:p>
        </p:txBody>
      </p:sp>
      <p:pic>
        <p:nvPicPr>
          <p:cNvPr id="17" name="Picture 16">
            <a:extLst>
              <a:ext uri="{FF2B5EF4-FFF2-40B4-BE49-F238E27FC236}">
                <a16:creationId xmlns:a16="http://schemas.microsoft.com/office/drawing/2014/main" id="{45609EC4-3FED-F307-96C4-601D2F660291}"/>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096001" y="0"/>
            <a:ext cx="6103308" cy="6858000"/>
          </a:xfrm>
          <a:prstGeom prst="rect">
            <a:avLst/>
          </a:prstGeom>
        </p:spPr>
      </p:pic>
      <p:sp>
        <p:nvSpPr>
          <p:cNvPr id="11" name="Text Placeholder 2">
            <a:extLst>
              <a:ext uri="{FF2B5EF4-FFF2-40B4-BE49-F238E27FC236}">
                <a16:creationId xmlns:a16="http://schemas.microsoft.com/office/drawing/2014/main" id="{A16EF98B-28BB-06BD-2767-DDAFE4A1EB9E}"/>
              </a:ext>
            </a:extLst>
          </p:cNvPr>
          <p:cNvSpPr txBox="1">
            <a:spLocks/>
          </p:cNvSpPr>
          <p:nvPr/>
        </p:nvSpPr>
        <p:spPr>
          <a:xfrm>
            <a:off x="584200" y="1206500"/>
            <a:ext cx="5120983" cy="1461939"/>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ts val="1800"/>
              </a:spcBef>
              <a:spcAft>
                <a:spcPts val="0"/>
              </a:spcAft>
              <a:buClrTx/>
              <a:buSzPct val="90000"/>
              <a:buFont typeface="Wingdings" panose="05000000000000000000" pitchFamily="2" charset="2"/>
              <a:buNone/>
              <a:tabLst/>
              <a:defRPr sz="1600" kern="1200" spc="0" baseline="0">
                <a:solidFill>
                  <a:schemeClr val="accent1"/>
                </a:solidFill>
                <a:latin typeface="+mj-lt"/>
                <a:ea typeface="+mn-ea"/>
                <a:cs typeface="Segoe UI Semilight" panose="020B0402040204020203" pitchFamily="34" charset="0"/>
              </a:defRPr>
            </a:lvl1pPr>
            <a:lvl2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2pPr>
            <a:lvl3pPr marL="200025" marR="0" indent="-200025" algn="l" defTabSz="932742" rtl="0" eaLnBrk="1" fontAlgn="auto" latinLnBrk="0" hangingPunct="1">
              <a:lnSpc>
                <a:spcPct val="100000"/>
              </a:lnSpc>
              <a:spcBef>
                <a:spcPts val="6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3pPr>
            <a:lvl4pPr marL="402336"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4pPr>
            <a:lvl5pPr marL="603504" marR="0" indent="-201168"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solidFill>
                  <a:schemeClr val="tx1"/>
                </a:solidFill>
                <a:latin typeface="+mn-lt"/>
              </a:rPr>
              <a:t>Enterprise-grade protection. Specially designed for businesses with up to 300 employees, available to customers as a standalone solution or as part of Microsoft 365 Business Premium. </a:t>
            </a:r>
          </a:p>
          <a:p>
            <a:endParaRPr lang="en-US">
              <a:solidFill>
                <a:schemeClr val="tx1"/>
              </a:solidFill>
              <a:latin typeface="+mn-lt"/>
            </a:endParaRPr>
          </a:p>
        </p:txBody>
      </p:sp>
      <p:sp>
        <p:nvSpPr>
          <p:cNvPr id="237" name="Rectangle 236">
            <a:extLst>
              <a:ext uri="{FF2B5EF4-FFF2-40B4-BE49-F238E27FC236}">
                <a16:creationId xmlns:a16="http://schemas.microsoft.com/office/drawing/2014/main" id="{E35AA1C8-0F69-3118-7A9F-E12D3A2BA1AE}"/>
              </a:ext>
            </a:extLst>
          </p:cNvPr>
          <p:cNvSpPr/>
          <p:nvPr/>
        </p:nvSpPr>
        <p:spPr>
          <a:xfrm>
            <a:off x="1377700" y="2955027"/>
            <a:ext cx="2665730" cy="338554"/>
          </a:xfrm>
          <a:prstGeom prst="rect">
            <a:avLst/>
          </a:prstGeom>
        </p:spPr>
        <p:txBody>
          <a:bodyPr wrap="none" lIns="0" anchor="ctr">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CA" sz="1600" b="0" i="0" u="none" strike="noStrike" kern="1200" cap="none" spc="0" normalizeH="0" baseline="0" noProof="0">
                <a:ln>
                  <a:noFill/>
                </a:ln>
                <a:effectLst/>
                <a:uLnTx/>
                <a:uFillTx/>
                <a:ea typeface="+mn-ea"/>
                <a:cs typeface="Segoe UI" panose="020B0502040204020203" pitchFamily="34" charset="0"/>
              </a:rPr>
              <a:t>Enterprise-grade protection</a:t>
            </a:r>
          </a:p>
        </p:txBody>
      </p:sp>
      <p:grpSp>
        <p:nvGrpSpPr>
          <p:cNvPr id="16" name="Group 15">
            <a:extLst>
              <a:ext uri="{FF2B5EF4-FFF2-40B4-BE49-F238E27FC236}">
                <a16:creationId xmlns:a16="http://schemas.microsoft.com/office/drawing/2014/main" id="{C6C9BEFB-BB5A-76FA-1C36-192DBCDA045D}"/>
              </a:ext>
              <a:ext uri="{C183D7F6-B498-43B3-948B-1728B52AA6E4}">
                <adec:decorative xmlns:adec="http://schemas.microsoft.com/office/drawing/2017/decorative" val="1"/>
              </a:ext>
            </a:extLst>
          </p:cNvPr>
          <p:cNvGrpSpPr/>
          <p:nvPr/>
        </p:nvGrpSpPr>
        <p:grpSpPr>
          <a:xfrm>
            <a:off x="678986" y="2925810"/>
            <a:ext cx="294203" cy="367771"/>
            <a:chOff x="9031294" y="3912489"/>
            <a:chExt cx="294203" cy="367771"/>
          </a:xfrm>
        </p:grpSpPr>
        <p:sp>
          <p:nvSpPr>
            <p:cNvPr id="18" name="Freeform 5">
              <a:extLst>
                <a:ext uri="{FF2B5EF4-FFF2-40B4-BE49-F238E27FC236}">
                  <a16:creationId xmlns:a16="http://schemas.microsoft.com/office/drawing/2014/main" id="{482FF579-8DDA-EBA5-6C2E-210FA5B6EA70}"/>
                </a:ext>
                <a:ext uri="{C183D7F6-B498-43B3-948B-1728B52AA6E4}">
                  <adec:decorative xmlns:adec="http://schemas.microsoft.com/office/drawing/2017/decorative" val="1"/>
                </a:ext>
              </a:extLst>
            </p:cNvPr>
            <p:cNvSpPr>
              <a:spLocks noEditPoints="1"/>
            </p:cNvSpPr>
            <p:nvPr/>
          </p:nvSpPr>
          <p:spPr bwMode="auto">
            <a:xfrm>
              <a:off x="9031294" y="3912489"/>
              <a:ext cx="210344" cy="367771"/>
            </a:xfrm>
            <a:custGeom>
              <a:avLst/>
              <a:gdLst>
                <a:gd name="T0" fmla="*/ 80 w 213"/>
                <a:gd name="T1" fmla="*/ 320 h 373"/>
                <a:gd name="T2" fmla="*/ 80 w 213"/>
                <a:gd name="T3" fmla="*/ 320 h 373"/>
                <a:gd name="T4" fmla="*/ 133 w 213"/>
                <a:gd name="T5" fmla="*/ 320 h 373"/>
                <a:gd name="T6" fmla="*/ 133 w 213"/>
                <a:gd name="T7" fmla="*/ 346 h 373"/>
                <a:gd name="T8" fmla="*/ 80 w 213"/>
                <a:gd name="T9" fmla="*/ 346 h 373"/>
                <a:gd name="T10" fmla="*/ 80 w 213"/>
                <a:gd name="T11" fmla="*/ 320 h 373"/>
                <a:gd name="T12" fmla="*/ 200 w 213"/>
                <a:gd name="T13" fmla="*/ 373 h 373"/>
                <a:gd name="T14" fmla="*/ 200 w 213"/>
                <a:gd name="T15" fmla="*/ 373 h 373"/>
                <a:gd name="T16" fmla="*/ 213 w 213"/>
                <a:gd name="T17" fmla="*/ 360 h 373"/>
                <a:gd name="T18" fmla="*/ 213 w 213"/>
                <a:gd name="T19" fmla="*/ 13 h 373"/>
                <a:gd name="T20" fmla="*/ 200 w 213"/>
                <a:gd name="T21" fmla="*/ 0 h 373"/>
                <a:gd name="T22" fmla="*/ 13 w 213"/>
                <a:gd name="T23" fmla="*/ 0 h 373"/>
                <a:gd name="T24" fmla="*/ 0 w 213"/>
                <a:gd name="T25" fmla="*/ 13 h 373"/>
                <a:gd name="T26" fmla="*/ 0 w 213"/>
                <a:gd name="T27" fmla="*/ 360 h 373"/>
                <a:gd name="T28" fmla="*/ 13 w 213"/>
                <a:gd name="T29" fmla="*/ 373 h 373"/>
                <a:gd name="T30" fmla="*/ 200 w 213"/>
                <a:gd name="T31" fmla="*/ 37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3" h="373">
                  <a:moveTo>
                    <a:pt x="80" y="320"/>
                  </a:moveTo>
                  <a:lnTo>
                    <a:pt x="80" y="320"/>
                  </a:lnTo>
                  <a:lnTo>
                    <a:pt x="133" y="320"/>
                  </a:lnTo>
                  <a:lnTo>
                    <a:pt x="133" y="346"/>
                  </a:lnTo>
                  <a:lnTo>
                    <a:pt x="80" y="346"/>
                  </a:lnTo>
                  <a:lnTo>
                    <a:pt x="80" y="320"/>
                  </a:lnTo>
                  <a:close/>
                  <a:moveTo>
                    <a:pt x="200" y="373"/>
                  </a:moveTo>
                  <a:lnTo>
                    <a:pt x="200" y="373"/>
                  </a:lnTo>
                  <a:cubicBezTo>
                    <a:pt x="208" y="373"/>
                    <a:pt x="213" y="367"/>
                    <a:pt x="213" y="360"/>
                  </a:cubicBezTo>
                  <a:lnTo>
                    <a:pt x="213" y="13"/>
                  </a:lnTo>
                  <a:cubicBezTo>
                    <a:pt x="213" y="5"/>
                    <a:pt x="208" y="0"/>
                    <a:pt x="200" y="0"/>
                  </a:cubicBezTo>
                  <a:lnTo>
                    <a:pt x="13" y="0"/>
                  </a:lnTo>
                  <a:cubicBezTo>
                    <a:pt x="6" y="0"/>
                    <a:pt x="0" y="5"/>
                    <a:pt x="0" y="13"/>
                  </a:cubicBezTo>
                  <a:lnTo>
                    <a:pt x="0" y="360"/>
                  </a:lnTo>
                  <a:cubicBezTo>
                    <a:pt x="0" y="367"/>
                    <a:pt x="6" y="373"/>
                    <a:pt x="13" y="373"/>
                  </a:cubicBezTo>
                  <a:lnTo>
                    <a:pt x="200" y="373"/>
                  </a:lnTo>
                  <a:close/>
                </a:path>
              </a:pathLst>
            </a:custGeom>
            <a:solidFill>
              <a:srgbClr val="C1C1C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19" name="Freeform 7">
              <a:extLst>
                <a:ext uri="{FF2B5EF4-FFF2-40B4-BE49-F238E27FC236}">
                  <a16:creationId xmlns:a16="http://schemas.microsoft.com/office/drawing/2014/main" id="{1F0739F1-7623-6555-BA4B-9EC432A8CDED}"/>
                </a:ext>
              </a:extLst>
            </p:cNvPr>
            <p:cNvSpPr>
              <a:spLocks/>
            </p:cNvSpPr>
            <p:nvPr/>
          </p:nvSpPr>
          <p:spPr bwMode="auto">
            <a:xfrm>
              <a:off x="9142934" y="3986730"/>
              <a:ext cx="182563" cy="191823"/>
            </a:xfrm>
            <a:custGeom>
              <a:avLst/>
              <a:gdLst>
                <a:gd name="T0" fmla="*/ 121 w 186"/>
                <a:gd name="T1" fmla="*/ 8 h 195"/>
                <a:gd name="T2" fmla="*/ 121 w 186"/>
                <a:gd name="T3" fmla="*/ 8 h 195"/>
                <a:gd name="T4" fmla="*/ 93 w 186"/>
                <a:gd name="T5" fmla="*/ 0 h 195"/>
                <a:gd name="T6" fmla="*/ 65 w 186"/>
                <a:gd name="T7" fmla="*/ 8 h 195"/>
                <a:gd name="T8" fmla="*/ 34 w 186"/>
                <a:gd name="T9" fmla="*/ 24 h 195"/>
                <a:gd name="T10" fmla="*/ 0 w 186"/>
                <a:gd name="T11" fmla="*/ 32 h 195"/>
                <a:gd name="T12" fmla="*/ 0 w 186"/>
                <a:gd name="T13" fmla="*/ 64 h 195"/>
                <a:gd name="T14" fmla="*/ 8 w 186"/>
                <a:gd name="T15" fmla="*/ 105 h 195"/>
                <a:gd name="T16" fmla="*/ 29 w 186"/>
                <a:gd name="T17" fmla="*/ 141 h 195"/>
                <a:gd name="T18" fmla="*/ 59 w 186"/>
                <a:gd name="T19" fmla="*/ 171 h 195"/>
                <a:gd name="T20" fmla="*/ 93 w 186"/>
                <a:gd name="T21" fmla="*/ 195 h 195"/>
                <a:gd name="T22" fmla="*/ 127 w 186"/>
                <a:gd name="T23" fmla="*/ 171 h 195"/>
                <a:gd name="T24" fmla="*/ 157 w 186"/>
                <a:gd name="T25" fmla="*/ 141 h 195"/>
                <a:gd name="T26" fmla="*/ 178 w 186"/>
                <a:gd name="T27" fmla="*/ 105 h 195"/>
                <a:gd name="T28" fmla="*/ 186 w 186"/>
                <a:gd name="T29" fmla="*/ 64 h 195"/>
                <a:gd name="T30" fmla="*/ 186 w 186"/>
                <a:gd name="T31" fmla="*/ 32 h 195"/>
                <a:gd name="T32" fmla="*/ 152 w 186"/>
                <a:gd name="T33" fmla="*/ 24 h 195"/>
                <a:gd name="T34" fmla="*/ 121 w 186"/>
                <a:gd name="T35" fmla="*/ 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6" h="195">
                  <a:moveTo>
                    <a:pt x="121" y="8"/>
                  </a:moveTo>
                  <a:lnTo>
                    <a:pt x="121" y="8"/>
                  </a:lnTo>
                  <a:cubicBezTo>
                    <a:pt x="113" y="2"/>
                    <a:pt x="103" y="0"/>
                    <a:pt x="93" y="0"/>
                  </a:cubicBezTo>
                  <a:cubicBezTo>
                    <a:pt x="83" y="0"/>
                    <a:pt x="74" y="2"/>
                    <a:pt x="65" y="8"/>
                  </a:cubicBezTo>
                  <a:cubicBezTo>
                    <a:pt x="56" y="14"/>
                    <a:pt x="45" y="20"/>
                    <a:pt x="34" y="24"/>
                  </a:cubicBezTo>
                  <a:cubicBezTo>
                    <a:pt x="23" y="27"/>
                    <a:pt x="11" y="30"/>
                    <a:pt x="0" y="32"/>
                  </a:cubicBezTo>
                  <a:lnTo>
                    <a:pt x="0" y="64"/>
                  </a:lnTo>
                  <a:cubicBezTo>
                    <a:pt x="0" y="78"/>
                    <a:pt x="3" y="92"/>
                    <a:pt x="8" y="105"/>
                  </a:cubicBezTo>
                  <a:cubicBezTo>
                    <a:pt x="13" y="118"/>
                    <a:pt x="20" y="130"/>
                    <a:pt x="29" y="141"/>
                  </a:cubicBezTo>
                  <a:cubicBezTo>
                    <a:pt x="38" y="152"/>
                    <a:pt x="48" y="162"/>
                    <a:pt x="59" y="171"/>
                  </a:cubicBezTo>
                  <a:cubicBezTo>
                    <a:pt x="70" y="180"/>
                    <a:pt x="82" y="188"/>
                    <a:pt x="93" y="195"/>
                  </a:cubicBezTo>
                  <a:cubicBezTo>
                    <a:pt x="105" y="188"/>
                    <a:pt x="116" y="180"/>
                    <a:pt x="127" y="171"/>
                  </a:cubicBezTo>
                  <a:cubicBezTo>
                    <a:pt x="138" y="162"/>
                    <a:pt x="148" y="152"/>
                    <a:pt x="157" y="141"/>
                  </a:cubicBezTo>
                  <a:cubicBezTo>
                    <a:pt x="166" y="130"/>
                    <a:pt x="173" y="118"/>
                    <a:pt x="178" y="105"/>
                  </a:cubicBezTo>
                  <a:cubicBezTo>
                    <a:pt x="184" y="92"/>
                    <a:pt x="186" y="78"/>
                    <a:pt x="186" y="64"/>
                  </a:cubicBezTo>
                  <a:lnTo>
                    <a:pt x="186" y="32"/>
                  </a:lnTo>
                  <a:cubicBezTo>
                    <a:pt x="175" y="30"/>
                    <a:pt x="164" y="27"/>
                    <a:pt x="152" y="24"/>
                  </a:cubicBezTo>
                  <a:cubicBezTo>
                    <a:pt x="141" y="20"/>
                    <a:pt x="131" y="14"/>
                    <a:pt x="121" y="8"/>
                  </a:cubicBezTo>
                  <a:close/>
                </a:path>
              </a:pathLst>
            </a:custGeom>
            <a:solidFill>
              <a:srgbClr val="0078D4"/>
            </a:solidFill>
            <a:ln w="19050">
              <a:solidFill>
                <a:schemeClr val="bg1"/>
              </a:solid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grpSp>
      <p:sp>
        <p:nvSpPr>
          <p:cNvPr id="252" name="Rectangle 251">
            <a:extLst>
              <a:ext uri="{FF2B5EF4-FFF2-40B4-BE49-F238E27FC236}">
                <a16:creationId xmlns:a16="http://schemas.microsoft.com/office/drawing/2014/main" id="{4F024229-8210-8FC7-9046-E6BCC9D97694}"/>
              </a:ext>
            </a:extLst>
          </p:cNvPr>
          <p:cNvSpPr/>
          <p:nvPr/>
        </p:nvSpPr>
        <p:spPr>
          <a:xfrm>
            <a:off x="1377700" y="3703875"/>
            <a:ext cx="2433102" cy="338554"/>
          </a:xfrm>
          <a:prstGeom prst="rect">
            <a:avLst/>
          </a:prstGeom>
        </p:spPr>
        <p:txBody>
          <a:bodyPr wrap="none" lIns="0" anchor="ctr">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noProof="0">
                <a:ln>
                  <a:noFill/>
                </a:ln>
                <a:effectLst/>
                <a:uLnTx/>
                <a:uFillTx/>
                <a:ea typeface="+mn-ea"/>
                <a:cs typeface="Segoe UI" panose="020B0502040204020203" pitchFamily="34" charset="0"/>
              </a:rPr>
              <a:t>Simple setup, easy to use</a:t>
            </a:r>
          </a:p>
        </p:txBody>
      </p:sp>
      <p:grpSp>
        <p:nvGrpSpPr>
          <p:cNvPr id="24" name="Group 23">
            <a:extLst>
              <a:ext uri="{FF2B5EF4-FFF2-40B4-BE49-F238E27FC236}">
                <a16:creationId xmlns:a16="http://schemas.microsoft.com/office/drawing/2014/main" id="{4559C776-28FF-497A-B268-CDC7E9FBA230}"/>
              </a:ext>
              <a:ext uri="{C183D7F6-B498-43B3-948B-1728B52AA6E4}">
                <adec:decorative xmlns:adec="http://schemas.microsoft.com/office/drawing/2017/decorative" val="1"/>
              </a:ext>
            </a:extLst>
          </p:cNvPr>
          <p:cNvGrpSpPr/>
          <p:nvPr/>
        </p:nvGrpSpPr>
        <p:grpSpPr>
          <a:xfrm>
            <a:off x="585602" y="3657578"/>
            <a:ext cx="480971" cy="431148"/>
            <a:chOff x="3671863" y="1732489"/>
            <a:chExt cx="577165" cy="517377"/>
          </a:xfrm>
        </p:grpSpPr>
        <p:sp>
          <p:nvSpPr>
            <p:cNvPr id="25" name="Freeform 15">
              <a:extLst>
                <a:ext uri="{FF2B5EF4-FFF2-40B4-BE49-F238E27FC236}">
                  <a16:creationId xmlns:a16="http://schemas.microsoft.com/office/drawing/2014/main" id="{D3133DDF-73DB-47D6-84EA-62E2FF0FEF9C}"/>
                </a:ext>
              </a:extLst>
            </p:cNvPr>
            <p:cNvSpPr>
              <a:spLocks noEditPoints="1"/>
            </p:cNvSpPr>
            <p:nvPr/>
          </p:nvSpPr>
          <p:spPr bwMode="auto">
            <a:xfrm>
              <a:off x="3671863" y="1732489"/>
              <a:ext cx="577165" cy="397795"/>
            </a:xfrm>
            <a:custGeom>
              <a:avLst/>
              <a:gdLst>
                <a:gd name="T0" fmla="*/ 120 w 425"/>
                <a:gd name="T1" fmla="*/ 253 h 293"/>
                <a:gd name="T2" fmla="*/ 120 w 425"/>
                <a:gd name="T3" fmla="*/ 253 h 293"/>
                <a:gd name="T4" fmla="*/ 27 w 425"/>
                <a:gd name="T5" fmla="*/ 253 h 293"/>
                <a:gd name="T6" fmla="*/ 27 w 425"/>
                <a:gd name="T7" fmla="*/ 93 h 293"/>
                <a:gd name="T8" fmla="*/ 120 w 425"/>
                <a:gd name="T9" fmla="*/ 93 h 293"/>
                <a:gd name="T10" fmla="*/ 120 w 425"/>
                <a:gd name="T11" fmla="*/ 253 h 293"/>
                <a:gd name="T12" fmla="*/ 94 w 425"/>
                <a:gd name="T13" fmla="*/ 280 h 293"/>
                <a:gd name="T14" fmla="*/ 94 w 425"/>
                <a:gd name="T15" fmla="*/ 280 h 293"/>
                <a:gd name="T16" fmla="*/ 54 w 425"/>
                <a:gd name="T17" fmla="*/ 280 h 293"/>
                <a:gd name="T18" fmla="*/ 54 w 425"/>
                <a:gd name="T19" fmla="*/ 266 h 293"/>
                <a:gd name="T20" fmla="*/ 94 w 425"/>
                <a:gd name="T21" fmla="*/ 266 h 293"/>
                <a:gd name="T22" fmla="*/ 94 w 425"/>
                <a:gd name="T23" fmla="*/ 280 h 293"/>
                <a:gd name="T24" fmla="*/ 421 w 425"/>
                <a:gd name="T25" fmla="*/ 226 h 293"/>
                <a:gd name="T26" fmla="*/ 421 w 425"/>
                <a:gd name="T27" fmla="*/ 226 h 293"/>
                <a:gd name="T28" fmla="*/ 387 w 425"/>
                <a:gd name="T29" fmla="*/ 193 h 293"/>
                <a:gd name="T30" fmla="*/ 387 w 425"/>
                <a:gd name="T31" fmla="*/ 26 h 293"/>
                <a:gd name="T32" fmla="*/ 385 w 425"/>
                <a:gd name="T33" fmla="*/ 16 h 293"/>
                <a:gd name="T34" fmla="*/ 379 w 425"/>
                <a:gd name="T35" fmla="*/ 7 h 293"/>
                <a:gd name="T36" fmla="*/ 371 w 425"/>
                <a:gd name="T37" fmla="*/ 2 h 293"/>
                <a:gd name="T38" fmla="*/ 360 w 425"/>
                <a:gd name="T39" fmla="*/ 0 h 293"/>
                <a:gd name="T40" fmla="*/ 94 w 425"/>
                <a:gd name="T41" fmla="*/ 0 h 293"/>
                <a:gd name="T42" fmla="*/ 83 w 425"/>
                <a:gd name="T43" fmla="*/ 2 h 293"/>
                <a:gd name="T44" fmla="*/ 75 w 425"/>
                <a:gd name="T45" fmla="*/ 7 h 293"/>
                <a:gd name="T46" fmla="*/ 69 w 425"/>
                <a:gd name="T47" fmla="*/ 16 h 293"/>
                <a:gd name="T48" fmla="*/ 67 w 425"/>
                <a:gd name="T49" fmla="*/ 26 h 293"/>
                <a:gd name="T50" fmla="*/ 67 w 425"/>
                <a:gd name="T51" fmla="*/ 66 h 293"/>
                <a:gd name="T52" fmla="*/ 27 w 425"/>
                <a:gd name="T53" fmla="*/ 66 h 293"/>
                <a:gd name="T54" fmla="*/ 17 w 425"/>
                <a:gd name="T55" fmla="*/ 68 h 293"/>
                <a:gd name="T56" fmla="*/ 8 w 425"/>
                <a:gd name="T57" fmla="*/ 74 h 293"/>
                <a:gd name="T58" fmla="*/ 2 w 425"/>
                <a:gd name="T59" fmla="*/ 82 h 293"/>
                <a:gd name="T60" fmla="*/ 0 w 425"/>
                <a:gd name="T61" fmla="*/ 93 h 293"/>
                <a:gd name="T62" fmla="*/ 0 w 425"/>
                <a:gd name="T63" fmla="*/ 266 h 293"/>
                <a:gd name="T64" fmla="*/ 2 w 425"/>
                <a:gd name="T65" fmla="*/ 277 h 293"/>
                <a:gd name="T66" fmla="*/ 8 w 425"/>
                <a:gd name="T67" fmla="*/ 285 h 293"/>
                <a:gd name="T68" fmla="*/ 17 w 425"/>
                <a:gd name="T69" fmla="*/ 291 h 293"/>
                <a:gd name="T70" fmla="*/ 27 w 425"/>
                <a:gd name="T71" fmla="*/ 293 h 293"/>
                <a:gd name="T72" fmla="*/ 120 w 425"/>
                <a:gd name="T73" fmla="*/ 293 h 293"/>
                <a:gd name="T74" fmla="*/ 131 w 425"/>
                <a:gd name="T75" fmla="*/ 291 h 293"/>
                <a:gd name="T76" fmla="*/ 139 w 425"/>
                <a:gd name="T77" fmla="*/ 285 h 293"/>
                <a:gd name="T78" fmla="*/ 145 w 425"/>
                <a:gd name="T79" fmla="*/ 277 h 293"/>
                <a:gd name="T80" fmla="*/ 147 w 425"/>
                <a:gd name="T81" fmla="*/ 266 h 293"/>
                <a:gd name="T82" fmla="*/ 147 w 425"/>
                <a:gd name="T83" fmla="*/ 93 h 293"/>
                <a:gd name="T84" fmla="*/ 145 w 425"/>
                <a:gd name="T85" fmla="*/ 82 h 293"/>
                <a:gd name="T86" fmla="*/ 139 w 425"/>
                <a:gd name="T87" fmla="*/ 74 h 293"/>
                <a:gd name="T88" fmla="*/ 131 w 425"/>
                <a:gd name="T89" fmla="*/ 68 h 293"/>
                <a:gd name="T90" fmla="*/ 120 w 425"/>
                <a:gd name="T91" fmla="*/ 66 h 293"/>
                <a:gd name="T92" fmla="*/ 94 w 425"/>
                <a:gd name="T93" fmla="*/ 66 h 293"/>
                <a:gd name="T94" fmla="*/ 94 w 425"/>
                <a:gd name="T95" fmla="*/ 26 h 293"/>
                <a:gd name="T96" fmla="*/ 360 w 425"/>
                <a:gd name="T97" fmla="*/ 26 h 293"/>
                <a:gd name="T98" fmla="*/ 360 w 425"/>
                <a:gd name="T99" fmla="*/ 186 h 293"/>
                <a:gd name="T100" fmla="*/ 179 w 425"/>
                <a:gd name="T101" fmla="*/ 186 h 293"/>
                <a:gd name="T102" fmla="*/ 197 w 425"/>
                <a:gd name="T103" fmla="*/ 253 h 293"/>
                <a:gd name="T104" fmla="*/ 412 w 425"/>
                <a:gd name="T105" fmla="*/ 253 h 293"/>
                <a:gd name="T106" fmla="*/ 423 w 425"/>
                <a:gd name="T107" fmla="*/ 248 h 293"/>
                <a:gd name="T108" fmla="*/ 425 w 425"/>
                <a:gd name="T109" fmla="*/ 236 h 293"/>
                <a:gd name="T110" fmla="*/ 424 w 425"/>
                <a:gd name="T111" fmla="*/ 230 h 293"/>
                <a:gd name="T112" fmla="*/ 421 w 425"/>
                <a:gd name="T113" fmla="*/ 226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5" h="293">
                  <a:moveTo>
                    <a:pt x="120" y="253"/>
                  </a:moveTo>
                  <a:lnTo>
                    <a:pt x="120" y="253"/>
                  </a:lnTo>
                  <a:lnTo>
                    <a:pt x="27" y="253"/>
                  </a:lnTo>
                  <a:lnTo>
                    <a:pt x="27" y="93"/>
                  </a:lnTo>
                  <a:lnTo>
                    <a:pt x="120" y="93"/>
                  </a:lnTo>
                  <a:lnTo>
                    <a:pt x="120" y="253"/>
                  </a:lnTo>
                  <a:close/>
                  <a:moveTo>
                    <a:pt x="94" y="280"/>
                  </a:moveTo>
                  <a:lnTo>
                    <a:pt x="94" y="280"/>
                  </a:lnTo>
                  <a:lnTo>
                    <a:pt x="54" y="280"/>
                  </a:lnTo>
                  <a:lnTo>
                    <a:pt x="54" y="266"/>
                  </a:lnTo>
                  <a:lnTo>
                    <a:pt x="94" y="266"/>
                  </a:lnTo>
                  <a:lnTo>
                    <a:pt x="94" y="280"/>
                  </a:lnTo>
                  <a:close/>
                  <a:moveTo>
                    <a:pt x="421" y="226"/>
                  </a:moveTo>
                  <a:lnTo>
                    <a:pt x="421" y="226"/>
                  </a:lnTo>
                  <a:lnTo>
                    <a:pt x="387" y="193"/>
                  </a:lnTo>
                  <a:lnTo>
                    <a:pt x="387" y="26"/>
                  </a:lnTo>
                  <a:cubicBezTo>
                    <a:pt x="387" y="22"/>
                    <a:pt x="386" y="19"/>
                    <a:pt x="385" y="16"/>
                  </a:cubicBezTo>
                  <a:cubicBezTo>
                    <a:pt x="384" y="13"/>
                    <a:pt x="382" y="10"/>
                    <a:pt x="379" y="7"/>
                  </a:cubicBezTo>
                  <a:cubicBezTo>
                    <a:pt x="377" y="5"/>
                    <a:pt x="374" y="3"/>
                    <a:pt x="371" y="2"/>
                  </a:cubicBezTo>
                  <a:cubicBezTo>
                    <a:pt x="368" y="0"/>
                    <a:pt x="364" y="0"/>
                    <a:pt x="360" y="0"/>
                  </a:cubicBezTo>
                  <a:lnTo>
                    <a:pt x="94" y="0"/>
                  </a:lnTo>
                  <a:cubicBezTo>
                    <a:pt x="90" y="0"/>
                    <a:pt x="86" y="0"/>
                    <a:pt x="83" y="2"/>
                  </a:cubicBezTo>
                  <a:cubicBezTo>
                    <a:pt x="80" y="3"/>
                    <a:pt x="77" y="5"/>
                    <a:pt x="75" y="7"/>
                  </a:cubicBezTo>
                  <a:cubicBezTo>
                    <a:pt x="72" y="10"/>
                    <a:pt x="70" y="13"/>
                    <a:pt x="69" y="16"/>
                  </a:cubicBezTo>
                  <a:cubicBezTo>
                    <a:pt x="68" y="19"/>
                    <a:pt x="67" y="22"/>
                    <a:pt x="67" y="26"/>
                  </a:cubicBezTo>
                  <a:lnTo>
                    <a:pt x="67" y="66"/>
                  </a:lnTo>
                  <a:lnTo>
                    <a:pt x="27" y="66"/>
                  </a:lnTo>
                  <a:cubicBezTo>
                    <a:pt x="23" y="66"/>
                    <a:pt x="20" y="67"/>
                    <a:pt x="17" y="68"/>
                  </a:cubicBezTo>
                  <a:cubicBezTo>
                    <a:pt x="13" y="70"/>
                    <a:pt x="11" y="72"/>
                    <a:pt x="8" y="74"/>
                  </a:cubicBezTo>
                  <a:cubicBezTo>
                    <a:pt x="6" y="76"/>
                    <a:pt x="4" y="79"/>
                    <a:pt x="2" y="82"/>
                  </a:cubicBezTo>
                  <a:cubicBezTo>
                    <a:pt x="1" y="86"/>
                    <a:pt x="0" y="89"/>
                    <a:pt x="0" y="93"/>
                  </a:cubicBezTo>
                  <a:lnTo>
                    <a:pt x="0" y="266"/>
                  </a:lnTo>
                  <a:cubicBezTo>
                    <a:pt x="0" y="270"/>
                    <a:pt x="1" y="273"/>
                    <a:pt x="2" y="277"/>
                  </a:cubicBezTo>
                  <a:cubicBezTo>
                    <a:pt x="4" y="280"/>
                    <a:pt x="6" y="283"/>
                    <a:pt x="8" y="285"/>
                  </a:cubicBezTo>
                  <a:cubicBezTo>
                    <a:pt x="11" y="287"/>
                    <a:pt x="13" y="289"/>
                    <a:pt x="17" y="291"/>
                  </a:cubicBezTo>
                  <a:cubicBezTo>
                    <a:pt x="20" y="292"/>
                    <a:pt x="23" y="293"/>
                    <a:pt x="27" y="293"/>
                  </a:cubicBezTo>
                  <a:lnTo>
                    <a:pt x="120" y="293"/>
                  </a:lnTo>
                  <a:cubicBezTo>
                    <a:pt x="124" y="293"/>
                    <a:pt x="128" y="292"/>
                    <a:pt x="131" y="291"/>
                  </a:cubicBezTo>
                  <a:cubicBezTo>
                    <a:pt x="134" y="289"/>
                    <a:pt x="137" y="287"/>
                    <a:pt x="139" y="285"/>
                  </a:cubicBezTo>
                  <a:cubicBezTo>
                    <a:pt x="142" y="283"/>
                    <a:pt x="144" y="280"/>
                    <a:pt x="145" y="277"/>
                  </a:cubicBezTo>
                  <a:cubicBezTo>
                    <a:pt x="146" y="273"/>
                    <a:pt x="147" y="270"/>
                    <a:pt x="147" y="266"/>
                  </a:cubicBezTo>
                  <a:lnTo>
                    <a:pt x="147" y="93"/>
                  </a:lnTo>
                  <a:cubicBezTo>
                    <a:pt x="147" y="89"/>
                    <a:pt x="146" y="86"/>
                    <a:pt x="145" y="82"/>
                  </a:cubicBezTo>
                  <a:cubicBezTo>
                    <a:pt x="144" y="79"/>
                    <a:pt x="142" y="76"/>
                    <a:pt x="139" y="74"/>
                  </a:cubicBezTo>
                  <a:cubicBezTo>
                    <a:pt x="137" y="72"/>
                    <a:pt x="134" y="70"/>
                    <a:pt x="131" y="68"/>
                  </a:cubicBezTo>
                  <a:cubicBezTo>
                    <a:pt x="128" y="67"/>
                    <a:pt x="124" y="66"/>
                    <a:pt x="120" y="66"/>
                  </a:cubicBezTo>
                  <a:lnTo>
                    <a:pt x="94" y="66"/>
                  </a:lnTo>
                  <a:lnTo>
                    <a:pt x="94" y="26"/>
                  </a:lnTo>
                  <a:lnTo>
                    <a:pt x="360" y="26"/>
                  </a:lnTo>
                  <a:lnTo>
                    <a:pt x="360" y="186"/>
                  </a:lnTo>
                  <a:lnTo>
                    <a:pt x="179" y="186"/>
                  </a:lnTo>
                  <a:lnTo>
                    <a:pt x="197" y="253"/>
                  </a:lnTo>
                  <a:lnTo>
                    <a:pt x="412" y="253"/>
                  </a:lnTo>
                  <a:cubicBezTo>
                    <a:pt x="417" y="253"/>
                    <a:pt x="421" y="251"/>
                    <a:pt x="423" y="248"/>
                  </a:cubicBezTo>
                  <a:cubicBezTo>
                    <a:pt x="424" y="244"/>
                    <a:pt x="425" y="240"/>
                    <a:pt x="425" y="236"/>
                  </a:cubicBezTo>
                  <a:cubicBezTo>
                    <a:pt x="425" y="234"/>
                    <a:pt x="425" y="232"/>
                    <a:pt x="424" y="230"/>
                  </a:cubicBezTo>
                  <a:cubicBezTo>
                    <a:pt x="423" y="229"/>
                    <a:pt x="422" y="227"/>
                    <a:pt x="421" y="226"/>
                  </a:cubicBezTo>
                  <a:close/>
                </a:path>
              </a:pathLst>
            </a:custGeom>
            <a:solidFill>
              <a:srgbClr val="C1C1C1"/>
            </a:solidFill>
            <a:ln w="0">
              <a:noFill/>
              <a:prstDash val="solid"/>
              <a:round/>
              <a:headEnd/>
              <a:tailEnd/>
            </a:ln>
          </p:spPr>
          <p:txBody>
            <a:bodyPr vert="horz" wrap="square" lIns="76200" tIns="38100" rIns="76200" bIns="38100" numCol="1" anchor="t" anchorCtr="0" compatLnSpc="1">
              <a:prstTxWarp prst="textNoShape">
                <a:avLst/>
              </a:prstTxWarp>
            </a:bodyPr>
            <a:lstStyle/>
            <a:p>
              <a:pPr defTabSz="761970">
                <a:defRPr/>
              </a:pPr>
              <a:endParaRPr lang="en-US" sz="1500">
                <a:solidFill>
                  <a:srgbClr val="282828"/>
                </a:solidFill>
                <a:latin typeface="Segoe UI"/>
              </a:endParaRPr>
            </a:p>
          </p:txBody>
        </p:sp>
        <p:grpSp>
          <p:nvGrpSpPr>
            <p:cNvPr id="26" name="Group 25">
              <a:extLst>
                <a:ext uri="{FF2B5EF4-FFF2-40B4-BE49-F238E27FC236}">
                  <a16:creationId xmlns:a16="http://schemas.microsoft.com/office/drawing/2014/main" id="{FF995241-3D89-4CA7-513E-E8AD3511C26B}"/>
                </a:ext>
              </a:extLst>
            </p:cNvPr>
            <p:cNvGrpSpPr/>
            <p:nvPr/>
          </p:nvGrpSpPr>
          <p:grpSpPr>
            <a:xfrm>
              <a:off x="3803915" y="1952251"/>
              <a:ext cx="297615" cy="297615"/>
              <a:chOff x="10108884" y="2533653"/>
              <a:chExt cx="581978" cy="581978"/>
            </a:xfrm>
          </p:grpSpPr>
          <p:sp>
            <p:nvSpPr>
              <p:cNvPr id="27" name="Oval 26">
                <a:extLst>
                  <a:ext uri="{FF2B5EF4-FFF2-40B4-BE49-F238E27FC236}">
                    <a16:creationId xmlns:a16="http://schemas.microsoft.com/office/drawing/2014/main" id="{DCDAB473-2E70-BBE1-7121-3DF3F83DD165}"/>
                  </a:ext>
                </a:extLst>
              </p:cNvPr>
              <p:cNvSpPr/>
              <p:nvPr/>
            </p:nvSpPr>
            <p:spPr bwMode="auto">
              <a:xfrm>
                <a:off x="10108884" y="2533653"/>
                <a:ext cx="581978" cy="581978"/>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2400" tIns="121920" rIns="152400" bIns="121920" numCol="1" spcCol="0" rtlCol="0" fromWordArt="0" anchor="t" anchorCtr="0" forceAA="0" compatLnSpc="1">
                <a:prstTxWarp prst="textNoShape">
                  <a:avLst/>
                </a:prstTxWarp>
                <a:noAutofit/>
              </a:bodyPr>
              <a:lstStyle/>
              <a:p>
                <a:pPr defTabSz="777029" fontAlgn="base">
                  <a:spcBef>
                    <a:spcPct val="0"/>
                  </a:spcBef>
                  <a:spcAft>
                    <a:spcPct val="0"/>
                  </a:spcAft>
                  <a:defRPr/>
                </a:pPr>
                <a:endParaRPr lang="en-US" sz="1667">
                  <a:gradFill>
                    <a:gsLst>
                      <a:gs pos="0">
                        <a:srgbClr val="FFFFFF"/>
                      </a:gs>
                      <a:gs pos="100000">
                        <a:srgbClr val="FFFFFF"/>
                      </a:gs>
                    </a:gsLst>
                    <a:lin ang="5400000" scaled="0"/>
                  </a:gradFill>
                  <a:latin typeface="Segoe UI"/>
                  <a:ea typeface="Segoe UI" pitchFamily="34" charset="0"/>
                  <a:cs typeface="Segoe UI" pitchFamily="34" charset="0"/>
                </a:endParaRPr>
              </a:p>
            </p:txBody>
          </p:sp>
          <p:grpSp>
            <p:nvGrpSpPr>
              <p:cNvPr id="28" name="Group 27">
                <a:extLst>
                  <a:ext uri="{FF2B5EF4-FFF2-40B4-BE49-F238E27FC236}">
                    <a16:creationId xmlns:a16="http://schemas.microsoft.com/office/drawing/2014/main" id="{B1AA285C-9B0B-997A-1050-D232CAC4B1C9}"/>
                  </a:ext>
                </a:extLst>
              </p:cNvPr>
              <p:cNvGrpSpPr/>
              <p:nvPr/>
            </p:nvGrpSpPr>
            <p:grpSpPr>
              <a:xfrm>
                <a:off x="10190321" y="2615088"/>
                <a:ext cx="419100" cy="419100"/>
                <a:chOff x="9396413" y="3357563"/>
                <a:chExt cx="419100" cy="419100"/>
              </a:xfrm>
            </p:grpSpPr>
            <p:sp>
              <p:nvSpPr>
                <p:cNvPr id="29" name="Freeform 10">
                  <a:extLst>
                    <a:ext uri="{FF2B5EF4-FFF2-40B4-BE49-F238E27FC236}">
                      <a16:creationId xmlns:a16="http://schemas.microsoft.com/office/drawing/2014/main" id="{C3E4A1A3-9419-B816-5432-DD164ADE1199}"/>
                    </a:ext>
                  </a:extLst>
                </p:cNvPr>
                <p:cNvSpPr>
                  <a:spLocks noEditPoints="1"/>
                </p:cNvSpPr>
                <p:nvPr/>
              </p:nvSpPr>
              <p:spPr bwMode="auto">
                <a:xfrm>
                  <a:off x="9396413" y="3357563"/>
                  <a:ext cx="419100" cy="419100"/>
                </a:xfrm>
                <a:custGeom>
                  <a:avLst/>
                  <a:gdLst>
                    <a:gd name="T0" fmla="*/ 173 w 426"/>
                    <a:gd name="T1" fmla="*/ 298 h 426"/>
                    <a:gd name="T2" fmla="*/ 173 w 426"/>
                    <a:gd name="T3" fmla="*/ 298 h 426"/>
                    <a:gd name="T4" fmla="*/ 97 w 426"/>
                    <a:gd name="T5" fmla="*/ 222 h 426"/>
                    <a:gd name="T6" fmla="*/ 116 w 426"/>
                    <a:gd name="T7" fmla="*/ 203 h 426"/>
                    <a:gd name="T8" fmla="*/ 173 w 426"/>
                    <a:gd name="T9" fmla="*/ 260 h 426"/>
                    <a:gd name="T10" fmla="*/ 310 w 426"/>
                    <a:gd name="T11" fmla="*/ 123 h 426"/>
                    <a:gd name="T12" fmla="*/ 329 w 426"/>
                    <a:gd name="T13" fmla="*/ 142 h 426"/>
                    <a:gd name="T14" fmla="*/ 173 w 426"/>
                    <a:gd name="T15" fmla="*/ 298 h 426"/>
                    <a:gd name="T16" fmla="*/ 397 w 426"/>
                    <a:gd name="T17" fmla="*/ 104 h 426"/>
                    <a:gd name="T18" fmla="*/ 397 w 426"/>
                    <a:gd name="T19" fmla="*/ 104 h 426"/>
                    <a:gd name="T20" fmla="*/ 364 w 426"/>
                    <a:gd name="T21" fmla="*/ 61 h 426"/>
                    <a:gd name="T22" fmla="*/ 321 w 426"/>
                    <a:gd name="T23" fmla="*/ 28 h 426"/>
                    <a:gd name="T24" fmla="*/ 269 w 426"/>
                    <a:gd name="T25" fmla="*/ 6 h 426"/>
                    <a:gd name="T26" fmla="*/ 213 w 426"/>
                    <a:gd name="T27" fmla="*/ 0 h 426"/>
                    <a:gd name="T28" fmla="*/ 156 w 426"/>
                    <a:gd name="T29" fmla="*/ 6 h 426"/>
                    <a:gd name="T30" fmla="*/ 105 w 426"/>
                    <a:gd name="T31" fmla="*/ 28 h 426"/>
                    <a:gd name="T32" fmla="*/ 62 w 426"/>
                    <a:gd name="T33" fmla="*/ 61 h 426"/>
                    <a:gd name="T34" fmla="*/ 29 w 426"/>
                    <a:gd name="T35" fmla="*/ 104 h 426"/>
                    <a:gd name="T36" fmla="*/ 7 w 426"/>
                    <a:gd name="T37" fmla="*/ 156 h 426"/>
                    <a:gd name="T38" fmla="*/ 0 w 426"/>
                    <a:gd name="T39" fmla="*/ 212 h 426"/>
                    <a:gd name="T40" fmla="*/ 7 w 426"/>
                    <a:gd name="T41" fmla="*/ 269 h 426"/>
                    <a:gd name="T42" fmla="*/ 29 w 426"/>
                    <a:gd name="T43" fmla="*/ 320 h 426"/>
                    <a:gd name="T44" fmla="*/ 62 w 426"/>
                    <a:gd name="T45" fmla="*/ 363 h 426"/>
                    <a:gd name="T46" fmla="*/ 105 w 426"/>
                    <a:gd name="T47" fmla="*/ 396 h 426"/>
                    <a:gd name="T48" fmla="*/ 156 w 426"/>
                    <a:gd name="T49" fmla="*/ 418 h 426"/>
                    <a:gd name="T50" fmla="*/ 213 w 426"/>
                    <a:gd name="T51" fmla="*/ 426 h 426"/>
                    <a:gd name="T52" fmla="*/ 269 w 426"/>
                    <a:gd name="T53" fmla="*/ 418 h 426"/>
                    <a:gd name="T54" fmla="*/ 321 w 426"/>
                    <a:gd name="T55" fmla="*/ 396 h 426"/>
                    <a:gd name="T56" fmla="*/ 364 w 426"/>
                    <a:gd name="T57" fmla="*/ 363 h 426"/>
                    <a:gd name="T58" fmla="*/ 397 w 426"/>
                    <a:gd name="T59" fmla="*/ 320 h 426"/>
                    <a:gd name="T60" fmla="*/ 419 w 426"/>
                    <a:gd name="T61" fmla="*/ 269 h 426"/>
                    <a:gd name="T62" fmla="*/ 426 w 426"/>
                    <a:gd name="T63" fmla="*/ 212 h 426"/>
                    <a:gd name="T64" fmla="*/ 419 w 426"/>
                    <a:gd name="T65" fmla="*/ 156 h 426"/>
                    <a:gd name="T66" fmla="*/ 397 w 426"/>
                    <a:gd name="T67" fmla="*/ 104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6" h="426">
                      <a:moveTo>
                        <a:pt x="173" y="298"/>
                      </a:moveTo>
                      <a:lnTo>
                        <a:pt x="173" y="298"/>
                      </a:lnTo>
                      <a:lnTo>
                        <a:pt x="97" y="222"/>
                      </a:lnTo>
                      <a:lnTo>
                        <a:pt x="116" y="203"/>
                      </a:lnTo>
                      <a:lnTo>
                        <a:pt x="173" y="260"/>
                      </a:lnTo>
                      <a:lnTo>
                        <a:pt x="310" y="123"/>
                      </a:lnTo>
                      <a:lnTo>
                        <a:pt x="329" y="142"/>
                      </a:lnTo>
                      <a:lnTo>
                        <a:pt x="173" y="298"/>
                      </a:lnTo>
                      <a:close/>
                      <a:moveTo>
                        <a:pt x="397" y="104"/>
                      </a:moveTo>
                      <a:lnTo>
                        <a:pt x="397" y="104"/>
                      </a:lnTo>
                      <a:cubicBezTo>
                        <a:pt x="388" y="89"/>
                        <a:pt x="377" y="74"/>
                        <a:pt x="364" y="61"/>
                      </a:cubicBezTo>
                      <a:cubicBezTo>
                        <a:pt x="351" y="48"/>
                        <a:pt x="336" y="37"/>
                        <a:pt x="321" y="28"/>
                      </a:cubicBezTo>
                      <a:cubicBezTo>
                        <a:pt x="305" y="19"/>
                        <a:pt x="288" y="12"/>
                        <a:pt x="269" y="6"/>
                      </a:cubicBezTo>
                      <a:cubicBezTo>
                        <a:pt x="251" y="2"/>
                        <a:pt x="232" y="0"/>
                        <a:pt x="213" y="0"/>
                      </a:cubicBezTo>
                      <a:cubicBezTo>
                        <a:pt x="193" y="0"/>
                        <a:pt x="174" y="2"/>
                        <a:pt x="156" y="6"/>
                      </a:cubicBezTo>
                      <a:cubicBezTo>
                        <a:pt x="138" y="12"/>
                        <a:pt x="121" y="19"/>
                        <a:pt x="105" y="28"/>
                      </a:cubicBezTo>
                      <a:cubicBezTo>
                        <a:pt x="89" y="37"/>
                        <a:pt x="75" y="48"/>
                        <a:pt x="62" y="61"/>
                      </a:cubicBezTo>
                      <a:cubicBezTo>
                        <a:pt x="49" y="74"/>
                        <a:pt x="38" y="89"/>
                        <a:pt x="29" y="104"/>
                      </a:cubicBezTo>
                      <a:cubicBezTo>
                        <a:pt x="19" y="120"/>
                        <a:pt x="12" y="137"/>
                        <a:pt x="7" y="156"/>
                      </a:cubicBezTo>
                      <a:cubicBezTo>
                        <a:pt x="2" y="174"/>
                        <a:pt x="0" y="193"/>
                        <a:pt x="0" y="212"/>
                      </a:cubicBezTo>
                      <a:cubicBezTo>
                        <a:pt x="0" y="232"/>
                        <a:pt x="2" y="251"/>
                        <a:pt x="7" y="269"/>
                      </a:cubicBezTo>
                      <a:cubicBezTo>
                        <a:pt x="12" y="287"/>
                        <a:pt x="19" y="304"/>
                        <a:pt x="29" y="320"/>
                      </a:cubicBezTo>
                      <a:cubicBezTo>
                        <a:pt x="38" y="336"/>
                        <a:pt x="49" y="350"/>
                        <a:pt x="62" y="363"/>
                      </a:cubicBezTo>
                      <a:cubicBezTo>
                        <a:pt x="75" y="376"/>
                        <a:pt x="89" y="387"/>
                        <a:pt x="105" y="396"/>
                      </a:cubicBezTo>
                      <a:cubicBezTo>
                        <a:pt x="121" y="406"/>
                        <a:pt x="138" y="413"/>
                        <a:pt x="156" y="418"/>
                      </a:cubicBezTo>
                      <a:cubicBezTo>
                        <a:pt x="174" y="423"/>
                        <a:pt x="193" y="426"/>
                        <a:pt x="213" y="426"/>
                      </a:cubicBezTo>
                      <a:cubicBezTo>
                        <a:pt x="232" y="426"/>
                        <a:pt x="251" y="423"/>
                        <a:pt x="269" y="418"/>
                      </a:cubicBezTo>
                      <a:cubicBezTo>
                        <a:pt x="288" y="413"/>
                        <a:pt x="305" y="406"/>
                        <a:pt x="321" y="396"/>
                      </a:cubicBezTo>
                      <a:cubicBezTo>
                        <a:pt x="336" y="387"/>
                        <a:pt x="351" y="376"/>
                        <a:pt x="364" y="363"/>
                      </a:cubicBezTo>
                      <a:cubicBezTo>
                        <a:pt x="377" y="350"/>
                        <a:pt x="388" y="336"/>
                        <a:pt x="397" y="320"/>
                      </a:cubicBezTo>
                      <a:cubicBezTo>
                        <a:pt x="406" y="304"/>
                        <a:pt x="413" y="287"/>
                        <a:pt x="419" y="269"/>
                      </a:cubicBezTo>
                      <a:cubicBezTo>
                        <a:pt x="424" y="251"/>
                        <a:pt x="426" y="232"/>
                        <a:pt x="426" y="212"/>
                      </a:cubicBezTo>
                      <a:cubicBezTo>
                        <a:pt x="426" y="193"/>
                        <a:pt x="424" y="174"/>
                        <a:pt x="419" y="156"/>
                      </a:cubicBezTo>
                      <a:cubicBezTo>
                        <a:pt x="413" y="137"/>
                        <a:pt x="406" y="120"/>
                        <a:pt x="397" y="104"/>
                      </a:cubicBezTo>
                      <a:close/>
                    </a:path>
                  </a:pathLst>
                </a:custGeom>
                <a:solidFill>
                  <a:schemeClr val="accent1"/>
                </a:solidFill>
                <a:ln w="0">
                  <a:noFill/>
                  <a:prstDash val="solid"/>
                  <a:round/>
                  <a:headEnd/>
                  <a:tailEnd/>
                </a:ln>
              </p:spPr>
              <p:txBody>
                <a:bodyPr vert="horz" wrap="square" lIns="76200" tIns="38100" rIns="76200" bIns="38100" numCol="1" anchor="t" anchorCtr="0" compatLnSpc="1">
                  <a:prstTxWarp prst="textNoShape">
                    <a:avLst/>
                  </a:prstTxWarp>
                </a:bodyPr>
                <a:lstStyle/>
                <a:p>
                  <a:pPr defTabSz="761970">
                    <a:defRPr/>
                  </a:pPr>
                  <a:endParaRPr lang="en-US" sz="1500">
                    <a:solidFill>
                      <a:srgbClr val="282828"/>
                    </a:solidFill>
                    <a:latin typeface="Segoe UI"/>
                  </a:endParaRPr>
                </a:p>
              </p:txBody>
            </p:sp>
            <p:sp>
              <p:nvSpPr>
                <p:cNvPr id="30" name="Freeform 11">
                  <a:extLst>
                    <a:ext uri="{FF2B5EF4-FFF2-40B4-BE49-F238E27FC236}">
                      <a16:creationId xmlns:a16="http://schemas.microsoft.com/office/drawing/2014/main" id="{99D1B0A7-D368-E56D-8049-DB90E4ECFD31}"/>
                    </a:ext>
                  </a:extLst>
                </p:cNvPr>
                <p:cNvSpPr>
                  <a:spLocks/>
                </p:cNvSpPr>
                <p:nvPr/>
              </p:nvSpPr>
              <p:spPr bwMode="auto">
                <a:xfrm>
                  <a:off x="9491663" y="3478213"/>
                  <a:ext cx="228600" cy="173038"/>
                </a:xfrm>
                <a:custGeom>
                  <a:avLst/>
                  <a:gdLst>
                    <a:gd name="T0" fmla="*/ 76 w 232"/>
                    <a:gd name="T1" fmla="*/ 137 h 175"/>
                    <a:gd name="T2" fmla="*/ 76 w 232"/>
                    <a:gd name="T3" fmla="*/ 137 h 175"/>
                    <a:gd name="T4" fmla="*/ 19 w 232"/>
                    <a:gd name="T5" fmla="*/ 80 h 175"/>
                    <a:gd name="T6" fmla="*/ 0 w 232"/>
                    <a:gd name="T7" fmla="*/ 99 h 175"/>
                    <a:gd name="T8" fmla="*/ 76 w 232"/>
                    <a:gd name="T9" fmla="*/ 175 h 175"/>
                    <a:gd name="T10" fmla="*/ 232 w 232"/>
                    <a:gd name="T11" fmla="*/ 19 h 175"/>
                    <a:gd name="T12" fmla="*/ 213 w 232"/>
                    <a:gd name="T13" fmla="*/ 0 h 175"/>
                    <a:gd name="T14" fmla="*/ 76 w 232"/>
                    <a:gd name="T15" fmla="*/ 137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175">
                      <a:moveTo>
                        <a:pt x="76" y="137"/>
                      </a:moveTo>
                      <a:lnTo>
                        <a:pt x="76" y="137"/>
                      </a:lnTo>
                      <a:lnTo>
                        <a:pt x="19" y="80"/>
                      </a:lnTo>
                      <a:lnTo>
                        <a:pt x="0" y="99"/>
                      </a:lnTo>
                      <a:lnTo>
                        <a:pt x="76" y="175"/>
                      </a:lnTo>
                      <a:lnTo>
                        <a:pt x="232" y="19"/>
                      </a:lnTo>
                      <a:lnTo>
                        <a:pt x="213" y="0"/>
                      </a:lnTo>
                      <a:lnTo>
                        <a:pt x="76" y="137"/>
                      </a:lnTo>
                      <a:close/>
                    </a:path>
                  </a:pathLst>
                </a:custGeom>
                <a:solidFill>
                  <a:schemeClr val="bg1"/>
                </a:solidFill>
                <a:ln w="0">
                  <a:noFill/>
                  <a:prstDash val="solid"/>
                  <a:round/>
                  <a:headEnd/>
                  <a:tailEnd/>
                </a:ln>
              </p:spPr>
              <p:txBody>
                <a:bodyPr vert="horz" wrap="square" lIns="76200" tIns="38100" rIns="76200" bIns="38100" numCol="1" anchor="t" anchorCtr="0" compatLnSpc="1">
                  <a:prstTxWarp prst="textNoShape">
                    <a:avLst/>
                  </a:prstTxWarp>
                </a:bodyPr>
                <a:lstStyle/>
                <a:p>
                  <a:pPr defTabSz="761970">
                    <a:defRPr/>
                  </a:pPr>
                  <a:endParaRPr lang="en-US" sz="1500">
                    <a:solidFill>
                      <a:srgbClr val="282828"/>
                    </a:solidFill>
                    <a:latin typeface="Segoe UI"/>
                  </a:endParaRPr>
                </a:p>
              </p:txBody>
            </p:sp>
          </p:grpSp>
        </p:grpSp>
      </p:grpSp>
      <p:sp>
        <p:nvSpPr>
          <p:cNvPr id="263" name="Rectangle 262">
            <a:extLst>
              <a:ext uri="{FF2B5EF4-FFF2-40B4-BE49-F238E27FC236}">
                <a16:creationId xmlns:a16="http://schemas.microsoft.com/office/drawing/2014/main" id="{5992AA76-3871-E5DF-2D3C-927F71B5DA0E}"/>
              </a:ext>
            </a:extLst>
          </p:cNvPr>
          <p:cNvSpPr/>
          <p:nvPr/>
        </p:nvSpPr>
        <p:spPr>
          <a:xfrm>
            <a:off x="1377700" y="4515268"/>
            <a:ext cx="1353897" cy="338554"/>
          </a:xfrm>
          <a:prstGeom prst="rect">
            <a:avLst/>
          </a:prstGeom>
        </p:spPr>
        <p:txBody>
          <a:bodyPr wrap="none" lIns="0" anchor="ctr">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CA" sz="1600" b="0" i="0" u="none" strike="noStrike" kern="1200" cap="none" spc="0" normalizeH="0" baseline="0" noProof="0">
                <a:ln>
                  <a:noFill/>
                </a:ln>
                <a:effectLst/>
                <a:uLnTx/>
                <a:uFillTx/>
                <a:ea typeface="+mn-ea"/>
                <a:cs typeface="Segoe UI" panose="020B0502040204020203" pitchFamily="34" charset="0"/>
              </a:rPr>
              <a:t>Cost effective</a:t>
            </a:r>
          </a:p>
        </p:txBody>
      </p:sp>
      <p:grpSp>
        <p:nvGrpSpPr>
          <p:cNvPr id="31" name="Group 30">
            <a:extLst>
              <a:ext uri="{FF2B5EF4-FFF2-40B4-BE49-F238E27FC236}">
                <a16:creationId xmlns:a16="http://schemas.microsoft.com/office/drawing/2014/main" id="{99DF4D36-0AB8-CE16-CB48-41F8A5905697}"/>
              </a:ext>
              <a:ext uri="{C183D7F6-B498-43B3-948B-1728B52AA6E4}">
                <adec:decorative xmlns:adec="http://schemas.microsoft.com/office/drawing/2017/decorative" val="1"/>
              </a:ext>
            </a:extLst>
          </p:cNvPr>
          <p:cNvGrpSpPr/>
          <p:nvPr/>
        </p:nvGrpSpPr>
        <p:grpSpPr>
          <a:xfrm>
            <a:off x="584200" y="4452723"/>
            <a:ext cx="483775" cy="463645"/>
            <a:chOff x="4149209" y="2127806"/>
            <a:chExt cx="1054225" cy="1010358"/>
          </a:xfrm>
        </p:grpSpPr>
        <p:grpSp>
          <p:nvGrpSpPr>
            <p:cNvPr id="32" name="Group 31">
              <a:extLst>
                <a:ext uri="{FF2B5EF4-FFF2-40B4-BE49-F238E27FC236}">
                  <a16:creationId xmlns:a16="http://schemas.microsoft.com/office/drawing/2014/main" id="{4E7E0067-ADD0-3601-7937-42096B191242}"/>
                </a:ext>
                <a:ext uri="{C183D7F6-B498-43B3-948B-1728B52AA6E4}">
                  <adec:decorative xmlns:adec="http://schemas.microsoft.com/office/drawing/2017/decorative" val="1"/>
                </a:ext>
              </a:extLst>
            </p:cNvPr>
            <p:cNvGrpSpPr/>
            <p:nvPr/>
          </p:nvGrpSpPr>
          <p:grpSpPr>
            <a:xfrm>
              <a:off x="4528471" y="2127806"/>
              <a:ext cx="674963" cy="675661"/>
              <a:chOff x="2543176" y="1230205"/>
              <a:chExt cx="2674620" cy="2677385"/>
            </a:xfrm>
          </p:grpSpPr>
          <p:sp>
            <p:nvSpPr>
              <p:cNvPr id="37" name="Graphic 13" descr="Scissors">
                <a:extLst>
                  <a:ext uri="{FF2B5EF4-FFF2-40B4-BE49-F238E27FC236}">
                    <a16:creationId xmlns:a16="http://schemas.microsoft.com/office/drawing/2014/main" id="{97F9FA36-9831-E5FC-27D9-61330F507300}"/>
                  </a:ext>
                </a:extLst>
              </p:cNvPr>
              <p:cNvSpPr/>
              <p:nvPr/>
            </p:nvSpPr>
            <p:spPr>
              <a:xfrm>
                <a:off x="2543176" y="1230205"/>
                <a:ext cx="2674620" cy="2677385"/>
              </a:xfrm>
              <a:custGeom>
                <a:avLst/>
                <a:gdLst>
                  <a:gd name="connsiteX0" fmla="*/ 647700 w 762000"/>
                  <a:gd name="connsiteY0" fmla="*/ 372263 h 762788"/>
                  <a:gd name="connsiteX1" fmla="*/ 590550 w 762000"/>
                  <a:gd name="connsiteY1" fmla="*/ 315113 h 762788"/>
                  <a:gd name="connsiteX2" fmla="*/ 647700 w 762000"/>
                  <a:gd name="connsiteY2" fmla="*/ 257963 h 762788"/>
                  <a:gd name="connsiteX3" fmla="*/ 704850 w 762000"/>
                  <a:gd name="connsiteY3" fmla="*/ 315113 h 762788"/>
                  <a:gd name="connsiteX4" fmla="*/ 647700 w 762000"/>
                  <a:gd name="connsiteY4" fmla="*/ 372263 h 762788"/>
                  <a:gd name="connsiteX5" fmla="*/ 425768 w 762000"/>
                  <a:gd name="connsiteY5" fmla="*/ 168428 h 762788"/>
                  <a:gd name="connsiteX6" fmla="*/ 394335 w 762000"/>
                  <a:gd name="connsiteY6" fmla="*/ 94133 h 762788"/>
                  <a:gd name="connsiteX7" fmla="*/ 468630 w 762000"/>
                  <a:gd name="connsiteY7" fmla="*/ 62701 h 762788"/>
                  <a:gd name="connsiteX8" fmla="*/ 500063 w 762000"/>
                  <a:gd name="connsiteY8" fmla="*/ 136996 h 762788"/>
                  <a:gd name="connsiteX9" fmla="*/ 425768 w 762000"/>
                  <a:gd name="connsiteY9" fmla="*/ 168428 h 762788"/>
                  <a:gd name="connsiteX10" fmla="*/ 400050 w 762000"/>
                  <a:gd name="connsiteY10" fmla="*/ 391313 h 762788"/>
                  <a:gd name="connsiteX11" fmla="*/ 371475 w 762000"/>
                  <a:gd name="connsiteY11" fmla="*/ 362738 h 762788"/>
                  <a:gd name="connsiteX12" fmla="*/ 400050 w 762000"/>
                  <a:gd name="connsiteY12" fmla="*/ 334163 h 762788"/>
                  <a:gd name="connsiteX13" fmla="*/ 428625 w 762000"/>
                  <a:gd name="connsiteY13" fmla="*/ 362738 h 762788"/>
                  <a:gd name="connsiteX14" fmla="*/ 400050 w 762000"/>
                  <a:gd name="connsiteY14" fmla="*/ 391313 h 762788"/>
                  <a:gd name="connsiteX15" fmla="*/ 647700 w 762000"/>
                  <a:gd name="connsiteY15" fmla="*/ 200813 h 762788"/>
                  <a:gd name="connsiteX16" fmla="*/ 581025 w 762000"/>
                  <a:gd name="connsiteY16" fmla="*/ 221768 h 762788"/>
                  <a:gd name="connsiteX17" fmla="*/ 488633 w 762000"/>
                  <a:gd name="connsiteY17" fmla="*/ 273203 h 762788"/>
                  <a:gd name="connsiteX18" fmla="*/ 540068 w 762000"/>
                  <a:gd name="connsiteY18" fmla="*/ 180811 h 762788"/>
                  <a:gd name="connsiteX19" fmla="*/ 553403 w 762000"/>
                  <a:gd name="connsiteY19" fmla="*/ 156998 h 762788"/>
                  <a:gd name="connsiteX20" fmla="*/ 490538 w 762000"/>
                  <a:gd name="connsiteY20" fmla="*/ 8408 h 762788"/>
                  <a:gd name="connsiteX21" fmla="*/ 341948 w 762000"/>
                  <a:gd name="connsiteY21" fmla="*/ 71273 h 762788"/>
                  <a:gd name="connsiteX22" fmla="*/ 404813 w 762000"/>
                  <a:gd name="connsiteY22" fmla="*/ 219863 h 762788"/>
                  <a:gd name="connsiteX23" fmla="*/ 439103 w 762000"/>
                  <a:gd name="connsiteY23" fmla="*/ 227483 h 762788"/>
                  <a:gd name="connsiteX24" fmla="*/ 353378 w 762000"/>
                  <a:gd name="connsiteY24" fmla="*/ 313208 h 762788"/>
                  <a:gd name="connsiteX25" fmla="*/ 332423 w 762000"/>
                  <a:gd name="connsiteY25" fmla="*/ 359881 h 762788"/>
                  <a:gd name="connsiteX26" fmla="*/ 57150 w 762000"/>
                  <a:gd name="connsiteY26" fmla="*/ 515138 h 762788"/>
                  <a:gd name="connsiteX27" fmla="*/ 0 w 762000"/>
                  <a:gd name="connsiteY27" fmla="*/ 610388 h 762788"/>
                  <a:gd name="connsiteX28" fmla="*/ 276225 w 762000"/>
                  <a:gd name="connsiteY28" fmla="*/ 486563 h 762788"/>
                  <a:gd name="connsiteX29" fmla="*/ 152400 w 762000"/>
                  <a:gd name="connsiteY29" fmla="*/ 762788 h 762788"/>
                  <a:gd name="connsiteX30" fmla="*/ 247650 w 762000"/>
                  <a:gd name="connsiteY30" fmla="*/ 705638 h 762788"/>
                  <a:gd name="connsiteX31" fmla="*/ 401003 w 762000"/>
                  <a:gd name="connsiteY31" fmla="*/ 431318 h 762788"/>
                  <a:gd name="connsiteX32" fmla="*/ 447675 w 762000"/>
                  <a:gd name="connsiteY32" fmla="*/ 410363 h 762788"/>
                  <a:gd name="connsiteX33" fmla="*/ 533400 w 762000"/>
                  <a:gd name="connsiteY33" fmla="*/ 324638 h 762788"/>
                  <a:gd name="connsiteX34" fmla="*/ 647700 w 762000"/>
                  <a:gd name="connsiteY34" fmla="*/ 429413 h 762788"/>
                  <a:gd name="connsiteX35" fmla="*/ 762000 w 762000"/>
                  <a:gd name="connsiteY35" fmla="*/ 315113 h 762788"/>
                  <a:gd name="connsiteX36" fmla="*/ 647700 w 762000"/>
                  <a:gd name="connsiteY36" fmla="*/ 200813 h 7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62000" h="762788">
                    <a:moveTo>
                      <a:pt x="647700" y="372263"/>
                    </a:moveTo>
                    <a:cubicBezTo>
                      <a:pt x="616268" y="372263"/>
                      <a:pt x="590550" y="346546"/>
                      <a:pt x="590550" y="315113"/>
                    </a:cubicBezTo>
                    <a:cubicBezTo>
                      <a:pt x="590550" y="283681"/>
                      <a:pt x="616268" y="257963"/>
                      <a:pt x="647700" y="257963"/>
                    </a:cubicBezTo>
                    <a:cubicBezTo>
                      <a:pt x="679133" y="257963"/>
                      <a:pt x="704850" y="283681"/>
                      <a:pt x="704850" y="315113"/>
                    </a:cubicBezTo>
                    <a:cubicBezTo>
                      <a:pt x="704850" y="346546"/>
                      <a:pt x="679133" y="372263"/>
                      <a:pt x="647700" y="372263"/>
                    </a:cubicBezTo>
                    <a:close/>
                    <a:moveTo>
                      <a:pt x="425768" y="168428"/>
                    </a:moveTo>
                    <a:cubicBezTo>
                      <a:pt x="396240" y="156998"/>
                      <a:pt x="382905" y="123661"/>
                      <a:pt x="394335" y="94133"/>
                    </a:cubicBezTo>
                    <a:cubicBezTo>
                      <a:pt x="405765" y="64606"/>
                      <a:pt x="439103" y="51271"/>
                      <a:pt x="468630" y="62701"/>
                    </a:cubicBezTo>
                    <a:cubicBezTo>
                      <a:pt x="498158" y="74131"/>
                      <a:pt x="511493" y="107468"/>
                      <a:pt x="500063" y="136996"/>
                    </a:cubicBezTo>
                    <a:cubicBezTo>
                      <a:pt x="488633" y="165571"/>
                      <a:pt x="455295" y="179858"/>
                      <a:pt x="425768" y="168428"/>
                    </a:cubicBezTo>
                    <a:close/>
                    <a:moveTo>
                      <a:pt x="400050" y="391313"/>
                    </a:moveTo>
                    <a:cubicBezTo>
                      <a:pt x="383858" y="391313"/>
                      <a:pt x="371475" y="378931"/>
                      <a:pt x="371475" y="362738"/>
                    </a:cubicBezTo>
                    <a:cubicBezTo>
                      <a:pt x="371475" y="346546"/>
                      <a:pt x="383858" y="334163"/>
                      <a:pt x="400050" y="334163"/>
                    </a:cubicBezTo>
                    <a:cubicBezTo>
                      <a:pt x="416243" y="334163"/>
                      <a:pt x="428625" y="346546"/>
                      <a:pt x="428625" y="362738"/>
                    </a:cubicBezTo>
                    <a:cubicBezTo>
                      <a:pt x="428625" y="378931"/>
                      <a:pt x="416243" y="391313"/>
                      <a:pt x="400050" y="391313"/>
                    </a:cubicBezTo>
                    <a:close/>
                    <a:moveTo>
                      <a:pt x="647700" y="200813"/>
                    </a:moveTo>
                    <a:cubicBezTo>
                      <a:pt x="622935" y="200813"/>
                      <a:pt x="600075" y="208433"/>
                      <a:pt x="581025" y="221768"/>
                    </a:cubicBezTo>
                    <a:lnTo>
                      <a:pt x="488633" y="273203"/>
                    </a:lnTo>
                    <a:lnTo>
                      <a:pt x="540068" y="180811"/>
                    </a:lnTo>
                    <a:cubicBezTo>
                      <a:pt x="544830" y="173191"/>
                      <a:pt x="549593" y="165571"/>
                      <a:pt x="553403" y="156998"/>
                    </a:cubicBezTo>
                    <a:cubicBezTo>
                      <a:pt x="577215" y="98896"/>
                      <a:pt x="548640" y="32221"/>
                      <a:pt x="490538" y="8408"/>
                    </a:cubicBezTo>
                    <a:cubicBezTo>
                      <a:pt x="432435" y="-15404"/>
                      <a:pt x="365760" y="13171"/>
                      <a:pt x="341948" y="71273"/>
                    </a:cubicBezTo>
                    <a:cubicBezTo>
                      <a:pt x="318135" y="129376"/>
                      <a:pt x="346710" y="196051"/>
                      <a:pt x="404813" y="219863"/>
                    </a:cubicBezTo>
                    <a:cubicBezTo>
                      <a:pt x="416243" y="224626"/>
                      <a:pt x="427673" y="226531"/>
                      <a:pt x="439103" y="227483"/>
                    </a:cubicBezTo>
                    <a:lnTo>
                      <a:pt x="353378" y="313208"/>
                    </a:lnTo>
                    <a:lnTo>
                      <a:pt x="332423" y="359881"/>
                    </a:lnTo>
                    <a:lnTo>
                      <a:pt x="57150" y="515138"/>
                    </a:lnTo>
                    <a:lnTo>
                      <a:pt x="0" y="610388"/>
                    </a:lnTo>
                    <a:lnTo>
                      <a:pt x="276225" y="486563"/>
                    </a:lnTo>
                    <a:lnTo>
                      <a:pt x="152400" y="762788"/>
                    </a:lnTo>
                    <a:lnTo>
                      <a:pt x="247650" y="705638"/>
                    </a:lnTo>
                    <a:lnTo>
                      <a:pt x="401003" y="431318"/>
                    </a:lnTo>
                    <a:lnTo>
                      <a:pt x="447675" y="410363"/>
                    </a:lnTo>
                    <a:lnTo>
                      <a:pt x="533400" y="324638"/>
                    </a:lnTo>
                    <a:cubicBezTo>
                      <a:pt x="538163" y="383693"/>
                      <a:pt x="587693" y="429413"/>
                      <a:pt x="647700" y="429413"/>
                    </a:cubicBezTo>
                    <a:cubicBezTo>
                      <a:pt x="710565" y="429413"/>
                      <a:pt x="762000" y="377978"/>
                      <a:pt x="762000" y="315113"/>
                    </a:cubicBezTo>
                    <a:cubicBezTo>
                      <a:pt x="762000" y="252248"/>
                      <a:pt x="710565" y="200813"/>
                      <a:pt x="647700" y="200813"/>
                    </a:cubicBezTo>
                    <a:close/>
                  </a:path>
                </a:pathLst>
              </a:custGeom>
              <a:solidFill>
                <a:schemeClr val="bg1">
                  <a:lumMod val="75000"/>
                </a:schemeClr>
              </a:solidFill>
              <a:ln w="9525" cap="flat">
                <a:noFill/>
                <a:prstDash val="solid"/>
                <a:miter/>
              </a:ln>
            </p:spPr>
            <p:txBody>
              <a:bodyPr rtlCol="0" anchor="ctr"/>
              <a:lstStyle/>
              <a:p>
                <a:endParaRPr lang="en-US"/>
              </a:p>
            </p:txBody>
          </p:sp>
          <p:sp>
            <p:nvSpPr>
              <p:cNvPr id="38" name="Oval 37">
                <a:extLst>
                  <a:ext uri="{FF2B5EF4-FFF2-40B4-BE49-F238E27FC236}">
                    <a16:creationId xmlns:a16="http://schemas.microsoft.com/office/drawing/2014/main" id="{2B8F9854-DF61-B152-F370-9DB865E89499}"/>
                  </a:ext>
                </a:extLst>
              </p:cNvPr>
              <p:cNvSpPr/>
              <p:nvPr/>
            </p:nvSpPr>
            <p:spPr bwMode="auto">
              <a:xfrm>
                <a:off x="3841432" y="2404670"/>
                <a:ext cx="217170" cy="21717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grpSp>
        <p:grpSp>
          <p:nvGrpSpPr>
            <p:cNvPr id="33" name="Group 32">
              <a:extLst>
                <a:ext uri="{FF2B5EF4-FFF2-40B4-BE49-F238E27FC236}">
                  <a16:creationId xmlns:a16="http://schemas.microsoft.com/office/drawing/2014/main" id="{D0086368-9D76-9366-2839-1F3E3B031452}"/>
                </a:ext>
                <a:ext uri="{C183D7F6-B498-43B3-948B-1728B52AA6E4}">
                  <adec:decorative xmlns:adec="http://schemas.microsoft.com/office/drawing/2017/decorative" val="1"/>
                </a:ext>
              </a:extLst>
            </p:cNvPr>
            <p:cNvGrpSpPr/>
            <p:nvPr/>
          </p:nvGrpSpPr>
          <p:grpSpPr>
            <a:xfrm>
              <a:off x="4149209" y="2349806"/>
              <a:ext cx="522841" cy="788358"/>
              <a:chOff x="3389089" y="1203671"/>
              <a:chExt cx="1282960" cy="1934494"/>
            </a:xfrm>
          </p:grpSpPr>
          <p:pic>
            <p:nvPicPr>
              <p:cNvPr id="34" name="Picture 33">
                <a:extLst>
                  <a:ext uri="{FF2B5EF4-FFF2-40B4-BE49-F238E27FC236}">
                    <a16:creationId xmlns:a16="http://schemas.microsoft.com/office/drawing/2014/main" id="{D3D323E7-ACC0-2461-3B02-A8E4EC34409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48142"/>
              <a:stretch/>
            </p:blipFill>
            <p:spPr>
              <a:xfrm>
                <a:off x="3714894" y="2192863"/>
                <a:ext cx="957155" cy="945302"/>
              </a:xfrm>
              <a:prstGeom prst="rect">
                <a:avLst/>
              </a:prstGeom>
            </p:spPr>
          </p:pic>
          <p:pic>
            <p:nvPicPr>
              <p:cNvPr id="36" name="Picture 35">
                <a:extLst>
                  <a:ext uri="{FF2B5EF4-FFF2-40B4-BE49-F238E27FC236}">
                    <a16:creationId xmlns:a16="http://schemas.microsoft.com/office/drawing/2014/main" id="{9B52ABE6-1D85-85E7-76D3-4E88B59AF2E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b="51858"/>
              <a:stretch/>
            </p:blipFill>
            <p:spPr>
              <a:xfrm rot="20673062">
                <a:off x="3389089" y="1203671"/>
                <a:ext cx="957154" cy="877560"/>
              </a:xfrm>
              <a:prstGeom prst="rect">
                <a:avLst/>
              </a:prstGeom>
            </p:spPr>
          </p:pic>
        </p:grpSp>
      </p:grpSp>
      <p:sp>
        <p:nvSpPr>
          <p:cNvPr id="270" name="Rectangle 269">
            <a:extLst>
              <a:ext uri="{FF2B5EF4-FFF2-40B4-BE49-F238E27FC236}">
                <a16:creationId xmlns:a16="http://schemas.microsoft.com/office/drawing/2014/main" id="{D69EC934-EB8A-58A9-F5A4-F7F1C3883853}"/>
              </a:ext>
            </a:extLst>
          </p:cNvPr>
          <p:cNvSpPr/>
          <p:nvPr/>
        </p:nvSpPr>
        <p:spPr>
          <a:xfrm>
            <a:off x="1377700" y="5280364"/>
            <a:ext cx="1480342" cy="338554"/>
          </a:xfrm>
          <a:prstGeom prst="rect">
            <a:avLst/>
          </a:prstGeom>
        </p:spPr>
        <p:txBody>
          <a:bodyPr wrap="none" lIns="0" anchor="ctr">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CA" sz="1600" b="0" i="0" u="none" strike="noStrike" kern="1200" cap="none" spc="0" normalizeH="0" baseline="0" noProof="0">
                <a:ln>
                  <a:noFill/>
                </a:ln>
                <a:effectLst/>
                <a:uLnTx/>
                <a:uFillTx/>
                <a:ea typeface="+mn-ea"/>
                <a:cs typeface="Segoe UI" panose="020B0502040204020203" pitchFamily="34" charset="0"/>
              </a:rPr>
              <a:t>Cross-platform</a:t>
            </a:r>
          </a:p>
        </p:txBody>
      </p:sp>
      <p:grpSp>
        <p:nvGrpSpPr>
          <p:cNvPr id="39" name="Group 4">
            <a:extLst>
              <a:ext uri="{FF2B5EF4-FFF2-40B4-BE49-F238E27FC236}">
                <a16:creationId xmlns:a16="http://schemas.microsoft.com/office/drawing/2014/main" id="{FEC1EE80-67E0-B8CA-975A-9AD9660A2C97}"/>
              </a:ext>
              <a:ext uri="{C183D7F6-B498-43B3-948B-1728B52AA6E4}">
                <adec:decorative xmlns:adec="http://schemas.microsoft.com/office/drawing/2017/decorative" val="1"/>
              </a:ext>
            </a:extLst>
          </p:cNvPr>
          <p:cNvGrpSpPr>
            <a:grpSpLocks noChangeAspect="1"/>
          </p:cNvGrpSpPr>
          <p:nvPr/>
        </p:nvGrpSpPr>
        <p:grpSpPr bwMode="auto">
          <a:xfrm>
            <a:off x="674613" y="5294860"/>
            <a:ext cx="302948" cy="309563"/>
            <a:chOff x="4315" y="4074"/>
            <a:chExt cx="229" cy="234"/>
          </a:xfrm>
        </p:grpSpPr>
        <p:sp>
          <p:nvSpPr>
            <p:cNvPr id="40" name="Freeform 5">
              <a:extLst>
                <a:ext uri="{FF2B5EF4-FFF2-40B4-BE49-F238E27FC236}">
                  <a16:creationId xmlns:a16="http://schemas.microsoft.com/office/drawing/2014/main" id="{18DE2FA0-C694-9FE8-818B-47158B27FAAC}"/>
                </a:ext>
              </a:extLst>
            </p:cNvPr>
            <p:cNvSpPr>
              <a:spLocks/>
            </p:cNvSpPr>
            <p:nvPr/>
          </p:nvSpPr>
          <p:spPr bwMode="auto">
            <a:xfrm>
              <a:off x="4315" y="4232"/>
              <a:ext cx="229" cy="76"/>
            </a:xfrm>
            <a:custGeom>
              <a:avLst/>
              <a:gdLst>
                <a:gd name="T0" fmla="*/ 257 w 308"/>
                <a:gd name="T1" fmla="*/ 0 h 102"/>
                <a:gd name="T2" fmla="*/ 257 w 308"/>
                <a:gd name="T3" fmla="*/ 0 h 102"/>
                <a:gd name="T4" fmla="*/ 154 w 308"/>
                <a:gd name="T5" fmla="*/ 52 h 102"/>
                <a:gd name="T6" fmla="*/ 50 w 308"/>
                <a:gd name="T7" fmla="*/ 0 h 102"/>
                <a:gd name="T8" fmla="*/ 0 w 308"/>
                <a:gd name="T9" fmla="*/ 25 h 102"/>
                <a:gd name="T10" fmla="*/ 154 w 308"/>
                <a:gd name="T11" fmla="*/ 102 h 102"/>
                <a:gd name="T12" fmla="*/ 308 w 308"/>
                <a:gd name="T13" fmla="*/ 25 h 102"/>
                <a:gd name="T14" fmla="*/ 257 w 308"/>
                <a:gd name="T15" fmla="*/ 0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8" h="102">
                  <a:moveTo>
                    <a:pt x="257" y="0"/>
                  </a:moveTo>
                  <a:lnTo>
                    <a:pt x="257" y="0"/>
                  </a:lnTo>
                  <a:lnTo>
                    <a:pt x="154" y="52"/>
                  </a:lnTo>
                  <a:lnTo>
                    <a:pt x="50" y="0"/>
                  </a:lnTo>
                  <a:lnTo>
                    <a:pt x="0" y="25"/>
                  </a:lnTo>
                  <a:lnTo>
                    <a:pt x="154" y="102"/>
                  </a:lnTo>
                  <a:lnTo>
                    <a:pt x="308" y="25"/>
                  </a:lnTo>
                  <a:lnTo>
                    <a:pt x="257" y="0"/>
                  </a:lnTo>
                  <a:close/>
                </a:path>
              </a:pathLst>
            </a:custGeom>
            <a:solidFill>
              <a:srgbClr val="0078D4"/>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41" name="Freeform 6">
              <a:extLst>
                <a:ext uri="{FF2B5EF4-FFF2-40B4-BE49-F238E27FC236}">
                  <a16:creationId xmlns:a16="http://schemas.microsoft.com/office/drawing/2014/main" id="{912F34E9-1544-A8EF-01F7-7DD3992EF65A}"/>
                </a:ext>
              </a:extLst>
            </p:cNvPr>
            <p:cNvSpPr>
              <a:spLocks/>
            </p:cNvSpPr>
            <p:nvPr/>
          </p:nvSpPr>
          <p:spPr bwMode="auto">
            <a:xfrm>
              <a:off x="4315" y="4172"/>
              <a:ext cx="229" cy="76"/>
            </a:xfrm>
            <a:custGeom>
              <a:avLst/>
              <a:gdLst>
                <a:gd name="T0" fmla="*/ 257 w 308"/>
                <a:gd name="T1" fmla="*/ 0 h 102"/>
                <a:gd name="T2" fmla="*/ 257 w 308"/>
                <a:gd name="T3" fmla="*/ 0 h 102"/>
                <a:gd name="T4" fmla="*/ 154 w 308"/>
                <a:gd name="T5" fmla="*/ 52 h 102"/>
                <a:gd name="T6" fmla="*/ 50 w 308"/>
                <a:gd name="T7" fmla="*/ 0 h 102"/>
                <a:gd name="T8" fmla="*/ 0 w 308"/>
                <a:gd name="T9" fmla="*/ 25 h 102"/>
                <a:gd name="T10" fmla="*/ 154 w 308"/>
                <a:gd name="T11" fmla="*/ 102 h 102"/>
                <a:gd name="T12" fmla="*/ 308 w 308"/>
                <a:gd name="T13" fmla="*/ 25 h 102"/>
                <a:gd name="T14" fmla="*/ 257 w 308"/>
                <a:gd name="T15" fmla="*/ 0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8" h="102">
                  <a:moveTo>
                    <a:pt x="257" y="0"/>
                  </a:moveTo>
                  <a:lnTo>
                    <a:pt x="257" y="0"/>
                  </a:lnTo>
                  <a:lnTo>
                    <a:pt x="154" y="52"/>
                  </a:lnTo>
                  <a:lnTo>
                    <a:pt x="50" y="0"/>
                  </a:lnTo>
                  <a:lnTo>
                    <a:pt x="0" y="25"/>
                  </a:lnTo>
                  <a:lnTo>
                    <a:pt x="154" y="102"/>
                  </a:lnTo>
                  <a:lnTo>
                    <a:pt x="308" y="25"/>
                  </a:lnTo>
                  <a:lnTo>
                    <a:pt x="257" y="0"/>
                  </a:lnTo>
                  <a:close/>
                </a:path>
              </a:pathLst>
            </a:custGeom>
            <a:solidFill>
              <a:srgbClr val="2F2F2F"/>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42" name="Freeform 7">
              <a:extLst>
                <a:ext uri="{FF2B5EF4-FFF2-40B4-BE49-F238E27FC236}">
                  <a16:creationId xmlns:a16="http://schemas.microsoft.com/office/drawing/2014/main" id="{6D29C4C5-6A0F-287C-104E-C9E831DA9591}"/>
                </a:ext>
              </a:extLst>
            </p:cNvPr>
            <p:cNvSpPr>
              <a:spLocks/>
            </p:cNvSpPr>
            <p:nvPr/>
          </p:nvSpPr>
          <p:spPr bwMode="auto">
            <a:xfrm>
              <a:off x="4315" y="4074"/>
              <a:ext cx="229" cy="115"/>
            </a:xfrm>
            <a:custGeom>
              <a:avLst/>
              <a:gdLst>
                <a:gd name="T0" fmla="*/ 154 w 308"/>
                <a:gd name="T1" fmla="*/ 0 h 154"/>
                <a:gd name="T2" fmla="*/ 154 w 308"/>
                <a:gd name="T3" fmla="*/ 0 h 154"/>
                <a:gd name="T4" fmla="*/ 0 w 308"/>
                <a:gd name="T5" fmla="*/ 77 h 154"/>
                <a:gd name="T6" fmla="*/ 154 w 308"/>
                <a:gd name="T7" fmla="*/ 154 h 154"/>
                <a:gd name="T8" fmla="*/ 308 w 308"/>
                <a:gd name="T9" fmla="*/ 77 h 154"/>
                <a:gd name="T10" fmla="*/ 154 w 308"/>
                <a:gd name="T11" fmla="*/ 0 h 154"/>
              </a:gdLst>
              <a:ahLst/>
              <a:cxnLst>
                <a:cxn ang="0">
                  <a:pos x="T0" y="T1"/>
                </a:cxn>
                <a:cxn ang="0">
                  <a:pos x="T2" y="T3"/>
                </a:cxn>
                <a:cxn ang="0">
                  <a:pos x="T4" y="T5"/>
                </a:cxn>
                <a:cxn ang="0">
                  <a:pos x="T6" y="T7"/>
                </a:cxn>
                <a:cxn ang="0">
                  <a:pos x="T8" y="T9"/>
                </a:cxn>
                <a:cxn ang="0">
                  <a:pos x="T10" y="T11"/>
                </a:cxn>
              </a:cxnLst>
              <a:rect l="0" t="0" r="r" b="b"/>
              <a:pathLst>
                <a:path w="308" h="154">
                  <a:moveTo>
                    <a:pt x="154" y="0"/>
                  </a:moveTo>
                  <a:lnTo>
                    <a:pt x="154" y="0"/>
                  </a:lnTo>
                  <a:lnTo>
                    <a:pt x="0" y="77"/>
                  </a:lnTo>
                  <a:lnTo>
                    <a:pt x="154" y="154"/>
                  </a:lnTo>
                  <a:lnTo>
                    <a:pt x="308" y="77"/>
                  </a:lnTo>
                  <a:lnTo>
                    <a:pt x="154" y="0"/>
                  </a:lnTo>
                  <a:close/>
                </a:path>
              </a:pathLst>
            </a:custGeom>
            <a:solidFill>
              <a:srgbClr val="C1C1C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grpSp>
    </p:spTree>
    <p:extLst>
      <p:ext uri="{BB962C8B-B14F-4D97-AF65-F5344CB8AC3E}">
        <p14:creationId xmlns:p14="http://schemas.microsoft.com/office/powerpoint/2010/main" val="748435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23851666-29D0-BDE7-5EFB-675A84763BC6}"/>
              </a:ext>
              <a:ext uri="{C183D7F6-B498-43B3-948B-1728B52AA6E4}">
                <adec:decorative xmlns:adec="http://schemas.microsoft.com/office/drawing/2017/decorative" val="1"/>
              </a:ext>
            </a:extLst>
          </p:cNvPr>
          <p:cNvSpPr>
            <a:spLocks/>
          </p:cNvSpPr>
          <p:nvPr/>
        </p:nvSpPr>
        <p:spPr bwMode="auto">
          <a:xfrm>
            <a:off x="0" y="4351718"/>
            <a:ext cx="12192000" cy="2514010"/>
          </a:xfrm>
          <a:prstGeom prst="rect">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8" name="Title 17">
            <a:extLst>
              <a:ext uri="{FF2B5EF4-FFF2-40B4-BE49-F238E27FC236}">
                <a16:creationId xmlns:a16="http://schemas.microsoft.com/office/drawing/2014/main" id="{D2600827-2F68-7933-B63B-09CA60D81575}"/>
              </a:ext>
            </a:extLst>
          </p:cNvPr>
          <p:cNvSpPr>
            <a:spLocks noGrp="1"/>
          </p:cNvSpPr>
          <p:nvPr>
            <p:ph type="title"/>
          </p:nvPr>
        </p:nvSpPr>
        <p:spPr>
          <a:xfrm>
            <a:off x="574816" y="510988"/>
            <a:ext cx="11018520" cy="861774"/>
          </a:xfrm>
        </p:spPr>
        <p:txBody>
          <a:bodyPr/>
          <a:lstStyle/>
          <a:p>
            <a:r>
              <a:rPr lang="en-US" noProof="0"/>
              <a:t>Secure Productivity Messaging</a:t>
            </a:r>
            <a:br>
              <a:rPr lang="en-US" noProof="0"/>
            </a:br>
            <a:endParaRPr lang="en-US"/>
          </a:p>
        </p:txBody>
      </p:sp>
      <p:sp>
        <p:nvSpPr>
          <p:cNvPr id="22" name="Text Placeholder 21">
            <a:extLst>
              <a:ext uri="{FF2B5EF4-FFF2-40B4-BE49-F238E27FC236}">
                <a16:creationId xmlns:a16="http://schemas.microsoft.com/office/drawing/2014/main" id="{1BA0BC9D-6BDD-053F-391C-9AF31B4CB185}"/>
              </a:ext>
            </a:extLst>
          </p:cNvPr>
          <p:cNvSpPr>
            <a:spLocks noGrp="1"/>
          </p:cNvSpPr>
          <p:nvPr>
            <p:ph type="body" sz="quarter" idx="11"/>
          </p:nvPr>
        </p:nvSpPr>
        <p:spPr/>
        <p:txBody>
          <a:bodyPr/>
          <a:lstStyle/>
          <a:p>
            <a:r>
              <a:rPr lang="en-US">
                <a:solidFill>
                  <a:srgbClr val="0078D4"/>
                </a:solidFill>
              </a:rPr>
              <a:t>Microsoft 365 Business Premium + Microsoft 365 Copilot</a:t>
            </a:r>
          </a:p>
        </p:txBody>
      </p:sp>
      <p:sp>
        <p:nvSpPr>
          <p:cNvPr id="25" name="Text Placeholder 24">
            <a:extLst>
              <a:ext uri="{FF2B5EF4-FFF2-40B4-BE49-F238E27FC236}">
                <a16:creationId xmlns:a16="http://schemas.microsoft.com/office/drawing/2014/main" id="{BA673D8B-7E43-FDA7-848D-F789AF424E68}"/>
              </a:ext>
            </a:extLst>
          </p:cNvPr>
          <p:cNvSpPr>
            <a:spLocks noGrp="1"/>
          </p:cNvSpPr>
          <p:nvPr>
            <p:ph type="body" sz="quarter" idx="10"/>
          </p:nvPr>
        </p:nvSpPr>
        <p:spPr>
          <a:xfrm>
            <a:off x="584200" y="1582057"/>
            <a:ext cx="11018187" cy="553998"/>
          </a:xfrm>
        </p:spPr>
        <p:txBody>
          <a:bodyPr/>
          <a:lstStyle/>
          <a:p>
            <a:r>
              <a:rPr kumimoji="0" lang="en-US" b="0" i="0" u="none" strike="noStrike" kern="1200" cap="none" spc="0" normalizeH="0" baseline="0" noProof="0">
                <a:ln>
                  <a:noFill/>
                </a:ln>
                <a:solidFill>
                  <a:srgbClr val="1A1A1A"/>
                </a:solidFill>
                <a:effectLst/>
                <a:uLnTx/>
                <a:uFillTx/>
                <a:latin typeface="Segoe UI"/>
                <a:ea typeface="+mn-ea"/>
                <a:cs typeface="Segoe UI Semibold"/>
              </a:rPr>
              <a:t>Safely run your business from anywhere with a secure, comprehensive, AI-powered cloud solution that makes hybrid work, work.</a:t>
            </a:r>
          </a:p>
        </p:txBody>
      </p:sp>
      <p:sp>
        <p:nvSpPr>
          <p:cNvPr id="26" name="Rectangle: Rounded Corners 25">
            <a:extLst>
              <a:ext uri="{FF2B5EF4-FFF2-40B4-BE49-F238E27FC236}">
                <a16:creationId xmlns:a16="http://schemas.microsoft.com/office/drawing/2014/main" id="{05A0C81D-68C1-9A8D-3989-73EF7F628373}"/>
              </a:ext>
              <a:ext uri="{C183D7F6-B498-43B3-948B-1728B52AA6E4}">
                <adec:decorative xmlns:adec="http://schemas.microsoft.com/office/drawing/2017/decorative" val="1"/>
              </a:ext>
            </a:extLst>
          </p:cNvPr>
          <p:cNvSpPr/>
          <p:nvPr/>
        </p:nvSpPr>
        <p:spPr bwMode="auto">
          <a:xfrm>
            <a:off x="809625" y="2506282"/>
            <a:ext cx="10567670" cy="3970718"/>
          </a:xfrm>
          <a:prstGeom prst="roundRect">
            <a:avLst>
              <a:gd name="adj" fmla="val 5143"/>
            </a:avLst>
          </a:prstGeom>
          <a:solidFill>
            <a:schemeClr val="bg1">
              <a:lumMod val="85000"/>
              <a:alpha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7" name="Rectangle 26">
            <a:extLst>
              <a:ext uri="{FF2B5EF4-FFF2-40B4-BE49-F238E27FC236}">
                <a16:creationId xmlns:a16="http://schemas.microsoft.com/office/drawing/2014/main" id="{5900C589-3E0B-D91D-C063-AC044C1ED61E}"/>
              </a:ext>
              <a:ext uri="{C183D7F6-B498-43B3-948B-1728B52AA6E4}">
                <adec:decorative xmlns:adec="http://schemas.microsoft.com/office/drawing/2017/decorative" val="0"/>
              </a:ext>
            </a:extLst>
          </p:cNvPr>
          <p:cNvSpPr/>
          <p:nvPr/>
        </p:nvSpPr>
        <p:spPr bwMode="auto">
          <a:xfrm>
            <a:off x="1149988" y="3246420"/>
            <a:ext cx="3108960" cy="2902834"/>
          </a:xfrm>
          <a:prstGeom prst="rect">
            <a:avLst/>
          </a:prstGeom>
          <a:solidFill>
            <a:schemeClr val="bg1"/>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28600" rIns="274320" bIns="182880" numCol="1" spcCol="0" rtlCol="0" fromWordArt="0" anchor="t"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600" b="0" i="0" u="none" strike="noStrike" kern="1200" cap="none" spc="0" normalizeH="0" baseline="0" noProof="0">
                <a:ln>
                  <a:noFill/>
                </a:ln>
                <a:solidFill>
                  <a:srgbClr val="0078D4"/>
                </a:solidFill>
                <a:effectLst/>
                <a:uLnTx/>
                <a:uFillTx/>
                <a:latin typeface="Segoe UI Semibold"/>
                <a:ea typeface="+mn-ea"/>
                <a:cs typeface="+mn-cs"/>
              </a:rPr>
              <a:t>Build a Zero-Trust foundation</a:t>
            </a:r>
          </a:p>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Keep your data safe from unauthorized access when passwords are lost or stolen with multi-factor authentication.</a:t>
            </a:r>
          </a:p>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Defend against advanced cyberthreats and safeguard business data with enterprise-grade protection against phishing, ransomware, and data loss.</a:t>
            </a:r>
          </a:p>
        </p:txBody>
      </p:sp>
      <p:sp>
        <p:nvSpPr>
          <p:cNvPr id="28" name="Rectangle 27">
            <a:extLst>
              <a:ext uri="{FF2B5EF4-FFF2-40B4-BE49-F238E27FC236}">
                <a16:creationId xmlns:a16="http://schemas.microsoft.com/office/drawing/2014/main" id="{E3A73A55-C531-DD89-97AC-CA45F1661F4A}"/>
              </a:ext>
              <a:ext uri="{C183D7F6-B498-43B3-948B-1728B52AA6E4}">
                <adec:decorative xmlns:adec="http://schemas.microsoft.com/office/drawing/2017/decorative" val="0"/>
              </a:ext>
            </a:extLst>
          </p:cNvPr>
          <p:cNvSpPr/>
          <p:nvPr/>
        </p:nvSpPr>
        <p:spPr bwMode="auto">
          <a:xfrm>
            <a:off x="4538980" y="3246420"/>
            <a:ext cx="3108960" cy="2902834"/>
          </a:xfrm>
          <a:prstGeom prst="rect">
            <a:avLst/>
          </a:prstGeom>
          <a:solidFill>
            <a:schemeClr val="bg1"/>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28600" rIns="274320" bIns="182880" numCol="1" spcCol="0" rtlCol="0" fromWordArt="0" anchor="t"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600" b="0" i="0" u="none" strike="noStrike" kern="1200" cap="none" spc="0" normalizeH="0" baseline="0" noProof="0">
                <a:ln>
                  <a:noFill/>
                </a:ln>
                <a:solidFill>
                  <a:srgbClr val="0078D4"/>
                </a:solidFill>
                <a:effectLst/>
                <a:uLnTx/>
                <a:uFillTx/>
                <a:latin typeface="Segoe UI Semibold"/>
                <a:ea typeface="+mn-ea"/>
                <a:cs typeface="+mn-cs"/>
              </a:rPr>
              <a:t>Simplify endpoint management</a:t>
            </a:r>
          </a:p>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Easily enable remote desktop access for employees on any device, while you maintain central management and security of your users’ desktops. </a:t>
            </a:r>
          </a:p>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Control which devices and users can access your work data with options to block users from logging in from home computers, un-approved apps, or outside of work hours. </a:t>
            </a:r>
          </a:p>
        </p:txBody>
      </p:sp>
      <p:sp>
        <p:nvSpPr>
          <p:cNvPr id="29" name="Rectangle 28">
            <a:extLst>
              <a:ext uri="{FF2B5EF4-FFF2-40B4-BE49-F238E27FC236}">
                <a16:creationId xmlns:a16="http://schemas.microsoft.com/office/drawing/2014/main" id="{BBEF138C-A0BA-AB46-C091-316873A12573}"/>
              </a:ext>
              <a:ext uri="{C183D7F6-B498-43B3-948B-1728B52AA6E4}">
                <adec:decorative xmlns:adec="http://schemas.microsoft.com/office/drawing/2017/decorative" val="0"/>
              </a:ext>
            </a:extLst>
          </p:cNvPr>
          <p:cNvSpPr/>
          <p:nvPr/>
        </p:nvSpPr>
        <p:spPr bwMode="auto">
          <a:xfrm>
            <a:off x="7927973" y="3246420"/>
            <a:ext cx="3108960" cy="2902834"/>
          </a:xfrm>
          <a:prstGeom prst="rect">
            <a:avLst/>
          </a:prstGeom>
          <a:solidFill>
            <a:schemeClr val="bg1"/>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28600" rIns="274320" bIns="182880" numCol="1" spcCol="0" rtlCol="0" fromWordArt="0" anchor="t"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600" b="0" i="0" u="none" strike="noStrike" kern="1200" cap="none" spc="0" normalizeH="0" baseline="0" noProof="0">
                <a:ln>
                  <a:noFill/>
                </a:ln>
                <a:solidFill>
                  <a:srgbClr val="0078D4"/>
                </a:solidFill>
                <a:effectLst/>
                <a:uLnTx/>
                <a:uFillTx/>
                <a:latin typeface="Segoe UI Semibold"/>
                <a:ea typeface="+mn-ea"/>
                <a:cs typeface="+mn-cs"/>
              </a:rPr>
              <a:t>Unleash intelligent productivity </a:t>
            </a:r>
          </a:p>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Save money and do more with Microsoft 365 by consolidating vendors and hybrid work apps into one platform. </a:t>
            </a:r>
          </a:p>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Build your foundation for the next generation of AI. Available in the coming months, Microsoft 365 Copilot* will uplevel skills and unleash creativity and productivity. Stay tuned for more details coming soon.</a:t>
            </a:r>
          </a:p>
          <a:p>
            <a:pPr marL="0" marR="0" lvl="0" indent="0" algn="l" defTabSz="914400" rtl="0" eaLnBrk="1" fontAlgn="auto" latinLnBrk="0" hangingPunct="1">
              <a:lnSpc>
                <a:spcPct val="100000"/>
              </a:lnSpc>
              <a:spcBef>
                <a:spcPts val="0"/>
              </a:spcBef>
              <a:spcAft>
                <a:spcPts val="1200"/>
              </a:spcAft>
              <a:buClrTx/>
              <a:buSzTx/>
              <a:buFontTx/>
              <a:buNone/>
              <a:tabLst/>
              <a:defRPr/>
            </a:pPr>
            <a:endParaRPr kumimoji="0" lang="en-US" sz="1600" b="0" i="0" u="none" strike="noStrike" kern="1200" cap="none" spc="0" normalizeH="0" baseline="0" noProof="0">
              <a:ln>
                <a:noFill/>
              </a:ln>
              <a:solidFill>
                <a:srgbClr val="0078D4"/>
              </a:solidFill>
              <a:effectLst/>
              <a:uLnTx/>
              <a:uFillTx/>
              <a:latin typeface="Segoe UI Semibold"/>
              <a:ea typeface="+mn-ea"/>
              <a:cs typeface="+mn-cs"/>
            </a:endParaRPr>
          </a:p>
        </p:txBody>
      </p:sp>
      <p:sp>
        <p:nvSpPr>
          <p:cNvPr id="12" name="Data &amp; AI" title="Icon of several circles connected to eachother by lines">
            <a:extLst>
              <a:ext uri="{FF2B5EF4-FFF2-40B4-BE49-F238E27FC236}">
                <a16:creationId xmlns:a16="http://schemas.microsoft.com/office/drawing/2014/main" id="{D94733CB-A406-533D-2232-FCA30977E69E}"/>
              </a:ext>
            </a:extLst>
          </p:cNvPr>
          <p:cNvSpPr>
            <a:spLocks noChangeAspect="1" noEditPoints="1"/>
          </p:cNvSpPr>
          <p:nvPr/>
        </p:nvSpPr>
        <p:spPr bwMode="auto">
          <a:xfrm>
            <a:off x="9183577" y="2660007"/>
            <a:ext cx="567374" cy="453676"/>
          </a:xfrm>
          <a:custGeom>
            <a:avLst/>
            <a:gdLst>
              <a:gd name="T0" fmla="*/ 465 w 706"/>
              <a:gd name="T1" fmla="*/ 76 h 564"/>
              <a:gd name="T2" fmla="*/ 465 w 706"/>
              <a:gd name="T3" fmla="*/ 0 h 564"/>
              <a:gd name="T4" fmla="*/ 668 w 706"/>
              <a:gd name="T5" fmla="*/ 138 h 564"/>
              <a:gd name="T6" fmla="*/ 668 w 706"/>
              <a:gd name="T7" fmla="*/ 214 h 564"/>
              <a:gd name="T8" fmla="*/ 668 w 706"/>
              <a:gd name="T9" fmla="*/ 138 h 564"/>
              <a:gd name="T10" fmla="*/ 454 w 706"/>
              <a:gd name="T11" fmla="*/ 314 h 564"/>
              <a:gd name="T12" fmla="*/ 530 w 706"/>
              <a:gd name="T13" fmla="*/ 314 h 564"/>
              <a:gd name="T14" fmla="*/ 637 w 706"/>
              <a:gd name="T15" fmla="*/ 422 h 564"/>
              <a:gd name="T16" fmla="*/ 637 w 706"/>
              <a:gd name="T17" fmla="*/ 499 h 564"/>
              <a:gd name="T18" fmla="*/ 637 w 706"/>
              <a:gd name="T19" fmla="*/ 422 h 564"/>
              <a:gd name="T20" fmla="*/ 282 w 706"/>
              <a:gd name="T21" fmla="*/ 526 h 564"/>
              <a:gd name="T22" fmla="*/ 358 w 706"/>
              <a:gd name="T23" fmla="*/ 526 h 564"/>
              <a:gd name="T24" fmla="*/ 38 w 706"/>
              <a:gd name="T25" fmla="*/ 338 h 564"/>
              <a:gd name="T26" fmla="*/ 38 w 706"/>
              <a:gd name="T27" fmla="*/ 415 h 564"/>
              <a:gd name="T28" fmla="*/ 38 w 706"/>
              <a:gd name="T29" fmla="*/ 338 h 564"/>
              <a:gd name="T30" fmla="*/ 258 w 706"/>
              <a:gd name="T31" fmla="*/ 205 h 564"/>
              <a:gd name="T32" fmla="*/ 334 w 706"/>
              <a:gd name="T33" fmla="*/ 205 h 564"/>
              <a:gd name="T34" fmla="*/ 120 w 706"/>
              <a:gd name="T35" fmla="*/ 75 h 564"/>
              <a:gd name="T36" fmla="*/ 120 w 706"/>
              <a:gd name="T37" fmla="*/ 152 h 564"/>
              <a:gd name="T38" fmla="*/ 120 w 706"/>
              <a:gd name="T39" fmla="*/ 75 h 564"/>
              <a:gd name="T40" fmla="*/ 258 w 706"/>
              <a:gd name="T41" fmla="*/ 188 h 564"/>
              <a:gd name="T42" fmla="*/ 460 w 706"/>
              <a:gd name="T43" fmla="*/ 294 h 564"/>
              <a:gd name="T44" fmla="*/ 76 w 706"/>
              <a:gd name="T45" fmla="*/ 376 h 564"/>
              <a:gd name="T46" fmla="*/ 288 w 706"/>
              <a:gd name="T47" fmla="*/ 505 h 564"/>
              <a:gd name="T48" fmla="*/ 603 w 706"/>
              <a:gd name="T49" fmla="*/ 479 h 564"/>
              <a:gd name="T50" fmla="*/ 159 w 706"/>
              <a:gd name="T51" fmla="*/ 104 h 564"/>
              <a:gd name="T52" fmla="*/ 637 w 706"/>
              <a:gd name="T53" fmla="*/ 151 h 564"/>
              <a:gd name="T54" fmla="*/ 523 w 706"/>
              <a:gd name="T55" fmla="*/ 291 h 564"/>
              <a:gd name="T56" fmla="*/ 465 w 706"/>
              <a:gd name="T57" fmla="*/ 347 h 564"/>
              <a:gd name="T58" fmla="*/ 334 w 706"/>
              <a:gd name="T59" fmla="*/ 490 h 564"/>
              <a:gd name="T60" fmla="*/ 320 w 706"/>
              <a:gd name="T61" fmla="*/ 488 h 564"/>
              <a:gd name="T62" fmla="*/ 134 w 706"/>
              <a:gd name="T63" fmla="*/ 149 h 564"/>
              <a:gd name="T64" fmla="*/ 438 w 706"/>
              <a:gd name="T65" fmla="*/ 65 h 564"/>
              <a:gd name="T66" fmla="*/ 624 w 706"/>
              <a:gd name="T67" fmla="*/ 425 h 564"/>
              <a:gd name="T68" fmla="*/ 603 w 706"/>
              <a:gd name="T69" fmla="*/ 43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6" h="564">
                <a:moveTo>
                  <a:pt x="503" y="38"/>
                </a:moveTo>
                <a:cubicBezTo>
                  <a:pt x="503" y="59"/>
                  <a:pt x="486" y="76"/>
                  <a:pt x="465" y="76"/>
                </a:cubicBezTo>
                <a:cubicBezTo>
                  <a:pt x="444" y="76"/>
                  <a:pt x="427" y="59"/>
                  <a:pt x="427" y="38"/>
                </a:cubicBezTo>
                <a:cubicBezTo>
                  <a:pt x="427" y="17"/>
                  <a:pt x="444" y="0"/>
                  <a:pt x="465" y="0"/>
                </a:cubicBezTo>
                <a:cubicBezTo>
                  <a:pt x="486" y="0"/>
                  <a:pt x="503" y="17"/>
                  <a:pt x="503" y="38"/>
                </a:cubicBezTo>
                <a:close/>
                <a:moveTo>
                  <a:pt x="668" y="138"/>
                </a:moveTo>
                <a:cubicBezTo>
                  <a:pt x="647" y="138"/>
                  <a:pt x="630" y="155"/>
                  <a:pt x="630" y="176"/>
                </a:cubicBezTo>
                <a:cubicBezTo>
                  <a:pt x="630" y="197"/>
                  <a:pt x="647" y="214"/>
                  <a:pt x="668" y="214"/>
                </a:cubicBezTo>
                <a:cubicBezTo>
                  <a:pt x="689" y="214"/>
                  <a:pt x="706" y="197"/>
                  <a:pt x="706" y="176"/>
                </a:cubicBezTo>
                <a:cubicBezTo>
                  <a:pt x="706" y="155"/>
                  <a:pt x="689" y="138"/>
                  <a:pt x="668" y="138"/>
                </a:cubicBezTo>
                <a:close/>
                <a:moveTo>
                  <a:pt x="492" y="276"/>
                </a:moveTo>
                <a:cubicBezTo>
                  <a:pt x="471" y="276"/>
                  <a:pt x="454" y="293"/>
                  <a:pt x="454" y="314"/>
                </a:cubicBezTo>
                <a:cubicBezTo>
                  <a:pt x="454" y="335"/>
                  <a:pt x="471" y="352"/>
                  <a:pt x="492" y="352"/>
                </a:cubicBezTo>
                <a:cubicBezTo>
                  <a:pt x="513" y="352"/>
                  <a:pt x="530" y="335"/>
                  <a:pt x="530" y="314"/>
                </a:cubicBezTo>
                <a:cubicBezTo>
                  <a:pt x="530" y="293"/>
                  <a:pt x="513" y="276"/>
                  <a:pt x="492" y="276"/>
                </a:cubicBezTo>
                <a:close/>
                <a:moveTo>
                  <a:pt x="637" y="422"/>
                </a:moveTo>
                <a:cubicBezTo>
                  <a:pt x="616" y="422"/>
                  <a:pt x="599" y="440"/>
                  <a:pt x="599" y="461"/>
                </a:cubicBezTo>
                <a:cubicBezTo>
                  <a:pt x="599" y="482"/>
                  <a:pt x="616" y="499"/>
                  <a:pt x="637" y="499"/>
                </a:cubicBezTo>
                <a:cubicBezTo>
                  <a:pt x="658" y="499"/>
                  <a:pt x="675" y="482"/>
                  <a:pt x="675" y="461"/>
                </a:cubicBezTo>
                <a:cubicBezTo>
                  <a:pt x="675" y="440"/>
                  <a:pt x="658" y="422"/>
                  <a:pt x="637" y="422"/>
                </a:cubicBezTo>
                <a:close/>
                <a:moveTo>
                  <a:pt x="320" y="488"/>
                </a:moveTo>
                <a:cubicBezTo>
                  <a:pt x="299" y="488"/>
                  <a:pt x="282" y="505"/>
                  <a:pt x="282" y="526"/>
                </a:cubicBezTo>
                <a:cubicBezTo>
                  <a:pt x="282" y="547"/>
                  <a:pt x="299" y="564"/>
                  <a:pt x="320" y="564"/>
                </a:cubicBezTo>
                <a:cubicBezTo>
                  <a:pt x="341" y="564"/>
                  <a:pt x="358" y="547"/>
                  <a:pt x="358" y="526"/>
                </a:cubicBezTo>
                <a:cubicBezTo>
                  <a:pt x="358" y="505"/>
                  <a:pt x="341" y="488"/>
                  <a:pt x="320" y="488"/>
                </a:cubicBezTo>
                <a:close/>
                <a:moveTo>
                  <a:pt x="38" y="338"/>
                </a:moveTo>
                <a:cubicBezTo>
                  <a:pt x="17" y="338"/>
                  <a:pt x="0" y="355"/>
                  <a:pt x="0" y="376"/>
                </a:cubicBezTo>
                <a:cubicBezTo>
                  <a:pt x="0" y="398"/>
                  <a:pt x="17" y="415"/>
                  <a:pt x="38" y="415"/>
                </a:cubicBezTo>
                <a:cubicBezTo>
                  <a:pt x="59" y="415"/>
                  <a:pt x="76" y="398"/>
                  <a:pt x="76" y="376"/>
                </a:cubicBezTo>
                <a:cubicBezTo>
                  <a:pt x="76" y="355"/>
                  <a:pt x="59" y="338"/>
                  <a:pt x="38" y="338"/>
                </a:cubicBezTo>
                <a:close/>
                <a:moveTo>
                  <a:pt x="296" y="167"/>
                </a:moveTo>
                <a:cubicBezTo>
                  <a:pt x="275" y="167"/>
                  <a:pt x="258" y="184"/>
                  <a:pt x="258" y="205"/>
                </a:cubicBezTo>
                <a:cubicBezTo>
                  <a:pt x="258" y="226"/>
                  <a:pt x="275" y="243"/>
                  <a:pt x="296" y="243"/>
                </a:cubicBezTo>
                <a:cubicBezTo>
                  <a:pt x="317" y="243"/>
                  <a:pt x="334" y="226"/>
                  <a:pt x="334" y="205"/>
                </a:cubicBezTo>
                <a:cubicBezTo>
                  <a:pt x="334" y="184"/>
                  <a:pt x="317" y="167"/>
                  <a:pt x="296" y="167"/>
                </a:cubicBezTo>
                <a:close/>
                <a:moveTo>
                  <a:pt x="120" y="75"/>
                </a:moveTo>
                <a:cubicBezTo>
                  <a:pt x="99" y="75"/>
                  <a:pt x="82" y="93"/>
                  <a:pt x="82" y="114"/>
                </a:cubicBezTo>
                <a:cubicBezTo>
                  <a:pt x="82" y="135"/>
                  <a:pt x="99" y="152"/>
                  <a:pt x="120" y="152"/>
                </a:cubicBezTo>
                <a:cubicBezTo>
                  <a:pt x="142" y="152"/>
                  <a:pt x="159" y="135"/>
                  <a:pt x="159" y="114"/>
                </a:cubicBezTo>
                <a:cubicBezTo>
                  <a:pt x="159" y="93"/>
                  <a:pt x="142" y="75"/>
                  <a:pt x="120" y="75"/>
                </a:cubicBezTo>
                <a:close/>
                <a:moveTo>
                  <a:pt x="153" y="133"/>
                </a:moveTo>
                <a:cubicBezTo>
                  <a:pt x="258" y="188"/>
                  <a:pt x="258" y="188"/>
                  <a:pt x="258" y="188"/>
                </a:cubicBezTo>
                <a:moveTo>
                  <a:pt x="328" y="225"/>
                </a:moveTo>
                <a:cubicBezTo>
                  <a:pt x="460" y="294"/>
                  <a:pt x="460" y="294"/>
                  <a:pt x="460" y="294"/>
                </a:cubicBezTo>
                <a:moveTo>
                  <a:pt x="454" y="314"/>
                </a:moveTo>
                <a:cubicBezTo>
                  <a:pt x="76" y="376"/>
                  <a:pt x="76" y="376"/>
                  <a:pt x="76" y="376"/>
                </a:cubicBezTo>
                <a:moveTo>
                  <a:pt x="71" y="395"/>
                </a:moveTo>
                <a:cubicBezTo>
                  <a:pt x="288" y="505"/>
                  <a:pt x="288" y="505"/>
                  <a:pt x="288" y="505"/>
                </a:cubicBezTo>
                <a:moveTo>
                  <a:pt x="358" y="526"/>
                </a:moveTo>
                <a:cubicBezTo>
                  <a:pt x="603" y="479"/>
                  <a:pt x="603" y="479"/>
                  <a:pt x="603" y="479"/>
                </a:cubicBezTo>
                <a:moveTo>
                  <a:pt x="427" y="38"/>
                </a:moveTo>
                <a:cubicBezTo>
                  <a:pt x="159" y="104"/>
                  <a:pt x="159" y="104"/>
                  <a:pt x="159" y="104"/>
                </a:cubicBezTo>
                <a:moveTo>
                  <a:pt x="497" y="59"/>
                </a:moveTo>
                <a:cubicBezTo>
                  <a:pt x="637" y="151"/>
                  <a:pt x="637" y="151"/>
                  <a:pt x="637" y="151"/>
                </a:cubicBezTo>
                <a:moveTo>
                  <a:pt x="637" y="198"/>
                </a:moveTo>
                <a:cubicBezTo>
                  <a:pt x="523" y="291"/>
                  <a:pt x="523" y="291"/>
                  <a:pt x="523" y="291"/>
                </a:cubicBezTo>
                <a:moveTo>
                  <a:pt x="346" y="497"/>
                </a:moveTo>
                <a:cubicBezTo>
                  <a:pt x="465" y="347"/>
                  <a:pt x="465" y="347"/>
                  <a:pt x="465" y="347"/>
                </a:cubicBezTo>
                <a:moveTo>
                  <a:pt x="447" y="76"/>
                </a:moveTo>
                <a:cubicBezTo>
                  <a:pt x="334" y="490"/>
                  <a:pt x="334" y="490"/>
                  <a:pt x="334" y="490"/>
                </a:cubicBezTo>
                <a:moveTo>
                  <a:pt x="296" y="243"/>
                </a:moveTo>
                <a:cubicBezTo>
                  <a:pt x="320" y="488"/>
                  <a:pt x="320" y="488"/>
                  <a:pt x="320" y="488"/>
                </a:cubicBezTo>
                <a:moveTo>
                  <a:pt x="305" y="488"/>
                </a:moveTo>
                <a:cubicBezTo>
                  <a:pt x="134" y="149"/>
                  <a:pt x="134" y="149"/>
                  <a:pt x="134" y="149"/>
                </a:cubicBezTo>
                <a:moveTo>
                  <a:pt x="323" y="179"/>
                </a:moveTo>
                <a:cubicBezTo>
                  <a:pt x="438" y="65"/>
                  <a:pt x="438" y="65"/>
                  <a:pt x="438" y="65"/>
                </a:cubicBezTo>
                <a:moveTo>
                  <a:pt x="481" y="76"/>
                </a:moveTo>
                <a:cubicBezTo>
                  <a:pt x="624" y="425"/>
                  <a:pt x="624" y="425"/>
                  <a:pt x="624" y="425"/>
                </a:cubicBezTo>
                <a:moveTo>
                  <a:pt x="514" y="347"/>
                </a:moveTo>
                <a:cubicBezTo>
                  <a:pt x="603" y="434"/>
                  <a:pt x="603" y="434"/>
                  <a:pt x="603" y="434"/>
                </a:cubicBezTo>
              </a:path>
            </a:pathLst>
          </a:custGeom>
          <a:noFill/>
          <a:ln w="12700"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67"/>
            <a:endParaRPr lang="en-US" sz="1765" kern="0">
              <a:solidFill>
                <a:srgbClr val="000000"/>
              </a:solidFill>
              <a:latin typeface="Segoe UI"/>
            </a:endParaRPr>
          </a:p>
        </p:txBody>
      </p:sp>
      <p:sp>
        <p:nvSpPr>
          <p:cNvPr id="13" name="cloud" title="Icon of a cloud">
            <a:extLst>
              <a:ext uri="{FF2B5EF4-FFF2-40B4-BE49-F238E27FC236}">
                <a16:creationId xmlns:a16="http://schemas.microsoft.com/office/drawing/2014/main" id="{D4D296BF-9433-0E43-9E7D-7824B807928C}"/>
              </a:ext>
            </a:extLst>
          </p:cNvPr>
          <p:cNvSpPr>
            <a:spLocks noChangeAspect="1"/>
          </p:cNvSpPr>
          <p:nvPr/>
        </p:nvSpPr>
        <p:spPr bwMode="auto">
          <a:xfrm>
            <a:off x="5809319" y="2732764"/>
            <a:ext cx="567947" cy="361837"/>
          </a:xfrm>
          <a:custGeom>
            <a:avLst/>
            <a:gdLst>
              <a:gd name="T0" fmla="*/ 281 w 344"/>
              <a:gd name="T1" fmla="*/ 216 h 217"/>
              <a:gd name="T2" fmla="*/ 281 w 344"/>
              <a:gd name="T3" fmla="*/ 217 h 217"/>
              <a:gd name="T4" fmla="*/ 88 w 344"/>
              <a:gd name="T5" fmla="*/ 217 h 217"/>
              <a:gd name="T6" fmla="*/ 88 w 344"/>
              <a:gd name="T7" fmla="*/ 217 h 217"/>
              <a:gd name="T8" fmla="*/ 86 w 344"/>
              <a:gd name="T9" fmla="*/ 217 h 217"/>
              <a:gd name="T10" fmla="*/ 0 w 344"/>
              <a:gd name="T11" fmla="*/ 130 h 217"/>
              <a:gd name="T12" fmla="*/ 86 w 344"/>
              <a:gd name="T13" fmla="*/ 44 h 217"/>
              <a:gd name="T14" fmla="*/ 104 w 344"/>
              <a:gd name="T15" fmla="*/ 45 h 217"/>
              <a:gd name="T16" fmla="*/ 184 w 344"/>
              <a:gd name="T17" fmla="*/ 0 h 217"/>
              <a:gd name="T18" fmla="*/ 278 w 344"/>
              <a:gd name="T19" fmla="*/ 85 h 217"/>
              <a:gd name="T20" fmla="*/ 278 w 344"/>
              <a:gd name="T21" fmla="*/ 85 h 217"/>
              <a:gd name="T22" fmla="*/ 344 w 344"/>
              <a:gd name="T23" fmla="*/ 151 h 217"/>
              <a:gd name="T24" fmla="*/ 281 w 344"/>
              <a:gd name="T25" fmla="*/ 21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17">
                <a:moveTo>
                  <a:pt x="281" y="216"/>
                </a:moveTo>
                <a:cubicBezTo>
                  <a:pt x="281" y="217"/>
                  <a:pt x="281" y="217"/>
                  <a:pt x="281" y="217"/>
                </a:cubicBezTo>
                <a:cubicBezTo>
                  <a:pt x="88" y="217"/>
                  <a:pt x="88" y="217"/>
                  <a:pt x="88" y="217"/>
                </a:cubicBezTo>
                <a:cubicBezTo>
                  <a:pt x="88" y="217"/>
                  <a:pt x="88" y="217"/>
                  <a:pt x="88" y="217"/>
                </a:cubicBezTo>
                <a:cubicBezTo>
                  <a:pt x="87" y="217"/>
                  <a:pt x="87" y="217"/>
                  <a:pt x="86" y="217"/>
                </a:cubicBezTo>
                <a:cubicBezTo>
                  <a:pt x="39" y="217"/>
                  <a:pt x="0" y="178"/>
                  <a:pt x="0" y="130"/>
                </a:cubicBezTo>
                <a:cubicBezTo>
                  <a:pt x="0" y="82"/>
                  <a:pt x="39" y="44"/>
                  <a:pt x="86" y="44"/>
                </a:cubicBezTo>
                <a:cubicBezTo>
                  <a:pt x="92" y="44"/>
                  <a:pt x="98" y="44"/>
                  <a:pt x="104" y="45"/>
                </a:cubicBezTo>
                <a:cubicBezTo>
                  <a:pt x="121" y="18"/>
                  <a:pt x="150" y="0"/>
                  <a:pt x="184" y="0"/>
                </a:cubicBezTo>
                <a:cubicBezTo>
                  <a:pt x="233" y="0"/>
                  <a:pt x="273" y="37"/>
                  <a:pt x="278" y="85"/>
                </a:cubicBezTo>
                <a:cubicBezTo>
                  <a:pt x="278" y="85"/>
                  <a:pt x="278" y="85"/>
                  <a:pt x="278" y="85"/>
                </a:cubicBezTo>
                <a:cubicBezTo>
                  <a:pt x="315" y="85"/>
                  <a:pt x="344" y="114"/>
                  <a:pt x="344" y="151"/>
                </a:cubicBezTo>
                <a:cubicBezTo>
                  <a:pt x="344" y="186"/>
                  <a:pt x="316" y="215"/>
                  <a:pt x="281" y="216"/>
                </a:cubicBezTo>
                <a:close/>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endParaRPr lang="en-US" sz="900">
              <a:gradFill>
                <a:gsLst>
                  <a:gs pos="0">
                    <a:srgbClr val="505050"/>
                  </a:gs>
                  <a:gs pos="100000">
                    <a:srgbClr val="505050"/>
                  </a:gs>
                </a:gsLst>
              </a:gradFill>
            </a:endParaRPr>
          </a:p>
        </p:txBody>
      </p:sp>
      <p:sp>
        <p:nvSpPr>
          <p:cNvPr id="14" name="shield_3" title="Icon of a shield with an exclamation point inside">
            <a:extLst>
              <a:ext uri="{FF2B5EF4-FFF2-40B4-BE49-F238E27FC236}">
                <a16:creationId xmlns:a16="http://schemas.microsoft.com/office/drawing/2014/main" id="{11EDC8D1-F469-9C13-CEBB-31D3CBC8C593}"/>
              </a:ext>
            </a:extLst>
          </p:cNvPr>
          <p:cNvSpPr>
            <a:spLocks noChangeAspect="1" noEditPoints="1"/>
          </p:cNvSpPr>
          <p:nvPr/>
        </p:nvSpPr>
        <p:spPr bwMode="auto">
          <a:xfrm>
            <a:off x="2441049" y="2677466"/>
            <a:ext cx="437086" cy="442993"/>
          </a:xfrm>
          <a:custGeom>
            <a:avLst/>
            <a:gdLst>
              <a:gd name="T0" fmla="*/ 55 w 322"/>
              <a:gd name="T1" fmla="*/ 246 h 329"/>
              <a:gd name="T2" fmla="*/ 4 w 322"/>
              <a:gd name="T3" fmla="*/ 101 h 329"/>
              <a:gd name="T4" fmla="*/ 4 w 322"/>
              <a:gd name="T5" fmla="*/ 44 h 329"/>
              <a:gd name="T6" fmla="*/ 72 w 322"/>
              <a:gd name="T7" fmla="*/ 34 h 329"/>
              <a:gd name="T8" fmla="*/ 161 w 322"/>
              <a:gd name="T9" fmla="*/ 0 h 329"/>
              <a:gd name="T10" fmla="*/ 250 w 322"/>
              <a:gd name="T11" fmla="*/ 34 h 329"/>
              <a:gd name="T12" fmla="*/ 318 w 322"/>
              <a:gd name="T13" fmla="*/ 44 h 329"/>
              <a:gd name="T14" fmla="*/ 318 w 322"/>
              <a:gd name="T15" fmla="*/ 101 h 329"/>
              <a:gd name="T16" fmla="*/ 267 w 322"/>
              <a:gd name="T17" fmla="*/ 246 h 329"/>
              <a:gd name="T18" fmla="*/ 161 w 322"/>
              <a:gd name="T19" fmla="*/ 329 h 329"/>
              <a:gd name="T20" fmla="*/ 55 w 322"/>
              <a:gd name="T21" fmla="*/ 246 h 329"/>
              <a:gd name="T22" fmla="*/ 161 w 322"/>
              <a:gd name="T23" fmla="*/ 53 h 329"/>
              <a:gd name="T24" fmla="*/ 161 w 322"/>
              <a:gd name="T25" fmla="*/ 207 h 329"/>
              <a:gd name="T26" fmla="*/ 161 w 322"/>
              <a:gd name="T27" fmla="*/ 231 h 329"/>
              <a:gd name="T28" fmla="*/ 161 w 322"/>
              <a:gd name="T29" fmla="*/ 25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2" h="329">
                <a:moveTo>
                  <a:pt x="55" y="246"/>
                </a:moveTo>
                <a:cubicBezTo>
                  <a:pt x="0" y="179"/>
                  <a:pt x="4" y="101"/>
                  <a:pt x="4" y="101"/>
                </a:cubicBezTo>
                <a:cubicBezTo>
                  <a:pt x="4" y="44"/>
                  <a:pt x="4" y="44"/>
                  <a:pt x="4" y="44"/>
                </a:cubicBezTo>
                <a:cubicBezTo>
                  <a:pt x="4" y="44"/>
                  <a:pt x="38" y="45"/>
                  <a:pt x="72" y="34"/>
                </a:cubicBezTo>
                <a:cubicBezTo>
                  <a:pt x="107" y="22"/>
                  <a:pt x="124" y="0"/>
                  <a:pt x="161" y="0"/>
                </a:cubicBezTo>
                <a:cubicBezTo>
                  <a:pt x="198" y="0"/>
                  <a:pt x="215" y="22"/>
                  <a:pt x="250" y="34"/>
                </a:cubicBezTo>
                <a:cubicBezTo>
                  <a:pt x="284" y="45"/>
                  <a:pt x="318" y="44"/>
                  <a:pt x="318" y="44"/>
                </a:cubicBezTo>
                <a:cubicBezTo>
                  <a:pt x="318" y="101"/>
                  <a:pt x="318" y="101"/>
                  <a:pt x="318" y="101"/>
                </a:cubicBezTo>
                <a:cubicBezTo>
                  <a:pt x="318" y="101"/>
                  <a:pt x="322" y="179"/>
                  <a:pt x="267" y="246"/>
                </a:cubicBezTo>
                <a:cubicBezTo>
                  <a:pt x="234" y="286"/>
                  <a:pt x="161" y="329"/>
                  <a:pt x="161" y="329"/>
                </a:cubicBezTo>
                <a:cubicBezTo>
                  <a:pt x="161" y="329"/>
                  <a:pt x="88" y="286"/>
                  <a:pt x="55" y="246"/>
                </a:cubicBezTo>
                <a:close/>
                <a:moveTo>
                  <a:pt x="161" y="53"/>
                </a:moveTo>
                <a:cubicBezTo>
                  <a:pt x="161" y="207"/>
                  <a:pt x="161" y="207"/>
                  <a:pt x="161" y="207"/>
                </a:cubicBezTo>
                <a:moveTo>
                  <a:pt x="161" y="231"/>
                </a:moveTo>
                <a:cubicBezTo>
                  <a:pt x="161" y="251"/>
                  <a:pt x="161" y="251"/>
                  <a:pt x="161" y="251"/>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endParaRPr lang="en-US"/>
          </a:p>
        </p:txBody>
      </p:sp>
    </p:spTree>
    <p:extLst>
      <p:ext uri="{BB962C8B-B14F-4D97-AF65-F5344CB8AC3E}">
        <p14:creationId xmlns:p14="http://schemas.microsoft.com/office/powerpoint/2010/main" val="140316020"/>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7C154D-CBDF-D439-CD8A-B870D8215DB9}"/>
              </a:ext>
              <a:ext uri="{C183D7F6-B498-43B3-948B-1728B52AA6E4}">
                <adec:decorative xmlns:adec="http://schemas.microsoft.com/office/drawing/2017/decorative" val="1"/>
              </a:ext>
            </a:extLst>
          </p:cNvPr>
          <p:cNvSpPr>
            <a:spLocks/>
          </p:cNvSpPr>
          <p:nvPr/>
        </p:nvSpPr>
        <p:spPr bwMode="auto">
          <a:xfrm>
            <a:off x="0" y="3384551"/>
            <a:ext cx="12205280" cy="347345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4" name="Rectangle: Rounded Corners 3">
            <a:extLst>
              <a:ext uri="{FF2B5EF4-FFF2-40B4-BE49-F238E27FC236}">
                <a16:creationId xmlns:a16="http://schemas.microsoft.com/office/drawing/2014/main" id="{AC4EAB4D-69A9-6C0F-F1B8-A717982FB1CE}"/>
              </a:ext>
              <a:ext uri="{C183D7F6-B498-43B3-948B-1728B52AA6E4}">
                <adec:decorative xmlns:adec="http://schemas.microsoft.com/office/drawing/2017/decorative" val="1"/>
              </a:ext>
            </a:extLst>
          </p:cNvPr>
          <p:cNvSpPr/>
          <p:nvPr/>
        </p:nvSpPr>
        <p:spPr bwMode="auto">
          <a:xfrm>
            <a:off x="1117600" y="1588079"/>
            <a:ext cx="9956800" cy="2784728"/>
          </a:xfrm>
          <a:prstGeom prst="roundRect">
            <a:avLst>
              <a:gd name="adj" fmla="val 7406"/>
            </a:avLst>
          </a:prstGeom>
          <a:solidFill>
            <a:schemeClr val="bg1">
              <a:lumMod val="85000"/>
              <a:alpha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450BBB01-0F52-6F50-A0CD-84E04175E6B2}"/>
              </a:ext>
            </a:extLst>
          </p:cNvPr>
          <p:cNvSpPr>
            <a:spLocks noGrp="1"/>
          </p:cNvSpPr>
          <p:nvPr>
            <p:ph type="title"/>
          </p:nvPr>
        </p:nvSpPr>
        <p:spPr>
          <a:xfrm>
            <a:off x="574816" y="510988"/>
            <a:ext cx="11018520" cy="430887"/>
          </a:xfrm>
        </p:spPr>
        <p:txBody>
          <a:bodyPr wrap="square">
            <a:spAutoFit/>
          </a:bodyPr>
          <a:lstStyle/>
          <a:p>
            <a:r>
              <a:rPr lang="en-US"/>
              <a:t>Keep data more secure across devices and locations</a:t>
            </a:r>
          </a:p>
        </p:txBody>
      </p:sp>
      <p:sp>
        <p:nvSpPr>
          <p:cNvPr id="21" name="Text Placeholder 20">
            <a:extLst>
              <a:ext uri="{FF2B5EF4-FFF2-40B4-BE49-F238E27FC236}">
                <a16:creationId xmlns:a16="http://schemas.microsoft.com/office/drawing/2014/main" id="{51CB3669-D5BF-9A9C-F01D-ED479019FDD7}"/>
              </a:ext>
            </a:extLst>
          </p:cNvPr>
          <p:cNvSpPr>
            <a:spLocks noGrp="1"/>
          </p:cNvSpPr>
          <p:nvPr>
            <p:ph type="body" sz="quarter" idx="10"/>
          </p:nvPr>
        </p:nvSpPr>
        <p:spPr/>
        <p:txBody>
          <a:bodyPr/>
          <a:lstStyle/>
          <a:p>
            <a:r>
              <a:rPr lang="en-US" sz="1600">
                <a:solidFill>
                  <a:schemeClr val="tx1"/>
                </a:solidFill>
              </a:rPr>
              <a:t>01 </a:t>
            </a:r>
            <a:r>
              <a:rPr lang="en-US" sz="1600">
                <a:solidFill>
                  <a:schemeClr val="accent1"/>
                </a:solidFill>
              </a:rPr>
              <a:t>Zero-Trust foundations</a:t>
            </a:r>
          </a:p>
        </p:txBody>
      </p:sp>
      <p:grpSp>
        <p:nvGrpSpPr>
          <p:cNvPr id="7" name="Group 6" descr="Enforce strong authentication&#10;Ensure employees make use of multi-factor authentication and strong passwords &#10;">
            <a:extLst>
              <a:ext uri="{FF2B5EF4-FFF2-40B4-BE49-F238E27FC236}">
                <a16:creationId xmlns:a16="http://schemas.microsoft.com/office/drawing/2014/main" id="{0F78039F-45DA-BFB0-444A-4E24318B5B81}"/>
              </a:ext>
            </a:extLst>
          </p:cNvPr>
          <p:cNvGrpSpPr/>
          <p:nvPr/>
        </p:nvGrpSpPr>
        <p:grpSpPr>
          <a:xfrm>
            <a:off x="1410026" y="1878185"/>
            <a:ext cx="2926080" cy="2194560"/>
            <a:chOff x="1300875" y="2266186"/>
            <a:chExt cx="2926080" cy="2194560"/>
          </a:xfrm>
        </p:grpSpPr>
        <p:sp>
          <p:nvSpPr>
            <p:cNvPr id="109" name="Rectangle 108">
              <a:extLst>
                <a:ext uri="{FF2B5EF4-FFF2-40B4-BE49-F238E27FC236}">
                  <a16:creationId xmlns:a16="http://schemas.microsoft.com/office/drawing/2014/main" id="{8CE21D84-7699-C84C-3C25-94FD2A5744B3}"/>
                </a:ext>
                <a:ext uri="{C183D7F6-B498-43B3-948B-1728B52AA6E4}">
                  <adec:decorative xmlns:adec="http://schemas.microsoft.com/office/drawing/2017/decorative" val="1"/>
                </a:ext>
              </a:extLst>
            </p:cNvPr>
            <p:cNvSpPr/>
            <p:nvPr/>
          </p:nvSpPr>
          <p:spPr bwMode="auto">
            <a:xfrm flipH="1">
              <a:off x="1300875" y="2266186"/>
              <a:ext cx="2926080" cy="21945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822960" rIns="182880" bIns="146304" numCol="1" spcCol="0" rtlCol="0" fromWordArt="0" anchor="t" anchorCtr="0" forceAA="0" compatLnSpc="1">
              <a:prstTxWarp prst="textNoShape">
                <a:avLst/>
              </a:prstTxWarp>
              <a:noAutofit/>
            </a:bodyPr>
            <a:lstStyle/>
            <a:p>
              <a:pPr marL="0" marR="0" lvl="0" indent="0" algn="l" defTabSz="914367" rtl="0" eaLnBrk="1" fontAlgn="auto" latinLnBrk="0" hangingPunct="1">
                <a:lnSpc>
                  <a:spcPct val="100000"/>
                </a:lnSpc>
                <a:spcBef>
                  <a:spcPts val="100"/>
                </a:spcBef>
                <a:spcAft>
                  <a:spcPts val="200"/>
                </a:spcAft>
                <a:buClrTx/>
                <a:buSzTx/>
                <a:buFontTx/>
                <a:buNone/>
                <a:tabLst/>
                <a:defRPr/>
              </a:pPr>
              <a:r>
                <a:rPr kumimoji="0" lang="en-US" sz="1600" b="0" i="0" u="none" strike="noStrike" kern="1200" cap="none" spc="0" normalizeH="0" baseline="0" noProof="0">
                  <a:ln>
                    <a:noFill/>
                  </a:ln>
                  <a:solidFill>
                    <a:schemeClr val="accent1"/>
                  </a:solidFill>
                  <a:effectLst/>
                  <a:uLnTx/>
                  <a:uFillTx/>
                  <a:latin typeface="Segoe UI Semibold"/>
                  <a:ea typeface="+mn-ea"/>
                  <a:cs typeface="+mn-cs"/>
                </a:rPr>
                <a:t>Enforce strong authentication</a:t>
              </a:r>
            </a:p>
            <a:p>
              <a:pPr marL="0" marR="0" lvl="0" indent="0" algn="l" defTabSz="914367" rtl="0" eaLnBrk="1" fontAlgn="auto" latinLnBrk="0" hangingPunct="1">
                <a:lnSpc>
                  <a:spcPct val="100000"/>
                </a:lnSpc>
                <a:spcBef>
                  <a:spcPts val="10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Segoe UI"/>
                  <a:ea typeface="Calibri" panose="020F0502020204030204" pitchFamily="34" charset="0"/>
                  <a:cs typeface="Times New Roman" panose="02020603050405020304" pitchFamily="18" charset="0"/>
                </a:rPr>
                <a:t>Ensure employees make use of multi-factor authentication and strong passwords. </a:t>
              </a:r>
            </a:p>
          </p:txBody>
        </p:sp>
        <p:sp>
          <p:nvSpPr>
            <p:cNvPr id="16" name="Freeform 5">
              <a:extLst>
                <a:ext uri="{FF2B5EF4-FFF2-40B4-BE49-F238E27FC236}">
                  <a16:creationId xmlns:a16="http://schemas.microsoft.com/office/drawing/2014/main" id="{221B8EB8-9E95-1E77-4206-1A062558AF07}"/>
                </a:ext>
                <a:ext uri="{C183D7F6-B498-43B3-948B-1728B52AA6E4}">
                  <adec:decorative xmlns:adec="http://schemas.microsoft.com/office/drawing/2017/decorative" val="1"/>
                </a:ext>
              </a:extLst>
            </p:cNvPr>
            <p:cNvSpPr>
              <a:spLocks noEditPoints="1"/>
            </p:cNvSpPr>
            <p:nvPr/>
          </p:nvSpPr>
          <p:spPr bwMode="auto">
            <a:xfrm>
              <a:off x="1519177" y="2424064"/>
              <a:ext cx="384968" cy="456406"/>
            </a:xfrm>
            <a:custGeom>
              <a:avLst/>
              <a:gdLst>
                <a:gd name="T0" fmla="*/ 321 w 391"/>
                <a:gd name="T1" fmla="*/ 209 h 463"/>
                <a:gd name="T2" fmla="*/ 195 w 391"/>
                <a:gd name="T3" fmla="*/ 133 h 463"/>
                <a:gd name="T4" fmla="*/ 113 w 391"/>
                <a:gd name="T5" fmla="*/ 155 h 463"/>
                <a:gd name="T6" fmla="*/ 81 w 391"/>
                <a:gd name="T7" fmla="*/ 184 h 463"/>
                <a:gd name="T8" fmla="*/ 70 w 391"/>
                <a:gd name="T9" fmla="*/ 165 h 463"/>
                <a:gd name="T10" fmla="*/ 159 w 391"/>
                <a:gd name="T11" fmla="*/ 111 h 463"/>
                <a:gd name="T12" fmla="*/ 276 w 391"/>
                <a:gd name="T13" fmla="*/ 129 h 463"/>
                <a:gd name="T14" fmla="*/ 334 w 391"/>
                <a:gd name="T15" fmla="*/ 196 h 463"/>
                <a:gd name="T16" fmla="*/ 299 w 391"/>
                <a:gd name="T17" fmla="*/ 293 h 463"/>
                <a:gd name="T18" fmla="*/ 271 w 391"/>
                <a:gd name="T19" fmla="*/ 371 h 463"/>
                <a:gd name="T20" fmla="*/ 237 w 391"/>
                <a:gd name="T21" fmla="*/ 410 h 463"/>
                <a:gd name="T22" fmla="*/ 221 w 391"/>
                <a:gd name="T23" fmla="*/ 398 h 463"/>
                <a:gd name="T24" fmla="*/ 245 w 391"/>
                <a:gd name="T25" fmla="*/ 364 h 463"/>
                <a:gd name="T26" fmla="*/ 275 w 391"/>
                <a:gd name="T27" fmla="*/ 269 h 463"/>
                <a:gd name="T28" fmla="*/ 227 w 391"/>
                <a:gd name="T29" fmla="*/ 191 h 463"/>
                <a:gd name="T30" fmla="*/ 146 w 391"/>
                <a:gd name="T31" fmla="*/ 193 h 463"/>
                <a:gd name="T32" fmla="*/ 113 w 391"/>
                <a:gd name="T33" fmla="*/ 237 h 463"/>
                <a:gd name="T34" fmla="*/ 60 w 391"/>
                <a:gd name="T35" fmla="*/ 284 h 463"/>
                <a:gd name="T36" fmla="*/ 47 w 391"/>
                <a:gd name="T37" fmla="*/ 281 h 463"/>
                <a:gd name="T38" fmla="*/ 53 w 391"/>
                <a:gd name="T39" fmla="*/ 260 h 463"/>
                <a:gd name="T40" fmla="*/ 95 w 391"/>
                <a:gd name="T41" fmla="*/ 218 h 463"/>
                <a:gd name="T42" fmla="*/ 134 w 391"/>
                <a:gd name="T43" fmla="*/ 171 h 463"/>
                <a:gd name="T44" fmla="*/ 224 w 391"/>
                <a:gd name="T45" fmla="*/ 163 h 463"/>
                <a:gd name="T46" fmla="*/ 286 w 391"/>
                <a:gd name="T47" fmla="*/ 216 h 463"/>
                <a:gd name="T48" fmla="*/ 299 w 391"/>
                <a:gd name="T49" fmla="*/ 293 h 463"/>
                <a:gd name="T50" fmla="*/ 182 w 391"/>
                <a:gd name="T51" fmla="*/ 395 h 463"/>
                <a:gd name="T52" fmla="*/ 157 w 391"/>
                <a:gd name="T53" fmla="*/ 411 h 463"/>
                <a:gd name="T54" fmla="*/ 150 w 391"/>
                <a:gd name="T55" fmla="*/ 388 h 463"/>
                <a:gd name="T56" fmla="*/ 196 w 391"/>
                <a:gd name="T57" fmla="*/ 337 h 463"/>
                <a:gd name="T58" fmla="*/ 221 w 391"/>
                <a:gd name="T59" fmla="*/ 275 h 463"/>
                <a:gd name="T60" fmla="*/ 202 w 391"/>
                <a:gd name="T61" fmla="*/ 237 h 463"/>
                <a:gd name="T62" fmla="*/ 159 w 391"/>
                <a:gd name="T63" fmla="*/ 246 h 463"/>
                <a:gd name="T64" fmla="*/ 135 w 391"/>
                <a:gd name="T65" fmla="*/ 291 h 463"/>
                <a:gd name="T66" fmla="*/ 86 w 391"/>
                <a:gd name="T67" fmla="*/ 334 h 463"/>
                <a:gd name="T68" fmla="*/ 69 w 391"/>
                <a:gd name="T69" fmla="*/ 323 h 463"/>
                <a:gd name="T70" fmla="*/ 101 w 391"/>
                <a:gd name="T71" fmla="*/ 294 h 463"/>
                <a:gd name="T72" fmla="*/ 141 w 391"/>
                <a:gd name="T73" fmla="*/ 228 h 463"/>
                <a:gd name="T74" fmla="*/ 231 w 391"/>
                <a:gd name="T75" fmla="*/ 226 h 463"/>
                <a:gd name="T76" fmla="*/ 232 w 391"/>
                <a:gd name="T77" fmla="*/ 323 h 463"/>
                <a:gd name="T78" fmla="*/ 117 w 391"/>
                <a:gd name="T79" fmla="*/ 383 h 463"/>
                <a:gd name="T80" fmla="*/ 89 w 391"/>
                <a:gd name="T81" fmla="*/ 385 h 463"/>
                <a:gd name="T82" fmla="*/ 93 w 391"/>
                <a:gd name="T83" fmla="*/ 365 h 463"/>
                <a:gd name="T84" fmla="*/ 159 w 391"/>
                <a:gd name="T85" fmla="*/ 299 h 463"/>
                <a:gd name="T86" fmla="*/ 183 w 391"/>
                <a:gd name="T87" fmla="*/ 260 h 463"/>
                <a:gd name="T88" fmla="*/ 191 w 391"/>
                <a:gd name="T89" fmla="*/ 292 h 463"/>
                <a:gd name="T90" fmla="*/ 139 w 391"/>
                <a:gd name="T91" fmla="*/ 366 h 463"/>
                <a:gd name="T92" fmla="*/ 100 w 391"/>
                <a:gd name="T93" fmla="*/ 80 h 463"/>
                <a:gd name="T94" fmla="*/ 161 w 391"/>
                <a:gd name="T95" fmla="*/ 61 h 463"/>
                <a:gd name="T96" fmla="*/ 217 w 391"/>
                <a:gd name="T97" fmla="*/ 58 h 463"/>
                <a:gd name="T98" fmla="*/ 301 w 391"/>
                <a:gd name="T99" fmla="*/ 85 h 463"/>
                <a:gd name="T100" fmla="*/ 296 w 391"/>
                <a:gd name="T101" fmla="*/ 109 h 463"/>
                <a:gd name="T102" fmla="*/ 195 w 391"/>
                <a:gd name="T103" fmla="*/ 83 h 463"/>
                <a:gd name="T104" fmla="*/ 109 w 391"/>
                <a:gd name="T105" fmla="*/ 102 h 463"/>
                <a:gd name="T106" fmla="*/ 94 w 391"/>
                <a:gd name="T107" fmla="*/ 90 h 463"/>
                <a:gd name="T108" fmla="*/ 247 w 391"/>
                <a:gd name="T109" fmla="*/ 23 h 463"/>
                <a:gd name="T110" fmla="*/ 363 w 391"/>
                <a:gd name="T111" fmla="*/ 272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1" h="463">
                  <a:moveTo>
                    <a:pt x="330" y="205"/>
                  </a:moveTo>
                  <a:lnTo>
                    <a:pt x="330" y="205"/>
                  </a:lnTo>
                  <a:cubicBezTo>
                    <a:pt x="327" y="208"/>
                    <a:pt x="325" y="209"/>
                    <a:pt x="321" y="209"/>
                  </a:cubicBezTo>
                  <a:cubicBezTo>
                    <a:pt x="316" y="209"/>
                    <a:pt x="312" y="207"/>
                    <a:pt x="310" y="202"/>
                  </a:cubicBezTo>
                  <a:cubicBezTo>
                    <a:pt x="297" y="179"/>
                    <a:pt x="281" y="162"/>
                    <a:pt x="263" y="151"/>
                  </a:cubicBezTo>
                  <a:cubicBezTo>
                    <a:pt x="244" y="139"/>
                    <a:pt x="221" y="133"/>
                    <a:pt x="195" y="133"/>
                  </a:cubicBezTo>
                  <a:cubicBezTo>
                    <a:pt x="184" y="133"/>
                    <a:pt x="174" y="134"/>
                    <a:pt x="164" y="135"/>
                  </a:cubicBezTo>
                  <a:cubicBezTo>
                    <a:pt x="155" y="136"/>
                    <a:pt x="145" y="138"/>
                    <a:pt x="137" y="141"/>
                  </a:cubicBezTo>
                  <a:cubicBezTo>
                    <a:pt x="128" y="145"/>
                    <a:pt x="120" y="149"/>
                    <a:pt x="113" y="155"/>
                  </a:cubicBezTo>
                  <a:cubicBezTo>
                    <a:pt x="105" y="161"/>
                    <a:pt x="98" y="168"/>
                    <a:pt x="92" y="177"/>
                  </a:cubicBezTo>
                  <a:cubicBezTo>
                    <a:pt x="91" y="179"/>
                    <a:pt x="89" y="181"/>
                    <a:pt x="88" y="182"/>
                  </a:cubicBezTo>
                  <a:cubicBezTo>
                    <a:pt x="86" y="183"/>
                    <a:pt x="84" y="184"/>
                    <a:pt x="81" y="184"/>
                  </a:cubicBezTo>
                  <a:cubicBezTo>
                    <a:pt x="78" y="184"/>
                    <a:pt x="75" y="183"/>
                    <a:pt x="72" y="180"/>
                  </a:cubicBezTo>
                  <a:cubicBezTo>
                    <a:pt x="70" y="178"/>
                    <a:pt x="69" y="175"/>
                    <a:pt x="69" y="171"/>
                  </a:cubicBezTo>
                  <a:cubicBezTo>
                    <a:pt x="69" y="169"/>
                    <a:pt x="69" y="167"/>
                    <a:pt x="70" y="165"/>
                  </a:cubicBezTo>
                  <a:cubicBezTo>
                    <a:pt x="76" y="154"/>
                    <a:pt x="84" y="144"/>
                    <a:pt x="93" y="137"/>
                  </a:cubicBezTo>
                  <a:cubicBezTo>
                    <a:pt x="102" y="130"/>
                    <a:pt x="113" y="124"/>
                    <a:pt x="124" y="120"/>
                  </a:cubicBezTo>
                  <a:cubicBezTo>
                    <a:pt x="135" y="115"/>
                    <a:pt x="147" y="112"/>
                    <a:pt x="159" y="111"/>
                  </a:cubicBezTo>
                  <a:cubicBezTo>
                    <a:pt x="171" y="109"/>
                    <a:pt x="183" y="108"/>
                    <a:pt x="195" y="108"/>
                  </a:cubicBezTo>
                  <a:cubicBezTo>
                    <a:pt x="209" y="108"/>
                    <a:pt x="223" y="110"/>
                    <a:pt x="237" y="114"/>
                  </a:cubicBezTo>
                  <a:cubicBezTo>
                    <a:pt x="251" y="117"/>
                    <a:pt x="264" y="122"/>
                    <a:pt x="276" y="129"/>
                  </a:cubicBezTo>
                  <a:cubicBezTo>
                    <a:pt x="289" y="136"/>
                    <a:pt x="300" y="145"/>
                    <a:pt x="309" y="155"/>
                  </a:cubicBezTo>
                  <a:cubicBezTo>
                    <a:pt x="319" y="166"/>
                    <a:pt x="327" y="178"/>
                    <a:pt x="333" y="191"/>
                  </a:cubicBezTo>
                  <a:cubicBezTo>
                    <a:pt x="333" y="193"/>
                    <a:pt x="334" y="195"/>
                    <a:pt x="334" y="196"/>
                  </a:cubicBezTo>
                  <a:cubicBezTo>
                    <a:pt x="334" y="200"/>
                    <a:pt x="332" y="203"/>
                    <a:pt x="330" y="205"/>
                  </a:cubicBezTo>
                  <a:close/>
                  <a:moveTo>
                    <a:pt x="299" y="293"/>
                  </a:moveTo>
                  <a:lnTo>
                    <a:pt x="299" y="293"/>
                  </a:lnTo>
                  <a:cubicBezTo>
                    <a:pt x="297" y="301"/>
                    <a:pt x="295" y="309"/>
                    <a:pt x="293" y="318"/>
                  </a:cubicBezTo>
                  <a:cubicBezTo>
                    <a:pt x="290" y="327"/>
                    <a:pt x="287" y="336"/>
                    <a:pt x="283" y="345"/>
                  </a:cubicBezTo>
                  <a:cubicBezTo>
                    <a:pt x="280" y="354"/>
                    <a:pt x="276" y="363"/>
                    <a:pt x="271" y="371"/>
                  </a:cubicBezTo>
                  <a:cubicBezTo>
                    <a:pt x="267" y="379"/>
                    <a:pt x="262" y="386"/>
                    <a:pt x="257" y="392"/>
                  </a:cubicBezTo>
                  <a:cubicBezTo>
                    <a:pt x="252" y="399"/>
                    <a:pt x="247" y="404"/>
                    <a:pt x="241" y="408"/>
                  </a:cubicBezTo>
                  <a:cubicBezTo>
                    <a:pt x="240" y="409"/>
                    <a:pt x="239" y="410"/>
                    <a:pt x="237" y="410"/>
                  </a:cubicBezTo>
                  <a:cubicBezTo>
                    <a:pt x="236" y="411"/>
                    <a:pt x="235" y="411"/>
                    <a:pt x="233" y="411"/>
                  </a:cubicBezTo>
                  <a:cubicBezTo>
                    <a:pt x="230" y="411"/>
                    <a:pt x="227" y="410"/>
                    <a:pt x="224" y="407"/>
                  </a:cubicBezTo>
                  <a:cubicBezTo>
                    <a:pt x="222" y="405"/>
                    <a:pt x="221" y="402"/>
                    <a:pt x="221" y="398"/>
                  </a:cubicBezTo>
                  <a:cubicBezTo>
                    <a:pt x="221" y="396"/>
                    <a:pt x="221" y="395"/>
                    <a:pt x="222" y="393"/>
                  </a:cubicBezTo>
                  <a:cubicBezTo>
                    <a:pt x="222" y="392"/>
                    <a:pt x="224" y="390"/>
                    <a:pt x="225" y="389"/>
                  </a:cubicBezTo>
                  <a:cubicBezTo>
                    <a:pt x="233" y="381"/>
                    <a:pt x="239" y="373"/>
                    <a:pt x="245" y="364"/>
                  </a:cubicBezTo>
                  <a:cubicBezTo>
                    <a:pt x="252" y="354"/>
                    <a:pt x="257" y="344"/>
                    <a:pt x="261" y="334"/>
                  </a:cubicBezTo>
                  <a:cubicBezTo>
                    <a:pt x="266" y="323"/>
                    <a:pt x="269" y="312"/>
                    <a:pt x="272" y="301"/>
                  </a:cubicBezTo>
                  <a:cubicBezTo>
                    <a:pt x="274" y="291"/>
                    <a:pt x="275" y="280"/>
                    <a:pt x="275" y="269"/>
                  </a:cubicBezTo>
                  <a:cubicBezTo>
                    <a:pt x="275" y="259"/>
                    <a:pt x="273" y="248"/>
                    <a:pt x="269" y="238"/>
                  </a:cubicBezTo>
                  <a:cubicBezTo>
                    <a:pt x="265" y="228"/>
                    <a:pt x="259" y="218"/>
                    <a:pt x="252" y="210"/>
                  </a:cubicBezTo>
                  <a:cubicBezTo>
                    <a:pt x="245" y="202"/>
                    <a:pt x="236" y="196"/>
                    <a:pt x="227" y="191"/>
                  </a:cubicBezTo>
                  <a:cubicBezTo>
                    <a:pt x="217" y="186"/>
                    <a:pt x="206" y="184"/>
                    <a:pt x="195" y="184"/>
                  </a:cubicBezTo>
                  <a:cubicBezTo>
                    <a:pt x="183" y="184"/>
                    <a:pt x="173" y="185"/>
                    <a:pt x="165" y="186"/>
                  </a:cubicBezTo>
                  <a:cubicBezTo>
                    <a:pt x="157" y="188"/>
                    <a:pt x="151" y="190"/>
                    <a:pt x="146" y="193"/>
                  </a:cubicBezTo>
                  <a:cubicBezTo>
                    <a:pt x="140" y="196"/>
                    <a:pt x="136" y="200"/>
                    <a:pt x="133" y="204"/>
                  </a:cubicBezTo>
                  <a:cubicBezTo>
                    <a:pt x="130" y="209"/>
                    <a:pt x="127" y="214"/>
                    <a:pt x="123" y="219"/>
                  </a:cubicBezTo>
                  <a:cubicBezTo>
                    <a:pt x="120" y="224"/>
                    <a:pt x="117" y="230"/>
                    <a:pt x="113" y="237"/>
                  </a:cubicBezTo>
                  <a:cubicBezTo>
                    <a:pt x="109" y="243"/>
                    <a:pt x="103" y="250"/>
                    <a:pt x="97" y="258"/>
                  </a:cubicBezTo>
                  <a:cubicBezTo>
                    <a:pt x="92" y="263"/>
                    <a:pt x="86" y="269"/>
                    <a:pt x="80" y="274"/>
                  </a:cubicBezTo>
                  <a:cubicBezTo>
                    <a:pt x="74" y="279"/>
                    <a:pt x="67" y="282"/>
                    <a:pt x="60" y="284"/>
                  </a:cubicBezTo>
                  <a:cubicBezTo>
                    <a:pt x="59" y="285"/>
                    <a:pt x="59" y="285"/>
                    <a:pt x="58" y="285"/>
                  </a:cubicBezTo>
                  <a:lnTo>
                    <a:pt x="57" y="285"/>
                  </a:lnTo>
                  <a:cubicBezTo>
                    <a:pt x="53" y="285"/>
                    <a:pt x="50" y="284"/>
                    <a:pt x="47" y="281"/>
                  </a:cubicBezTo>
                  <a:cubicBezTo>
                    <a:pt x="45" y="278"/>
                    <a:pt x="44" y="275"/>
                    <a:pt x="44" y="272"/>
                  </a:cubicBezTo>
                  <a:cubicBezTo>
                    <a:pt x="44" y="269"/>
                    <a:pt x="44" y="266"/>
                    <a:pt x="46" y="265"/>
                  </a:cubicBezTo>
                  <a:cubicBezTo>
                    <a:pt x="48" y="263"/>
                    <a:pt x="50" y="261"/>
                    <a:pt x="53" y="260"/>
                  </a:cubicBezTo>
                  <a:cubicBezTo>
                    <a:pt x="60" y="257"/>
                    <a:pt x="67" y="253"/>
                    <a:pt x="72" y="249"/>
                  </a:cubicBezTo>
                  <a:cubicBezTo>
                    <a:pt x="77" y="245"/>
                    <a:pt x="81" y="240"/>
                    <a:pt x="85" y="234"/>
                  </a:cubicBezTo>
                  <a:cubicBezTo>
                    <a:pt x="89" y="229"/>
                    <a:pt x="92" y="224"/>
                    <a:pt x="95" y="218"/>
                  </a:cubicBezTo>
                  <a:cubicBezTo>
                    <a:pt x="98" y="212"/>
                    <a:pt x="101" y="206"/>
                    <a:pt x="104" y="201"/>
                  </a:cubicBezTo>
                  <a:cubicBezTo>
                    <a:pt x="108" y="195"/>
                    <a:pt x="112" y="190"/>
                    <a:pt x="116" y="185"/>
                  </a:cubicBezTo>
                  <a:cubicBezTo>
                    <a:pt x="121" y="179"/>
                    <a:pt x="127" y="175"/>
                    <a:pt x="134" y="171"/>
                  </a:cubicBezTo>
                  <a:cubicBezTo>
                    <a:pt x="140" y="167"/>
                    <a:pt x="149" y="164"/>
                    <a:pt x="159" y="162"/>
                  </a:cubicBezTo>
                  <a:cubicBezTo>
                    <a:pt x="169" y="160"/>
                    <a:pt x="181" y="159"/>
                    <a:pt x="195" y="159"/>
                  </a:cubicBezTo>
                  <a:cubicBezTo>
                    <a:pt x="205" y="159"/>
                    <a:pt x="215" y="160"/>
                    <a:pt x="224" y="163"/>
                  </a:cubicBezTo>
                  <a:cubicBezTo>
                    <a:pt x="233" y="166"/>
                    <a:pt x="241" y="170"/>
                    <a:pt x="249" y="175"/>
                  </a:cubicBezTo>
                  <a:cubicBezTo>
                    <a:pt x="257" y="180"/>
                    <a:pt x="264" y="186"/>
                    <a:pt x="270" y="193"/>
                  </a:cubicBezTo>
                  <a:cubicBezTo>
                    <a:pt x="276" y="200"/>
                    <a:pt x="282" y="207"/>
                    <a:pt x="286" y="216"/>
                  </a:cubicBezTo>
                  <a:cubicBezTo>
                    <a:pt x="291" y="224"/>
                    <a:pt x="294" y="233"/>
                    <a:pt x="297" y="242"/>
                  </a:cubicBezTo>
                  <a:cubicBezTo>
                    <a:pt x="299" y="251"/>
                    <a:pt x="301" y="260"/>
                    <a:pt x="301" y="270"/>
                  </a:cubicBezTo>
                  <a:cubicBezTo>
                    <a:pt x="301" y="277"/>
                    <a:pt x="300" y="284"/>
                    <a:pt x="299" y="293"/>
                  </a:cubicBezTo>
                  <a:close/>
                  <a:moveTo>
                    <a:pt x="201" y="374"/>
                  </a:moveTo>
                  <a:lnTo>
                    <a:pt x="201" y="374"/>
                  </a:lnTo>
                  <a:cubicBezTo>
                    <a:pt x="195" y="382"/>
                    <a:pt x="188" y="389"/>
                    <a:pt x="182" y="395"/>
                  </a:cubicBezTo>
                  <a:cubicBezTo>
                    <a:pt x="176" y="401"/>
                    <a:pt x="170" y="406"/>
                    <a:pt x="164" y="409"/>
                  </a:cubicBezTo>
                  <a:cubicBezTo>
                    <a:pt x="163" y="410"/>
                    <a:pt x="162" y="410"/>
                    <a:pt x="161" y="411"/>
                  </a:cubicBezTo>
                  <a:cubicBezTo>
                    <a:pt x="160" y="411"/>
                    <a:pt x="159" y="411"/>
                    <a:pt x="157" y="411"/>
                  </a:cubicBezTo>
                  <a:cubicBezTo>
                    <a:pt x="154" y="411"/>
                    <a:pt x="151" y="410"/>
                    <a:pt x="149" y="407"/>
                  </a:cubicBezTo>
                  <a:cubicBezTo>
                    <a:pt x="146" y="405"/>
                    <a:pt x="145" y="402"/>
                    <a:pt x="145" y="398"/>
                  </a:cubicBezTo>
                  <a:cubicBezTo>
                    <a:pt x="145" y="394"/>
                    <a:pt x="147" y="391"/>
                    <a:pt x="150" y="388"/>
                  </a:cubicBezTo>
                  <a:cubicBezTo>
                    <a:pt x="155" y="384"/>
                    <a:pt x="160" y="380"/>
                    <a:pt x="165" y="375"/>
                  </a:cubicBezTo>
                  <a:cubicBezTo>
                    <a:pt x="171" y="370"/>
                    <a:pt x="176" y="364"/>
                    <a:pt x="181" y="357"/>
                  </a:cubicBezTo>
                  <a:cubicBezTo>
                    <a:pt x="186" y="351"/>
                    <a:pt x="191" y="344"/>
                    <a:pt x="196" y="337"/>
                  </a:cubicBezTo>
                  <a:cubicBezTo>
                    <a:pt x="201" y="330"/>
                    <a:pt x="205" y="323"/>
                    <a:pt x="209" y="315"/>
                  </a:cubicBezTo>
                  <a:cubicBezTo>
                    <a:pt x="213" y="308"/>
                    <a:pt x="215" y="301"/>
                    <a:pt x="218" y="294"/>
                  </a:cubicBezTo>
                  <a:cubicBezTo>
                    <a:pt x="220" y="287"/>
                    <a:pt x="221" y="281"/>
                    <a:pt x="221" y="275"/>
                  </a:cubicBezTo>
                  <a:cubicBezTo>
                    <a:pt x="221" y="268"/>
                    <a:pt x="220" y="261"/>
                    <a:pt x="219" y="256"/>
                  </a:cubicBezTo>
                  <a:cubicBezTo>
                    <a:pt x="218" y="251"/>
                    <a:pt x="216" y="247"/>
                    <a:pt x="214" y="244"/>
                  </a:cubicBezTo>
                  <a:cubicBezTo>
                    <a:pt x="211" y="240"/>
                    <a:pt x="207" y="238"/>
                    <a:pt x="202" y="237"/>
                  </a:cubicBezTo>
                  <a:cubicBezTo>
                    <a:pt x="197" y="235"/>
                    <a:pt x="190" y="234"/>
                    <a:pt x="183" y="234"/>
                  </a:cubicBezTo>
                  <a:cubicBezTo>
                    <a:pt x="177" y="234"/>
                    <a:pt x="173" y="235"/>
                    <a:pt x="169" y="238"/>
                  </a:cubicBezTo>
                  <a:cubicBezTo>
                    <a:pt x="165" y="240"/>
                    <a:pt x="162" y="243"/>
                    <a:pt x="159" y="246"/>
                  </a:cubicBezTo>
                  <a:cubicBezTo>
                    <a:pt x="156" y="250"/>
                    <a:pt x="153" y="254"/>
                    <a:pt x="151" y="259"/>
                  </a:cubicBezTo>
                  <a:cubicBezTo>
                    <a:pt x="149" y="264"/>
                    <a:pt x="146" y="269"/>
                    <a:pt x="143" y="274"/>
                  </a:cubicBezTo>
                  <a:cubicBezTo>
                    <a:pt x="141" y="280"/>
                    <a:pt x="138" y="285"/>
                    <a:pt x="135" y="291"/>
                  </a:cubicBezTo>
                  <a:cubicBezTo>
                    <a:pt x="132" y="297"/>
                    <a:pt x="128" y="302"/>
                    <a:pt x="123" y="308"/>
                  </a:cubicBezTo>
                  <a:cubicBezTo>
                    <a:pt x="119" y="313"/>
                    <a:pt x="114" y="318"/>
                    <a:pt x="108" y="322"/>
                  </a:cubicBezTo>
                  <a:cubicBezTo>
                    <a:pt x="102" y="327"/>
                    <a:pt x="95" y="331"/>
                    <a:pt x="86" y="334"/>
                  </a:cubicBezTo>
                  <a:cubicBezTo>
                    <a:pt x="85" y="335"/>
                    <a:pt x="83" y="335"/>
                    <a:pt x="81" y="335"/>
                  </a:cubicBezTo>
                  <a:cubicBezTo>
                    <a:pt x="78" y="335"/>
                    <a:pt x="75" y="334"/>
                    <a:pt x="73" y="332"/>
                  </a:cubicBezTo>
                  <a:cubicBezTo>
                    <a:pt x="70" y="329"/>
                    <a:pt x="69" y="326"/>
                    <a:pt x="69" y="323"/>
                  </a:cubicBezTo>
                  <a:cubicBezTo>
                    <a:pt x="69" y="320"/>
                    <a:pt x="70" y="318"/>
                    <a:pt x="71" y="316"/>
                  </a:cubicBezTo>
                  <a:cubicBezTo>
                    <a:pt x="73" y="314"/>
                    <a:pt x="75" y="312"/>
                    <a:pt x="77" y="311"/>
                  </a:cubicBezTo>
                  <a:cubicBezTo>
                    <a:pt x="86" y="307"/>
                    <a:pt x="94" y="301"/>
                    <a:pt x="101" y="294"/>
                  </a:cubicBezTo>
                  <a:cubicBezTo>
                    <a:pt x="109" y="287"/>
                    <a:pt x="114" y="279"/>
                    <a:pt x="119" y="270"/>
                  </a:cubicBezTo>
                  <a:cubicBezTo>
                    <a:pt x="122" y="262"/>
                    <a:pt x="125" y="255"/>
                    <a:pt x="129" y="247"/>
                  </a:cubicBezTo>
                  <a:cubicBezTo>
                    <a:pt x="132" y="240"/>
                    <a:pt x="136" y="233"/>
                    <a:pt x="141" y="228"/>
                  </a:cubicBezTo>
                  <a:cubicBezTo>
                    <a:pt x="146" y="222"/>
                    <a:pt x="151" y="218"/>
                    <a:pt x="158" y="214"/>
                  </a:cubicBezTo>
                  <a:cubicBezTo>
                    <a:pt x="165" y="211"/>
                    <a:pt x="173" y="209"/>
                    <a:pt x="183" y="209"/>
                  </a:cubicBezTo>
                  <a:cubicBezTo>
                    <a:pt x="205" y="209"/>
                    <a:pt x="221" y="215"/>
                    <a:pt x="231" y="226"/>
                  </a:cubicBezTo>
                  <a:cubicBezTo>
                    <a:pt x="241" y="237"/>
                    <a:pt x="246" y="253"/>
                    <a:pt x="246" y="275"/>
                  </a:cubicBezTo>
                  <a:cubicBezTo>
                    <a:pt x="246" y="282"/>
                    <a:pt x="245" y="289"/>
                    <a:pt x="242" y="297"/>
                  </a:cubicBezTo>
                  <a:cubicBezTo>
                    <a:pt x="240" y="306"/>
                    <a:pt x="237" y="314"/>
                    <a:pt x="232" y="323"/>
                  </a:cubicBezTo>
                  <a:cubicBezTo>
                    <a:pt x="228" y="332"/>
                    <a:pt x="223" y="341"/>
                    <a:pt x="218" y="350"/>
                  </a:cubicBezTo>
                  <a:cubicBezTo>
                    <a:pt x="212" y="358"/>
                    <a:pt x="207" y="367"/>
                    <a:pt x="201" y="374"/>
                  </a:cubicBezTo>
                  <a:close/>
                  <a:moveTo>
                    <a:pt x="117" y="383"/>
                  </a:moveTo>
                  <a:lnTo>
                    <a:pt x="117" y="383"/>
                  </a:lnTo>
                  <a:cubicBezTo>
                    <a:pt x="110" y="387"/>
                    <a:pt x="103" y="389"/>
                    <a:pt x="97" y="389"/>
                  </a:cubicBezTo>
                  <a:cubicBezTo>
                    <a:pt x="94" y="389"/>
                    <a:pt x="91" y="388"/>
                    <a:pt x="89" y="385"/>
                  </a:cubicBezTo>
                  <a:cubicBezTo>
                    <a:pt x="86" y="383"/>
                    <a:pt x="85" y="380"/>
                    <a:pt x="85" y="376"/>
                  </a:cubicBezTo>
                  <a:cubicBezTo>
                    <a:pt x="85" y="374"/>
                    <a:pt x="86" y="371"/>
                    <a:pt x="87" y="369"/>
                  </a:cubicBezTo>
                  <a:cubicBezTo>
                    <a:pt x="88" y="367"/>
                    <a:pt x="90" y="366"/>
                    <a:pt x="93" y="365"/>
                  </a:cubicBezTo>
                  <a:cubicBezTo>
                    <a:pt x="103" y="360"/>
                    <a:pt x="112" y="355"/>
                    <a:pt x="120" y="348"/>
                  </a:cubicBezTo>
                  <a:cubicBezTo>
                    <a:pt x="128" y="341"/>
                    <a:pt x="136" y="334"/>
                    <a:pt x="142" y="326"/>
                  </a:cubicBezTo>
                  <a:cubicBezTo>
                    <a:pt x="148" y="317"/>
                    <a:pt x="154" y="308"/>
                    <a:pt x="159" y="299"/>
                  </a:cubicBezTo>
                  <a:cubicBezTo>
                    <a:pt x="163" y="289"/>
                    <a:pt x="167" y="279"/>
                    <a:pt x="170" y="269"/>
                  </a:cubicBezTo>
                  <a:cubicBezTo>
                    <a:pt x="171" y="266"/>
                    <a:pt x="173" y="264"/>
                    <a:pt x="175" y="262"/>
                  </a:cubicBezTo>
                  <a:cubicBezTo>
                    <a:pt x="177" y="260"/>
                    <a:pt x="179" y="260"/>
                    <a:pt x="183" y="260"/>
                  </a:cubicBezTo>
                  <a:cubicBezTo>
                    <a:pt x="186" y="260"/>
                    <a:pt x="189" y="261"/>
                    <a:pt x="192" y="263"/>
                  </a:cubicBezTo>
                  <a:cubicBezTo>
                    <a:pt x="194" y="266"/>
                    <a:pt x="195" y="269"/>
                    <a:pt x="195" y="272"/>
                  </a:cubicBezTo>
                  <a:cubicBezTo>
                    <a:pt x="195" y="278"/>
                    <a:pt x="194" y="284"/>
                    <a:pt x="191" y="292"/>
                  </a:cubicBezTo>
                  <a:cubicBezTo>
                    <a:pt x="187" y="300"/>
                    <a:pt x="183" y="308"/>
                    <a:pt x="178" y="317"/>
                  </a:cubicBezTo>
                  <a:cubicBezTo>
                    <a:pt x="173" y="326"/>
                    <a:pt x="167" y="334"/>
                    <a:pt x="160" y="343"/>
                  </a:cubicBezTo>
                  <a:cubicBezTo>
                    <a:pt x="153" y="352"/>
                    <a:pt x="146" y="359"/>
                    <a:pt x="139" y="366"/>
                  </a:cubicBezTo>
                  <a:cubicBezTo>
                    <a:pt x="131" y="373"/>
                    <a:pt x="124" y="378"/>
                    <a:pt x="117" y="383"/>
                  </a:cubicBezTo>
                  <a:close/>
                  <a:moveTo>
                    <a:pt x="100" y="80"/>
                  </a:moveTo>
                  <a:lnTo>
                    <a:pt x="100" y="80"/>
                  </a:lnTo>
                  <a:cubicBezTo>
                    <a:pt x="104" y="76"/>
                    <a:pt x="110" y="74"/>
                    <a:pt x="116" y="71"/>
                  </a:cubicBezTo>
                  <a:cubicBezTo>
                    <a:pt x="123" y="69"/>
                    <a:pt x="130" y="67"/>
                    <a:pt x="138" y="65"/>
                  </a:cubicBezTo>
                  <a:cubicBezTo>
                    <a:pt x="145" y="63"/>
                    <a:pt x="153" y="62"/>
                    <a:pt x="161" y="61"/>
                  </a:cubicBezTo>
                  <a:cubicBezTo>
                    <a:pt x="168" y="60"/>
                    <a:pt x="175" y="59"/>
                    <a:pt x="181" y="58"/>
                  </a:cubicBezTo>
                  <a:cubicBezTo>
                    <a:pt x="187" y="58"/>
                    <a:pt x="192" y="58"/>
                    <a:pt x="195" y="58"/>
                  </a:cubicBezTo>
                  <a:cubicBezTo>
                    <a:pt x="198" y="58"/>
                    <a:pt x="210" y="58"/>
                    <a:pt x="217" y="58"/>
                  </a:cubicBezTo>
                  <a:cubicBezTo>
                    <a:pt x="224" y="59"/>
                    <a:pt x="231" y="60"/>
                    <a:pt x="240" y="62"/>
                  </a:cubicBezTo>
                  <a:cubicBezTo>
                    <a:pt x="248" y="63"/>
                    <a:pt x="276" y="72"/>
                    <a:pt x="284" y="75"/>
                  </a:cubicBezTo>
                  <a:cubicBezTo>
                    <a:pt x="291" y="78"/>
                    <a:pt x="297" y="81"/>
                    <a:pt x="301" y="85"/>
                  </a:cubicBezTo>
                  <a:cubicBezTo>
                    <a:pt x="306" y="88"/>
                    <a:pt x="308" y="92"/>
                    <a:pt x="308" y="96"/>
                  </a:cubicBezTo>
                  <a:cubicBezTo>
                    <a:pt x="308" y="100"/>
                    <a:pt x="307" y="103"/>
                    <a:pt x="305" y="105"/>
                  </a:cubicBezTo>
                  <a:cubicBezTo>
                    <a:pt x="302" y="108"/>
                    <a:pt x="299" y="109"/>
                    <a:pt x="296" y="109"/>
                  </a:cubicBezTo>
                  <a:cubicBezTo>
                    <a:pt x="294" y="109"/>
                    <a:pt x="292" y="108"/>
                    <a:pt x="290" y="107"/>
                  </a:cubicBezTo>
                  <a:cubicBezTo>
                    <a:pt x="274" y="99"/>
                    <a:pt x="259" y="93"/>
                    <a:pt x="244" y="89"/>
                  </a:cubicBezTo>
                  <a:cubicBezTo>
                    <a:pt x="228" y="85"/>
                    <a:pt x="212" y="83"/>
                    <a:pt x="195" y="83"/>
                  </a:cubicBezTo>
                  <a:cubicBezTo>
                    <a:pt x="180" y="83"/>
                    <a:pt x="166" y="84"/>
                    <a:pt x="152" y="88"/>
                  </a:cubicBezTo>
                  <a:cubicBezTo>
                    <a:pt x="139" y="91"/>
                    <a:pt x="125" y="95"/>
                    <a:pt x="112" y="101"/>
                  </a:cubicBezTo>
                  <a:cubicBezTo>
                    <a:pt x="111" y="102"/>
                    <a:pt x="110" y="102"/>
                    <a:pt x="109" y="102"/>
                  </a:cubicBezTo>
                  <a:cubicBezTo>
                    <a:pt x="108" y="102"/>
                    <a:pt x="107" y="103"/>
                    <a:pt x="106" y="103"/>
                  </a:cubicBezTo>
                  <a:cubicBezTo>
                    <a:pt x="103" y="103"/>
                    <a:pt x="100" y="101"/>
                    <a:pt x="98" y="99"/>
                  </a:cubicBezTo>
                  <a:cubicBezTo>
                    <a:pt x="95" y="96"/>
                    <a:pt x="94" y="93"/>
                    <a:pt x="94" y="90"/>
                  </a:cubicBezTo>
                  <a:cubicBezTo>
                    <a:pt x="94" y="86"/>
                    <a:pt x="96" y="83"/>
                    <a:pt x="100" y="80"/>
                  </a:cubicBezTo>
                  <a:close/>
                  <a:moveTo>
                    <a:pt x="247" y="23"/>
                  </a:moveTo>
                  <a:lnTo>
                    <a:pt x="247" y="23"/>
                  </a:lnTo>
                  <a:cubicBezTo>
                    <a:pt x="154" y="0"/>
                    <a:pt x="57" y="75"/>
                    <a:pt x="29" y="190"/>
                  </a:cubicBezTo>
                  <a:cubicBezTo>
                    <a:pt x="0" y="306"/>
                    <a:pt x="52" y="418"/>
                    <a:pt x="145" y="441"/>
                  </a:cubicBezTo>
                  <a:cubicBezTo>
                    <a:pt x="237" y="463"/>
                    <a:pt x="335" y="388"/>
                    <a:pt x="363" y="272"/>
                  </a:cubicBezTo>
                  <a:cubicBezTo>
                    <a:pt x="391" y="156"/>
                    <a:pt x="339" y="44"/>
                    <a:pt x="247" y="23"/>
                  </a:cubicBezTo>
                  <a:close/>
                </a:path>
              </a:pathLst>
            </a:custGeom>
            <a:solidFill>
              <a:srgbClr val="C1C1C1"/>
            </a:solidFill>
            <a:ln w="0">
              <a:noFill/>
              <a:prstDash val="solid"/>
              <a:round/>
              <a:headEnd/>
              <a:tailEnd/>
            </a:ln>
          </p:spPr>
          <p:txBody>
            <a:bodyPr vert="horz" wrap="square" lIns="76200" tIns="822960" rIns="76200" bIns="38100" numCol="1" anchor="t" anchorCtr="0" compatLnSpc="1">
              <a:prstTxWarp prst="textNoShape">
                <a:avLst/>
              </a:prstTxWarp>
            </a:bodyPr>
            <a:lstStyle/>
            <a:p>
              <a:endParaRPr lang="en-US" sz="1471"/>
            </a:p>
          </p:txBody>
        </p:sp>
      </p:grpSp>
      <p:grpSp>
        <p:nvGrpSpPr>
          <p:cNvPr id="6" name="Group 5" descr="Reduce your attack surface&#10;Minimize cyberthreat &#10;entry points&#10;">
            <a:extLst>
              <a:ext uri="{FF2B5EF4-FFF2-40B4-BE49-F238E27FC236}">
                <a16:creationId xmlns:a16="http://schemas.microsoft.com/office/drawing/2014/main" id="{52F2E461-9609-2FE8-BC72-579530D28F29}"/>
              </a:ext>
            </a:extLst>
          </p:cNvPr>
          <p:cNvGrpSpPr/>
          <p:nvPr/>
        </p:nvGrpSpPr>
        <p:grpSpPr>
          <a:xfrm>
            <a:off x="4632960" y="1878185"/>
            <a:ext cx="2926080" cy="2194560"/>
            <a:chOff x="4632960" y="2266186"/>
            <a:chExt cx="2926080" cy="2194560"/>
          </a:xfrm>
        </p:grpSpPr>
        <p:sp>
          <p:nvSpPr>
            <p:cNvPr id="160" name="Rectangle 159">
              <a:extLst>
                <a:ext uri="{FF2B5EF4-FFF2-40B4-BE49-F238E27FC236}">
                  <a16:creationId xmlns:a16="http://schemas.microsoft.com/office/drawing/2014/main" id="{117259DC-7227-E852-4BFB-D346CFC2D3F7}"/>
                </a:ext>
                <a:ext uri="{C183D7F6-B498-43B3-948B-1728B52AA6E4}">
                  <adec:decorative xmlns:adec="http://schemas.microsoft.com/office/drawing/2017/decorative" val="1"/>
                </a:ext>
              </a:extLst>
            </p:cNvPr>
            <p:cNvSpPr/>
            <p:nvPr/>
          </p:nvSpPr>
          <p:spPr bwMode="auto">
            <a:xfrm rot="10800000" flipH="1" flipV="1">
              <a:off x="4632960" y="2266186"/>
              <a:ext cx="2926080" cy="21945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822960" rIns="182880" bIns="146304" numCol="1" spcCol="0" rtlCol="0" fromWordArt="0" anchor="t" anchorCtr="0" forceAA="0" compatLnSpc="1">
              <a:prstTxWarp prst="textNoShape">
                <a:avLst/>
              </a:prstTxWarp>
              <a:noAutofit/>
            </a:bodyPr>
            <a:lstStyle/>
            <a:p>
              <a:pPr marL="0" marR="0" lvl="0" indent="0" algn="l" defTabSz="914367" rtl="0" eaLnBrk="1" fontAlgn="auto" latinLnBrk="0" hangingPunct="1">
                <a:lnSpc>
                  <a:spcPct val="100000"/>
                </a:lnSpc>
                <a:spcBef>
                  <a:spcPts val="100"/>
                </a:spcBef>
                <a:spcAft>
                  <a:spcPts val="200"/>
                </a:spcAft>
                <a:buClrTx/>
                <a:buSzTx/>
                <a:buFontTx/>
                <a:buNone/>
                <a:tabLst/>
                <a:defRPr/>
              </a:pPr>
              <a:r>
                <a:rPr kumimoji="0" lang="en-US" sz="1600" b="0" i="0" u="none" strike="noStrike" kern="1200" cap="none" spc="0" normalizeH="0" baseline="0" noProof="0">
                  <a:ln>
                    <a:noFill/>
                  </a:ln>
                  <a:solidFill>
                    <a:schemeClr val="accent1"/>
                  </a:solidFill>
                  <a:effectLst/>
                  <a:uLnTx/>
                  <a:uFillTx/>
                  <a:latin typeface="Segoe UI Semibold"/>
                  <a:ea typeface="+mn-ea"/>
                  <a:cs typeface="+mn-cs"/>
                </a:rPr>
                <a:t>Reduce your attack surface</a:t>
              </a:r>
            </a:p>
            <a:p>
              <a:pPr marL="0" marR="0" lvl="0" indent="0" algn="l" defTabSz="914367" rtl="0" eaLnBrk="1" fontAlgn="auto" latinLnBrk="0" hangingPunct="1">
                <a:lnSpc>
                  <a:spcPct val="100000"/>
                </a:lnSpc>
                <a:spcBef>
                  <a:spcPts val="10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Segoe UI"/>
                  <a:ea typeface="Calibri" panose="020F0502020204030204" pitchFamily="34" charset="0"/>
                  <a:cs typeface="Times New Roman"/>
                </a:rPr>
                <a:t>Minimize cyberthreat </a:t>
              </a:r>
              <a:br>
                <a:rPr kumimoji="0" lang="en-US" sz="1400" b="0" i="0" u="none" strike="noStrike" kern="1200" cap="none" spc="0" normalizeH="0" baseline="0" noProof="0">
                  <a:ln>
                    <a:noFill/>
                  </a:ln>
                  <a:solidFill>
                    <a:schemeClr val="tx1"/>
                  </a:solidFill>
                  <a:effectLst/>
                  <a:uLnTx/>
                  <a:uFillTx/>
                  <a:latin typeface="Segoe UI"/>
                  <a:ea typeface="Calibri" panose="020F0502020204030204" pitchFamily="34" charset="0"/>
                  <a:cs typeface="Times New Roman" panose="02020603050405020304" pitchFamily="18" charset="0"/>
                </a:rPr>
              </a:br>
              <a:r>
                <a:rPr kumimoji="0" lang="en-US" sz="1400" b="0" i="0" u="none" strike="noStrike" kern="1200" cap="none" spc="0" normalizeH="0" baseline="0" noProof="0">
                  <a:ln>
                    <a:noFill/>
                  </a:ln>
                  <a:solidFill>
                    <a:schemeClr val="tx1"/>
                  </a:solidFill>
                  <a:effectLst/>
                  <a:uLnTx/>
                  <a:uFillTx/>
                  <a:latin typeface="Segoe UI"/>
                  <a:ea typeface="Calibri" panose="020F0502020204030204" pitchFamily="34" charset="0"/>
                  <a:cs typeface="Times New Roman"/>
                </a:rPr>
                <a:t>entry points.</a:t>
              </a:r>
              <a:endParaRPr kumimoji="0" lang="en-US" sz="1400" b="0" i="0" u="none" strike="noStrike" kern="1200" cap="none" spc="0" normalizeH="0" baseline="0" noProof="0">
                <a:ln>
                  <a:noFill/>
                </a:ln>
                <a:solidFill>
                  <a:schemeClr val="tx1"/>
                </a:solidFill>
                <a:effectLst/>
                <a:uLnTx/>
                <a:uFillTx/>
                <a:latin typeface="Segoe UI"/>
                <a:ea typeface="Calibri" panose="020F0502020204030204" pitchFamily="34" charset="0"/>
                <a:cs typeface="Times New Roman" panose="02020603050405020304" pitchFamily="18" charset="0"/>
              </a:endParaRPr>
            </a:p>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chemeClr val="tx1"/>
                </a:solidFill>
                <a:effectLst/>
                <a:uLnTx/>
                <a:uFillTx/>
                <a:latin typeface="Segoe UI"/>
                <a:ea typeface="Segoe UI" pitchFamily="34" charset="0"/>
                <a:cs typeface="Segoe UI" pitchFamily="34" charset="0"/>
              </a:endParaRPr>
            </a:p>
          </p:txBody>
        </p:sp>
        <p:grpSp>
          <p:nvGrpSpPr>
            <p:cNvPr id="17" name="Group 4">
              <a:extLst>
                <a:ext uri="{FF2B5EF4-FFF2-40B4-BE49-F238E27FC236}">
                  <a16:creationId xmlns:a16="http://schemas.microsoft.com/office/drawing/2014/main" id="{CCE1BEE9-1BD6-25A4-692D-BBEA51A882ED}"/>
                </a:ext>
                <a:ext uri="{C183D7F6-B498-43B3-948B-1728B52AA6E4}">
                  <adec:decorative xmlns:adec="http://schemas.microsoft.com/office/drawing/2017/decorative" val="1"/>
                </a:ext>
              </a:extLst>
            </p:cNvPr>
            <p:cNvGrpSpPr>
              <a:grpSpLocks noChangeAspect="1"/>
            </p:cNvGrpSpPr>
            <p:nvPr/>
          </p:nvGrpSpPr>
          <p:grpSpPr bwMode="auto">
            <a:xfrm>
              <a:off x="4862353" y="2617210"/>
              <a:ext cx="353219" cy="263260"/>
              <a:chOff x="3290" y="1792"/>
              <a:chExt cx="267" cy="199"/>
            </a:xfrm>
          </p:grpSpPr>
          <p:sp>
            <p:nvSpPr>
              <p:cNvPr id="18" name="Freeform 5">
                <a:extLst>
                  <a:ext uri="{FF2B5EF4-FFF2-40B4-BE49-F238E27FC236}">
                    <a16:creationId xmlns:a16="http://schemas.microsoft.com/office/drawing/2014/main" id="{351DFB9A-1103-1DD3-04DC-9BED7CB57AD4}"/>
                  </a:ext>
                </a:extLst>
              </p:cNvPr>
              <p:cNvSpPr>
                <a:spLocks/>
              </p:cNvSpPr>
              <p:nvPr/>
            </p:nvSpPr>
            <p:spPr bwMode="auto">
              <a:xfrm>
                <a:off x="3375" y="1792"/>
                <a:ext cx="97" cy="137"/>
              </a:xfrm>
              <a:custGeom>
                <a:avLst/>
                <a:gdLst>
                  <a:gd name="T0" fmla="*/ 52 w 132"/>
                  <a:gd name="T1" fmla="*/ 0 h 185"/>
                  <a:gd name="T2" fmla="*/ 52 w 132"/>
                  <a:gd name="T3" fmla="*/ 0 h 185"/>
                  <a:gd name="T4" fmla="*/ 52 w 132"/>
                  <a:gd name="T5" fmla="*/ 134 h 185"/>
                  <a:gd name="T6" fmla="*/ 19 w 132"/>
                  <a:gd name="T7" fmla="*/ 100 h 185"/>
                  <a:gd name="T8" fmla="*/ 0 w 132"/>
                  <a:gd name="T9" fmla="*/ 119 h 185"/>
                  <a:gd name="T10" fmla="*/ 66 w 132"/>
                  <a:gd name="T11" fmla="*/ 185 h 185"/>
                  <a:gd name="T12" fmla="*/ 132 w 132"/>
                  <a:gd name="T13" fmla="*/ 119 h 185"/>
                  <a:gd name="T14" fmla="*/ 113 w 132"/>
                  <a:gd name="T15" fmla="*/ 100 h 185"/>
                  <a:gd name="T16" fmla="*/ 79 w 132"/>
                  <a:gd name="T17" fmla="*/ 134 h 185"/>
                  <a:gd name="T18" fmla="*/ 79 w 132"/>
                  <a:gd name="T19" fmla="*/ 0 h 185"/>
                  <a:gd name="T20" fmla="*/ 52 w 132"/>
                  <a:gd name="T21"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185">
                    <a:moveTo>
                      <a:pt x="52" y="0"/>
                    </a:moveTo>
                    <a:lnTo>
                      <a:pt x="52" y="0"/>
                    </a:lnTo>
                    <a:lnTo>
                      <a:pt x="52" y="134"/>
                    </a:lnTo>
                    <a:lnTo>
                      <a:pt x="19" y="100"/>
                    </a:lnTo>
                    <a:lnTo>
                      <a:pt x="0" y="119"/>
                    </a:lnTo>
                    <a:lnTo>
                      <a:pt x="66" y="185"/>
                    </a:lnTo>
                    <a:lnTo>
                      <a:pt x="132" y="119"/>
                    </a:lnTo>
                    <a:lnTo>
                      <a:pt x="113" y="100"/>
                    </a:lnTo>
                    <a:lnTo>
                      <a:pt x="79" y="134"/>
                    </a:lnTo>
                    <a:lnTo>
                      <a:pt x="79" y="0"/>
                    </a:lnTo>
                    <a:lnTo>
                      <a:pt x="52" y="0"/>
                    </a:lnTo>
                    <a:close/>
                  </a:path>
                </a:pathLst>
              </a:custGeom>
              <a:solidFill>
                <a:srgbClr val="2F2F2F"/>
              </a:solidFill>
              <a:ln w="0">
                <a:noFill/>
                <a:prstDash val="solid"/>
                <a:round/>
                <a:headEnd/>
                <a:tailEnd/>
              </a:ln>
            </p:spPr>
            <p:txBody>
              <a:bodyPr vert="horz" wrap="square" lIns="76200" tIns="822960" rIns="76200" bIns="38100" numCol="1" anchor="t" anchorCtr="0" compatLnSpc="1">
                <a:prstTxWarp prst="textNoShape">
                  <a:avLst/>
                </a:prstTxWarp>
              </a:bodyPr>
              <a:lstStyle/>
              <a:p>
                <a:endParaRPr lang="en-US" sz="1471"/>
              </a:p>
            </p:txBody>
          </p:sp>
          <p:sp>
            <p:nvSpPr>
              <p:cNvPr id="19" name="Freeform 6">
                <a:extLst>
                  <a:ext uri="{FF2B5EF4-FFF2-40B4-BE49-F238E27FC236}">
                    <a16:creationId xmlns:a16="http://schemas.microsoft.com/office/drawing/2014/main" id="{334EE183-4C95-325B-499B-EB1F5F9C35AE}"/>
                  </a:ext>
                </a:extLst>
              </p:cNvPr>
              <p:cNvSpPr>
                <a:spLocks/>
              </p:cNvSpPr>
              <p:nvPr/>
            </p:nvSpPr>
            <p:spPr bwMode="auto">
              <a:xfrm>
                <a:off x="3290" y="1951"/>
                <a:ext cx="267" cy="40"/>
              </a:xfrm>
              <a:custGeom>
                <a:avLst/>
                <a:gdLst>
                  <a:gd name="T0" fmla="*/ 0 w 362"/>
                  <a:gd name="T1" fmla="*/ 54 h 54"/>
                  <a:gd name="T2" fmla="*/ 0 w 362"/>
                  <a:gd name="T3" fmla="*/ 54 h 54"/>
                  <a:gd name="T4" fmla="*/ 362 w 362"/>
                  <a:gd name="T5" fmla="*/ 54 h 54"/>
                  <a:gd name="T6" fmla="*/ 362 w 362"/>
                  <a:gd name="T7" fmla="*/ 0 h 54"/>
                  <a:gd name="T8" fmla="*/ 0 w 362"/>
                  <a:gd name="T9" fmla="*/ 0 h 54"/>
                  <a:gd name="T10" fmla="*/ 0 w 362"/>
                  <a:gd name="T11" fmla="*/ 54 h 54"/>
                </a:gdLst>
                <a:ahLst/>
                <a:cxnLst>
                  <a:cxn ang="0">
                    <a:pos x="T0" y="T1"/>
                  </a:cxn>
                  <a:cxn ang="0">
                    <a:pos x="T2" y="T3"/>
                  </a:cxn>
                  <a:cxn ang="0">
                    <a:pos x="T4" y="T5"/>
                  </a:cxn>
                  <a:cxn ang="0">
                    <a:pos x="T6" y="T7"/>
                  </a:cxn>
                  <a:cxn ang="0">
                    <a:pos x="T8" y="T9"/>
                  </a:cxn>
                  <a:cxn ang="0">
                    <a:pos x="T10" y="T11"/>
                  </a:cxn>
                </a:cxnLst>
                <a:rect l="0" t="0" r="r" b="b"/>
                <a:pathLst>
                  <a:path w="362" h="54">
                    <a:moveTo>
                      <a:pt x="0" y="54"/>
                    </a:moveTo>
                    <a:lnTo>
                      <a:pt x="0" y="54"/>
                    </a:lnTo>
                    <a:lnTo>
                      <a:pt x="362" y="54"/>
                    </a:lnTo>
                    <a:lnTo>
                      <a:pt x="362" y="0"/>
                    </a:lnTo>
                    <a:lnTo>
                      <a:pt x="0" y="0"/>
                    </a:lnTo>
                    <a:lnTo>
                      <a:pt x="0" y="54"/>
                    </a:lnTo>
                    <a:close/>
                  </a:path>
                </a:pathLst>
              </a:custGeom>
              <a:solidFill>
                <a:srgbClr val="0078D4"/>
              </a:solidFill>
              <a:ln w="0">
                <a:noFill/>
                <a:prstDash val="solid"/>
                <a:round/>
                <a:headEnd/>
                <a:tailEnd/>
              </a:ln>
            </p:spPr>
            <p:txBody>
              <a:bodyPr vert="horz" wrap="square" lIns="76200" tIns="822960" rIns="76200" bIns="38100" numCol="1" anchor="t" anchorCtr="0" compatLnSpc="1">
                <a:prstTxWarp prst="textNoShape">
                  <a:avLst/>
                </a:prstTxWarp>
              </a:bodyPr>
              <a:lstStyle/>
              <a:p>
                <a:endParaRPr lang="en-US" sz="1471"/>
              </a:p>
            </p:txBody>
          </p:sp>
        </p:grpSp>
      </p:grpSp>
      <p:grpSp>
        <p:nvGrpSpPr>
          <p:cNvPr id="5" name="Group 4" descr="Use AI to prevent unauthorized logins&#10;Detect suspicious activity automatically&#10;&#10;">
            <a:extLst>
              <a:ext uri="{FF2B5EF4-FFF2-40B4-BE49-F238E27FC236}">
                <a16:creationId xmlns:a16="http://schemas.microsoft.com/office/drawing/2014/main" id="{D974868D-7076-564B-AFC2-E20B5C030324}"/>
              </a:ext>
            </a:extLst>
          </p:cNvPr>
          <p:cNvGrpSpPr/>
          <p:nvPr/>
        </p:nvGrpSpPr>
        <p:grpSpPr>
          <a:xfrm>
            <a:off x="7855894" y="1878185"/>
            <a:ext cx="2926080" cy="2194560"/>
            <a:chOff x="8371048" y="2266186"/>
            <a:chExt cx="2926080" cy="2194560"/>
          </a:xfrm>
        </p:grpSpPr>
        <p:sp>
          <p:nvSpPr>
            <p:cNvPr id="202" name="Rectangle 201">
              <a:extLst>
                <a:ext uri="{FF2B5EF4-FFF2-40B4-BE49-F238E27FC236}">
                  <a16:creationId xmlns:a16="http://schemas.microsoft.com/office/drawing/2014/main" id="{FE7530D9-B111-9A4B-27F5-0614CAF60C44}"/>
                </a:ext>
                <a:ext uri="{C183D7F6-B498-43B3-948B-1728B52AA6E4}">
                  <adec:decorative xmlns:adec="http://schemas.microsoft.com/office/drawing/2017/decorative" val="1"/>
                </a:ext>
              </a:extLst>
            </p:cNvPr>
            <p:cNvSpPr/>
            <p:nvPr/>
          </p:nvSpPr>
          <p:spPr bwMode="auto">
            <a:xfrm rot="10800000" flipV="1">
              <a:off x="8371048" y="2266186"/>
              <a:ext cx="2926080" cy="21945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822960" rIns="182880" bIns="146304" numCol="1" spcCol="0" rtlCol="0" fromWordArt="0" anchor="t" anchorCtr="0" forceAA="0" compatLnSpc="1">
              <a:prstTxWarp prst="textNoShape">
                <a:avLst/>
              </a:prstTxWarp>
              <a:noAutofit/>
            </a:bodyPr>
            <a:lstStyle/>
            <a:p>
              <a:pPr marL="0" marR="0" lvl="0" indent="0" algn="l" defTabSz="914367" rtl="0" eaLnBrk="1" fontAlgn="auto" latinLnBrk="0" hangingPunct="1">
                <a:lnSpc>
                  <a:spcPct val="100000"/>
                </a:lnSpc>
                <a:spcBef>
                  <a:spcPts val="100"/>
                </a:spcBef>
                <a:spcAft>
                  <a:spcPts val="200"/>
                </a:spcAft>
                <a:buClrTx/>
                <a:buSzTx/>
                <a:buFontTx/>
                <a:buNone/>
                <a:tabLst/>
                <a:defRPr/>
              </a:pPr>
              <a:r>
                <a:rPr kumimoji="0" lang="en-US" sz="1600" b="0" i="0" u="none" strike="noStrike" kern="1200" cap="none" spc="0" normalizeH="0" baseline="0" noProof="0">
                  <a:ln>
                    <a:noFill/>
                  </a:ln>
                  <a:solidFill>
                    <a:schemeClr val="accent1"/>
                  </a:solidFill>
                  <a:effectLst/>
                  <a:uLnTx/>
                  <a:uFillTx/>
                  <a:latin typeface="Segoe UI Semibold"/>
                  <a:ea typeface="+mn-ea"/>
                  <a:cs typeface="+mn-cs"/>
                </a:rPr>
                <a:t>Use AI to prevent unauthorized logins</a:t>
              </a:r>
            </a:p>
            <a:p>
              <a:pPr marL="0" marR="0" lvl="0" indent="0" algn="l" defTabSz="914367" rtl="0" eaLnBrk="1" fontAlgn="auto" latinLnBrk="0" hangingPunct="1">
                <a:lnSpc>
                  <a:spcPct val="100000"/>
                </a:lnSpc>
                <a:spcBef>
                  <a:spcPts val="10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Segoe UI"/>
                  <a:ea typeface="Calibri" panose="020F0502020204030204" pitchFamily="34" charset="0"/>
                  <a:cs typeface="Times New Roman"/>
                </a:rPr>
                <a:t>Detect suspicious activity automatically.</a:t>
              </a:r>
              <a:endParaRPr kumimoji="0" lang="en-US" sz="1400" b="0" i="0" u="none" strike="noStrike" kern="1200" cap="none" spc="0" normalizeH="0" baseline="0" noProof="0">
                <a:ln>
                  <a:noFill/>
                </a:ln>
                <a:solidFill>
                  <a:schemeClr val="tx1"/>
                </a:solidFill>
                <a:effectLst/>
                <a:uLnTx/>
                <a:uFillTx/>
                <a:latin typeface="Segoe UI"/>
                <a:ea typeface="Calibri" panose="020F0502020204030204" pitchFamily="34" charset="0"/>
                <a:cs typeface="Times New Roman" panose="02020603050405020304" pitchFamily="18" charset="0"/>
              </a:endParaRPr>
            </a:p>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chemeClr val="tx1"/>
                </a:solidFill>
                <a:effectLst/>
                <a:uLnTx/>
                <a:uFillTx/>
                <a:latin typeface="Segoe UI"/>
                <a:ea typeface="Segoe UI" pitchFamily="34" charset="0"/>
                <a:cs typeface="Segoe UI" pitchFamily="34" charset="0"/>
              </a:endParaRPr>
            </a:p>
          </p:txBody>
        </p:sp>
        <p:grpSp>
          <p:nvGrpSpPr>
            <p:cNvPr id="96" name="Group 95">
              <a:extLst>
                <a:ext uri="{FF2B5EF4-FFF2-40B4-BE49-F238E27FC236}">
                  <a16:creationId xmlns:a16="http://schemas.microsoft.com/office/drawing/2014/main" id="{38B5C7A7-3ACA-F4F2-E421-009DDE5C8625}"/>
                </a:ext>
              </a:extLst>
            </p:cNvPr>
            <p:cNvGrpSpPr/>
            <p:nvPr/>
          </p:nvGrpSpPr>
          <p:grpSpPr>
            <a:xfrm>
              <a:off x="8598132" y="2440722"/>
              <a:ext cx="428486" cy="439748"/>
              <a:chOff x="8846066" y="1877359"/>
              <a:chExt cx="415040" cy="425947"/>
            </a:xfrm>
          </p:grpSpPr>
          <p:sp>
            <p:nvSpPr>
              <p:cNvPr id="28" name="Freeform: Shape 27">
                <a:extLst>
                  <a:ext uri="{FF2B5EF4-FFF2-40B4-BE49-F238E27FC236}">
                    <a16:creationId xmlns:a16="http://schemas.microsoft.com/office/drawing/2014/main" id="{01C36F9B-6505-45BA-D4D0-1B840691DBB8}"/>
                  </a:ext>
                </a:extLst>
              </p:cNvPr>
              <p:cNvSpPr/>
              <p:nvPr/>
            </p:nvSpPr>
            <p:spPr>
              <a:xfrm>
                <a:off x="8846066" y="1877359"/>
                <a:ext cx="204247" cy="425947"/>
              </a:xfrm>
              <a:custGeom>
                <a:avLst/>
                <a:gdLst>
                  <a:gd name="connsiteX0" fmla="*/ 0 w 204247"/>
                  <a:gd name="connsiteY0" fmla="*/ 268378 h 425947"/>
                  <a:gd name="connsiteX1" fmla="*/ 21255 w 204247"/>
                  <a:gd name="connsiteY1" fmla="*/ 218180 h 425947"/>
                  <a:gd name="connsiteX2" fmla="*/ 44072 w 204247"/>
                  <a:gd name="connsiteY2" fmla="*/ 126370 h 425947"/>
                  <a:gd name="connsiteX3" fmla="*/ 49000 w 204247"/>
                  <a:gd name="connsiteY3" fmla="*/ 123679 h 425947"/>
                  <a:gd name="connsiteX4" fmla="*/ 86229 w 204247"/>
                  <a:gd name="connsiteY4" fmla="*/ 54832 h 425947"/>
                  <a:gd name="connsiteX5" fmla="*/ 87734 w 204247"/>
                  <a:gd name="connsiteY5" fmla="*/ 54406 h 425947"/>
                  <a:gd name="connsiteX6" fmla="*/ 149843 w 204247"/>
                  <a:gd name="connsiteY6" fmla="*/ 134 h 425947"/>
                  <a:gd name="connsiteX7" fmla="*/ 204247 w 204247"/>
                  <a:gd name="connsiteY7" fmla="*/ 58294 h 425947"/>
                  <a:gd name="connsiteX8" fmla="*/ 204247 w 204247"/>
                  <a:gd name="connsiteY8" fmla="*/ 382170 h 425947"/>
                  <a:gd name="connsiteX9" fmla="*/ 160488 w 204247"/>
                  <a:gd name="connsiteY9" fmla="*/ 425948 h 425947"/>
                  <a:gd name="connsiteX10" fmla="*/ 118714 w 204247"/>
                  <a:gd name="connsiteY10" fmla="*/ 395268 h 425947"/>
                  <a:gd name="connsiteX11" fmla="*/ 42344 w 204247"/>
                  <a:gd name="connsiteY11" fmla="*/ 346426 h 425947"/>
                  <a:gd name="connsiteX12" fmla="*/ 40849 w 204247"/>
                  <a:gd name="connsiteY12" fmla="*/ 332571 h 425947"/>
                  <a:gd name="connsiteX13" fmla="*/ 40849 w 204247"/>
                  <a:gd name="connsiteY13" fmla="*/ 331991 h 425947"/>
                  <a:gd name="connsiteX14" fmla="*/ 0 w 204247"/>
                  <a:gd name="connsiteY14" fmla="*/ 268378 h 425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4247" h="425947">
                    <a:moveTo>
                      <a:pt x="0" y="268378"/>
                    </a:moveTo>
                    <a:cubicBezTo>
                      <a:pt x="-15" y="249456"/>
                      <a:pt x="7656" y="231338"/>
                      <a:pt x="21255" y="218180"/>
                    </a:cubicBezTo>
                    <a:cubicBezTo>
                      <a:pt x="2203" y="186526"/>
                      <a:pt x="12419" y="145422"/>
                      <a:pt x="44072" y="126370"/>
                    </a:cubicBezTo>
                    <a:cubicBezTo>
                      <a:pt x="45676" y="125405"/>
                      <a:pt x="47320" y="124507"/>
                      <a:pt x="49000" y="123679"/>
                    </a:cubicBezTo>
                    <a:cubicBezTo>
                      <a:pt x="40268" y="94387"/>
                      <a:pt x="56937" y="63563"/>
                      <a:pt x="86229" y="54832"/>
                    </a:cubicBezTo>
                    <a:cubicBezTo>
                      <a:pt x="86729" y="54683"/>
                      <a:pt x="87231" y="54541"/>
                      <a:pt x="87734" y="54406"/>
                    </a:cubicBezTo>
                    <a:cubicBezTo>
                      <a:pt x="89898" y="22268"/>
                      <a:pt x="117705" y="-2030"/>
                      <a:pt x="149843" y="134"/>
                    </a:cubicBezTo>
                    <a:cubicBezTo>
                      <a:pt x="180452" y="2195"/>
                      <a:pt x="204231" y="27616"/>
                      <a:pt x="204247" y="58294"/>
                    </a:cubicBezTo>
                    <a:lnTo>
                      <a:pt x="204247" y="382170"/>
                    </a:lnTo>
                    <a:cubicBezTo>
                      <a:pt x="204252" y="406343"/>
                      <a:pt x="184660" y="425942"/>
                      <a:pt x="160488" y="425948"/>
                    </a:cubicBezTo>
                    <a:cubicBezTo>
                      <a:pt x="141354" y="425952"/>
                      <a:pt x="124436" y="413527"/>
                      <a:pt x="118714" y="395268"/>
                    </a:cubicBezTo>
                    <a:cubicBezTo>
                      <a:pt x="84137" y="402870"/>
                      <a:pt x="49946" y="381003"/>
                      <a:pt x="42344" y="346426"/>
                    </a:cubicBezTo>
                    <a:cubicBezTo>
                      <a:pt x="41344" y="341876"/>
                      <a:pt x="40843" y="337230"/>
                      <a:pt x="40849" y="332571"/>
                    </a:cubicBezTo>
                    <a:cubicBezTo>
                      <a:pt x="40849" y="332373"/>
                      <a:pt x="40849" y="332182"/>
                      <a:pt x="40849" y="331991"/>
                    </a:cubicBezTo>
                    <a:cubicBezTo>
                      <a:pt x="15966" y="320598"/>
                      <a:pt x="7" y="295746"/>
                      <a:pt x="0" y="268378"/>
                    </a:cubicBezTo>
                    <a:close/>
                  </a:path>
                </a:pathLst>
              </a:custGeom>
              <a:solidFill>
                <a:srgbClr val="C1C1C1"/>
              </a:solidFill>
              <a:ln w="6548" cap="flat">
                <a:noFill/>
                <a:prstDash val="solid"/>
                <a:miter/>
              </a:ln>
            </p:spPr>
            <p:txBody>
              <a:bodyPr tIns="822960" rtlCol="0" anchor="ctr"/>
              <a:lstStyle/>
              <a:p>
                <a:endParaRPr lang="en-US"/>
              </a:p>
            </p:txBody>
          </p:sp>
          <p:grpSp>
            <p:nvGrpSpPr>
              <p:cNvPr id="95" name="Group 94">
                <a:extLst>
                  <a:ext uri="{FF2B5EF4-FFF2-40B4-BE49-F238E27FC236}">
                    <a16:creationId xmlns:a16="http://schemas.microsoft.com/office/drawing/2014/main" id="{F010FE2B-373B-59A0-5731-269AF9AF0AAA}"/>
                  </a:ext>
                </a:extLst>
              </p:cNvPr>
              <p:cNvGrpSpPr/>
              <p:nvPr/>
            </p:nvGrpSpPr>
            <p:grpSpPr>
              <a:xfrm>
                <a:off x="9088872" y="1893387"/>
                <a:ext cx="172234" cy="393887"/>
                <a:chOff x="11320463" y="573372"/>
                <a:chExt cx="309644" cy="708134"/>
              </a:xfrm>
            </p:grpSpPr>
            <p:sp>
              <p:nvSpPr>
                <p:cNvPr id="90" name="Freeform: Shape 89">
                  <a:extLst>
                    <a:ext uri="{FF2B5EF4-FFF2-40B4-BE49-F238E27FC236}">
                      <a16:creationId xmlns:a16="http://schemas.microsoft.com/office/drawing/2014/main" id="{90EAF3E2-F9F4-F769-CE28-8178B9958E10}"/>
                    </a:ext>
                  </a:extLst>
                </p:cNvPr>
                <p:cNvSpPr/>
                <p:nvPr/>
              </p:nvSpPr>
              <p:spPr bwMode="auto">
                <a:xfrm>
                  <a:off x="11320463" y="573372"/>
                  <a:ext cx="309622" cy="178738"/>
                </a:xfrm>
                <a:custGeom>
                  <a:avLst/>
                  <a:gdLst>
                    <a:gd name="connsiteX0" fmla="*/ 255465 w 309622"/>
                    <a:gd name="connsiteY0" fmla="*/ 40035 h 178738"/>
                    <a:gd name="connsiteX1" fmla="*/ 255465 w 309622"/>
                    <a:gd name="connsiteY1" fmla="*/ 40045 h 178738"/>
                    <a:gd name="connsiteX2" fmla="*/ 255467 w 309622"/>
                    <a:gd name="connsiteY2" fmla="*/ 40040 h 178738"/>
                    <a:gd name="connsiteX3" fmla="*/ 282542 w 309622"/>
                    <a:gd name="connsiteY3" fmla="*/ 2176 h 178738"/>
                    <a:gd name="connsiteX4" fmla="*/ 307447 w 309622"/>
                    <a:gd name="connsiteY4" fmla="*/ 53065 h 178738"/>
                    <a:gd name="connsiteX5" fmla="*/ 256557 w 309622"/>
                    <a:gd name="connsiteY5" fmla="*/ 77970 h 178738"/>
                    <a:gd name="connsiteX6" fmla="*/ 231652 w 309622"/>
                    <a:gd name="connsiteY6" fmla="*/ 53065 h 178738"/>
                    <a:gd name="connsiteX7" fmla="*/ 114257 w 309622"/>
                    <a:gd name="connsiteY7" fmla="*/ 53065 h 178738"/>
                    <a:gd name="connsiteX8" fmla="*/ 48887 w 309622"/>
                    <a:gd name="connsiteY8" fmla="*/ 172023 h 178738"/>
                    <a:gd name="connsiteX9" fmla="*/ 48887 w 309622"/>
                    <a:gd name="connsiteY9" fmla="*/ 172099 h 178738"/>
                    <a:gd name="connsiteX10" fmla="*/ 48049 w 309622"/>
                    <a:gd name="connsiteY10" fmla="*/ 173404 h 178738"/>
                    <a:gd name="connsiteX11" fmla="*/ 47772 w 309622"/>
                    <a:gd name="connsiteY11" fmla="*/ 173766 h 178738"/>
                    <a:gd name="connsiteX12" fmla="*/ 46944 w 309622"/>
                    <a:gd name="connsiteY12" fmla="*/ 174719 h 178738"/>
                    <a:gd name="connsiteX13" fmla="*/ 46725 w 309622"/>
                    <a:gd name="connsiteY13" fmla="*/ 174957 h 178738"/>
                    <a:gd name="connsiteX14" fmla="*/ 45610 w 309622"/>
                    <a:gd name="connsiteY14" fmla="*/ 175909 h 178738"/>
                    <a:gd name="connsiteX15" fmla="*/ 45220 w 309622"/>
                    <a:gd name="connsiteY15" fmla="*/ 176195 h 178738"/>
                    <a:gd name="connsiteX16" fmla="*/ 44267 w 309622"/>
                    <a:gd name="connsiteY16" fmla="*/ 176843 h 178738"/>
                    <a:gd name="connsiteX17" fmla="*/ 43924 w 309622"/>
                    <a:gd name="connsiteY17" fmla="*/ 177052 h 178738"/>
                    <a:gd name="connsiteX18" fmla="*/ 41067 w 309622"/>
                    <a:gd name="connsiteY18" fmla="*/ 178243 h 178738"/>
                    <a:gd name="connsiteX19" fmla="*/ 40724 w 309622"/>
                    <a:gd name="connsiteY19" fmla="*/ 178338 h 178738"/>
                    <a:gd name="connsiteX20" fmla="*/ 39514 w 309622"/>
                    <a:gd name="connsiteY20" fmla="*/ 178576 h 178738"/>
                    <a:gd name="connsiteX21" fmla="*/ 39114 w 309622"/>
                    <a:gd name="connsiteY21" fmla="*/ 178643 h 178738"/>
                    <a:gd name="connsiteX22" fmla="*/ 37609 w 309622"/>
                    <a:gd name="connsiteY22" fmla="*/ 178738 h 178738"/>
                    <a:gd name="connsiteX23" fmla="*/ 0 w 309622"/>
                    <a:gd name="connsiteY23" fmla="*/ 178738 h 178738"/>
                    <a:gd name="connsiteX24" fmla="*/ 0 w 309622"/>
                    <a:gd name="connsiteY24" fmla="*/ 152878 h 178738"/>
                    <a:gd name="connsiteX25" fmla="*/ 29761 w 309622"/>
                    <a:gd name="connsiteY25" fmla="*/ 152878 h 178738"/>
                    <a:gd name="connsiteX26" fmla="*/ 95188 w 309622"/>
                    <a:gd name="connsiteY26" fmla="*/ 33815 h 178738"/>
                    <a:gd name="connsiteX27" fmla="*/ 106570 w 309622"/>
                    <a:gd name="connsiteY27" fmla="*/ 27081 h 178738"/>
                    <a:gd name="connsiteX28" fmla="*/ 231652 w 309622"/>
                    <a:gd name="connsiteY28" fmla="*/ 27081 h 178738"/>
                    <a:gd name="connsiteX29" fmla="*/ 282542 w 309622"/>
                    <a:gd name="connsiteY29" fmla="*/ 2176 h 17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09622" h="178738">
                      <a:moveTo>
                        <a:pt x="255465" y="40035"/>
                      </a:moveTo>
                      <a:lnTo>
                        <a:pt x="255465" y="40045"/>
                      </a:lnTo>
                      <a:lnTo>
                        <a:pt x="255467" y="40040"/>
                      </a:lnTo>
                      <a:close/>
                      <a:moveTo>
                        <a:pt x="282542" y="2176"/>
                      </a:moveTo>
                      <a:cubicBezTo>
                        <a:pt x="303472" y="9351"/>
                        <a:pt x="314622" y="32135"/>
                        <a:pt x="307447" y="53065"/>
                      </a:cubicBezTo>
                      <a:cubicBezTo>
                        <a:pt x="300272" y="73996"/>
                        <a:pt x="277488" y="85145"/>
                        <a:pt x="256557" y="77970"/>
                      </a:cubicBezTo>
                      <a:cubicBezTo>
                        <a:pt x="244856" y="73958"/>
                        <a:pt x="235664" y="64767"/>
                        <a:pt x="231652" y="53065"/>
                      </a:cubicBezTo>
                      <a:lnTo>
                        <a:pt x="114257" y="53065"/>
                      </a:lnTo>
                      <a:lnTo>
                        <a:pt x="48887" y="172023"/>
                      </a:lnTo>
                      <a:lnTo>
                        <a:pt x="48887" y="172099"/>
                      </a:lnTo>
                      <a:cubicBezTo>
                        <a:pt x="48630" y="172547"/>
                        <a:pt x="48344" y="172985"/>
                        <a:pt x="48049" y="173404"/>
                      </a:cubicBezTo>
                      <a:lnTo>
                        <a:pt x="47772" y="173766"/>
                      </a:lnTo>
                      <a:cubicBezTo>
                        <a:pt x="47506" y="174097"/>
                        <a:pt x="47229" y="174414"/>
                        <a:pt x="46944" y="174719"/>
                      </a:cubicBezTo>
                      <a:lnTo>
                        <a:pt x="46725" y="174957"/>
                      </a:lnTo>
                      <a:cubicBezTo>
                        <a:pt x="46370" y="175294"/>
                        <a:pt x="45998" y="175612"/>
                        <a:pt x="45610" y="175909"/>
                      </a:cubicBezTo>
                      <a:lnTo>
                        <a:pt x="45220" y="176195"/>
                      </a:lnTo>
                      <a:cubicBezTo>
                        <a:pt x="44905" y="176424"/>
                        <a:pt x="44591" y="176643"/>
                        <a:pt x="44267" y="176843"/>
                      </a:cubicBezTo>
                      <a:lnTo>
                        <a:pt x="43924" y="177052"/>
                      </a:lnTo>
                      <a:cubicBezTo>
                        <a:pt x="43022" y="177561"/>
                        <a:pt x="42063" y="177961"/>
                        <a:pt x="41067" y="178243"/>
                      </a:cubicBezTo>
                      <a:lnTo>
                        <a:pt x="40724" y="178338"/>
                      </a:lnTo>
                      <a:cubicBezTo>
                        <a:pt x="40333" y="178433"/>
                        <a:pt x="39924" y="178519"/>
                        <a:pt x="39514" y="178576"/>
                      </a:cubicBezTo>
                      <a:lnTo>
                        <a:pt x="39114" y="178643"/>
                      </a:lnTo>
                      <a:cubicBezTo>
                        <a:pt x="38615" y="178704"/>
                        <a:pt x="38112" y="178735"/>
                        <a:pt x="37609" y="178738"/>
                      </a:cubicBezTo>
                      <a:lnTo>
                        <a:pt x="0" y="178738"/>
                      </a:lnTo>
                      <a:lnTo>
                        <a:pt x="0" y="152878"/>
                      </a:lnTo>
                      <a:lnTo>
                        <a:pt x="29761" y="152878"/>
                      </a:lnTo>
                      <a:lnTo>
                        <a:pt x="95188" y="33815"/>
                      </a:lnTo>
                      <a:cubicBezTo>
                        <a:pt x="97472" y="29664"/>
                        <a:pt x="101832" y="27084"/>
                        <a:pt x="106570" y="27081"/>
                      </a:cubicBezTo>
                      <a:lnTo>
                        <a:pt x="231652" y="27081"/>
                      </a:lnTo>
                      <a:cubicBezTo>
                        <a:pt x="238828" y="6151"/>
                        <a:pt x="261611" y="-4999"/>
                        <a:pt x="282542" y="2176"/>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822960"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91" name="Freeform: Shape 90">
                  <a:extLst>
                    <a:ext uri="{FF2B5EF4-FFF2-40B4-BE49-F238E27FC236}">
                      <a16:creationId xmlns:a16="http://schemas.microsoft.com/office/drawing/2014/main" id="{66C8DB4D-CF23-946B-378A-4FB63D3BB623}"/>
                    </a:ext>
                  </a:extLst>
                </p:cNvPr>
                <p:cNvSpPr/>
                <p:nvPr/>
              </p:nvSpPr>
              <p:spPr bwMode="auto">
                <a:xfrm>
                  <a:off x="11320463" y="725029"/>
                  <a:ext cx="225507" cy="129551"/>
                </a:xfrm>
                <a:custGeom>
                  <a:avLst/>
                  <a:gdLst>
                    <a:gd name="connsiteX0" fmla="*/ 198426 w 225507"/>
                    <a:gd name="connsiteY0" fmla="*/ 2176 h 129551"/>
                    <a:gd name="connsiteX1" fmla="*/ 223331 w 225507"/>
                    <a:gd name="connsiteY1" fmla="*/ 53065 h 129551"/>
                    <a:gd name="connsiteX2" fmla="*/ 172442 w 225507"/>
                    <a:gd name="connsiteY2" fmla="*/ 77970 h 129551"/>
                    <a:gd name="connsiteX3" fmla="*/ 147537 w 225507"/>
                    <a:gd name="connsiteY3" fmla="*/ 53065 h 129551"/>
                    <a:gd name="connsiteX4" fmla="*/ 137860 w 225507"/>
                    <a:gd name="connsiteY4" fmla="*/ 53065 h 129551"/>
                    <a:gd name="connsiteX5" fmla="*/ 97579 w 225507"/>
                    <a:gd name="connsiteY5" fmla="*/ 122846 h 129551"/>
                    <a:gd name="connsiteX6" fmla="*/ 96750 w 225507"/>
                    <a:gd name="connsiteY6" fmla="*/ 124141 h 129551"/>
                    <a:gd name="connsiteX7" fmla="*/ 87530 w 225507"/>
                    <a:gd name="connsiteY7" fmla="*/ 129484 h 129551"/>
                    <a:gd name="connsiteX8" fmla="*/ 86196 w 225507"/>
                    <a:gd name="connsiteY8" fmla="*/ 129551 h 129551"/>
                    <a:gd name="connsiteX9" fmla="*/ 0 w 225507"/>
                    <a:gd name="connsiteY9" fmla="*/ 129551 h 129551"/>
                    <a:gd name="connsiteX10" fmla="*/ 0 w 225507"/>
                    <a:gd name="connsiteY10" fmla="*/ 103576 h 129551"/>
                    <a:gd name="connsiteX11" fmla="*/ 78738 w 225507"/>
                    <a:gd name="connsiteY11" fmla="*/ 103576 h 129551"/>
                    <a:gd name="connsiteX12" fmla="*/ 119143 w 225507"/>
                    <a:gd name="connsiteY12" fmla="*/ 33577 h 129551"/>
                    <a:gd name="connsiteX13" fmla="*/ 130392 w 225507"/>
                    <a:gd name="connsiteY13" fmla="*/ 27081 h 129551"/>
                    <a:gd name="connsiteX14" fmla="*/ 147537 w 225507"/>
                    <a:gd name="connsiteY14" fmla="*/ 27081 h 129551"/>
                    <a:gd name="connsiteX15" fmla="*/ 198426 w 225507"/>
                    <a:gd name="connsiteY15" fmla="*/ 2176 h 129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5507" h="129551">
                      <a:moveTo>
                        <a:pt x="198426" y="2176"/>
                      </a:moveTo>
                      <a:cubicBezTo>
                        <a:pt x="219357" y="9351"/>
                        <a:pt x="230507" y="32135"/>
                        <a:pt x="223331" y="53065"/>
                      </a:cubicBezTo>
                      <a:cubicBezTo>
                        <a:pt x="216156" y="73996"/>
                        <a:pt x="193372" y="85146"/>
                        <a:pt x="172442" y="77970"/>
                      </a:cubicBezTo>
                      <a:cubicBezTo>
                        <a:pt x="160741" y="73958"/>
                        <a:pt x="151549" y="64767"/>
                        <a:pt x="147537" y="53065"/>
                      </a:cubicBezTo>
                      <a:lnTo>
                        <a:pt x="137860" y="53065"/>
                      </a:lnTo>
                      <a:lnTo>
                        <a:pt x="97579" y="122846"/>
                      </a:lnTo>
                      <a:cubicBezTo>
                        <a:pt x="97332" y="123295"/>
                        <a:pt x="97055" y="123728"/>
                        <a:pt x="96750" y="124141"/>
                      </a:cubicBezTo>
                      <a:cubicBezTo>
                        <a:pt x="94586" y="127163"/>
                        <a:pt x="91227" y="129110"/>
                        <a:pt x="87530" y="129484"/>
                      </a:cubicBezTo>
                      <a:cubicBezTo>
                        <a:pt x="87087" y="129530"/>
                        <a:pt x="86642" y="129552"/>
                        <a:pt x="86196" y="129551"/>
                      </a:cubicBezTo>
                      <a:lnTo>
                        <a:pt x="0" y="129551"/>
                      </a:lnTo>
                      <a:lnTo>
                        <a:pt x="0" y="103576"/>
                      </a:lnTo>
                      <a:lnTo>
                        <a:pt x="78738" y="103576"/>
                      </a:lnTo>
                      <a:lnTo>
                        <a:pt x="119143" y="33577"/>
                      </a:lnTo>
                      <a:cubicBezTo>
                        <a:pt x="121463" y="29559"/>
                        <a:pt x="125752" y="27082"/>
                        <a:pt x="130392" y="27081"/>
                      </a:cubicBezTo>
                      <a:lnTo>
                        <a:pt x="147537" y="27081"/>
                      </a:lnTo>
                      <a:cubicBezTo>
                        <a:pt x="154712" y="6151"/>
                        <a:pt x="177496" y="-4999"/>
                        <a:pt x="198426" y="2176"/>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822960"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92" name="Freeform: Shape 91">
                  <a:extLst>
                    <a:ext uri="{FF2B5EF4-FFF2-40B4-BE49-F238E27FC236}">
                      <a16:creationId xmlns:a16="http://schemas.microsoft.com/office/drawing/2014/main" id="{FBCF08B8-D523-A1CE-9DF8-982C517D0635}"/>
                    </a:ext>
                  </a:extLst>
                </p:cNvPr>
                <p:cNvSpPr/>
                <p:nvPr/>
              </p:nvSpPr>
              <p:spPr bwMode="auto">
                <a:xfrm>
                  <a:off x="11320463" y="893421"/>
                  <a:ext cx="309622" cy="80146"/>
                </a:xfrm>
                <a:custGeom>
                  <a:avLst/>
                  <a:gdLst>
                    <a:gd name="connsiteX0" fmla="*/ 282542 w 309622"/>
                    <a:gd name="connsiteY0" fmla="*/ 2177 h 80146"/>
                    <a:gd name="connsiteX1" fmla="*/ 307447 w 309622"/>
                    <a:gd name="connsiteY1" fmla="*/ 53066 h 80146"/>
                    <a:gd name="connsiteX2" fmla="*/ 256557 w 309622"/>
                    <a:gd name="connsiteY2" fmla="*/ 77971 h 80146"/>
                    <a:gd name="connsiteX3" fmla="*/ 231652 w 309622"/>
                    <a:gd name="connsiteY3" fmla="*/ 53066 h 80146"/>
                    <a:gd name="connsiteX4" fmla="*/ 0 w 309622"/>
                    <a:gd name="connsiteY4" fmla="*/ 53201 h 80146"/>
                    <a:gd name="connsiteX5" fmla="*/ 0 w 309622"/>
                    <a:gd name="connsiteY5" fmla="*/ 27082 h 80146"/>
                    <a:gd name="connsiteX6" fmla="*/ 231652 w 309622"/>
                    <a:gd name="connsiteY6" fmla="*/ 27082 h 80146"/>
                    <a:gd name="connsiteX7" fmla="*/ 282542 w 309622"/>
                    <a:gd name="connsiteY7" fmla="*/ 2177 h 80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9622" h="80146">
                      <a:moveTo>
                        <a:pt x="282542" y="2177"/>
                      </a:moveTo>
                      <a:cubicBezTo>
                        <a:pt x="303472" y="9352"/>
                        <a:pt x="314622" y="32136"/>
                        <a:pt x="307447" y="53066"/>
                      </a:cubicBezTo>
                      <a:cubicBezTo>
                        <a:pt x="300272" y="73996"/>
                        <a:pt x="277488" y="85146"/>
                        <a:pt x="256557" y="77971"/>
                      </a:cubicBezTo>
                      <a:cubicBezTo>
                        <a:pt x="244856" y="73959"/>
                        <a:pt x="235664" y="64767"/>
                        <a:pt x="231652" y="53066"/>
                      </a:cubicBezTo>
                      <a:lnTo>
                        <a:pt x="0" y="53201"/>
                      </a:lnTo>
                      <a:lnTo>
                        <a:pt x="0" y="27082"/>
                      </a:lnTo>
                      <a:lnTo>
                        <a:pt x="231652" y="27082"/>
                      </a:lnTo>
                      <a:cubicBezTo>
                        <a:pt x="238828" y="6151"/>
                        <a:pt x="261611" y="-4999"/>
                        <a:pt x="282542" y="2177"/>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822960"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93" name="Freeform: Shape 92">
                  <a:extLst>
                    <a:ext uri="{FF2B5EF4-FFF2-40B4-BE49-F238E27FC236}">
                      <a16:creationId xmlns:a16="http://schemas.microsoft.com/office/drawing/2014/main" id="{7CC7DDA8-1ECE-23C2-241F-DCF1BA1A9DEF}"/>
                    </a:ext>
                  </a:extLst>
                </p:cNvPr>
                <p:cNvSpPr/>
                <p:nvPr/>
              </p:nvSpPr>
              <p:spPr bwMode="auto">
                <a:xfrm>
                  <a:off x="11320463" y="1012549"/>
                  <a:ext cx="225534" cy="120505"/>
                </a:xfrm>
                <a:custGeom>
                  <a:avLst/>
                  <a:gdLst>
                    <a:gd name="connsiteX0" fmla="*/ 0 w 225534"/>
                    <a:gd name="connsiteY0" fmla="*/ 3 h 120505"/>
                    <a:gd name="connsiteX1" fmla="*/ 85987 w 225534"/>
                    <a:gd name="connsiteY1" fmla="*/ 3 h 120505"/>
                    <a:gd name="connsiteX2" fmla="*/ 87530 w 225534"/>
                    <a:gd name="connsiteY2" fmla="*/ 70 h 120505"/>
                    <a:gd name="connsiteX3" fmla="*/ 92692 w 225534"/>
                    <a:gd name="connsiteY3" fmla="*/ 1727 h 120505"/>
                    <a:gd name="connsiteX4" fmla="*/ 96778 w 225534"/>
                    <a:gd name="connsiteY4" fmla="*/ 5404 h 120505"/>
                    <a:gd name="connsiteX5" fmla="*/ 97607 w 225534"/>
                    <a:gd name="connsiteY5" fmla="*/ 6718 h 120505"/>
                    <a:gd name="connsiteX6" fmla="*/ 137860 w 225534"/>
                    <a:gd name="connsiteY6" fmla="*/ 76460 h 120505"/>
                    <a:gd name="connsiteX7" fmla="*/ 145585 w 225534"/>
                    <a:gd name="connsiteY7" fmla="*/ 76460 h 120505"/>
                    <a:gd name="connsiteX8" fmla="*/ 189429 w 225534"/>
                    <a:gd name="connsiteY8" fmla="*/ 40556 h 120505"/>
                    <a:gd name="connsiteX9" fmla="*/ 225334 w 225534"/>
                    <a:gd name="connsiteY9" fmla="*/ 84401 h 120505"/>
                    <a:gd name="connsiteX10" fmla="*/ 181489 w 225534"/>
                    <a:gd name="connsiteY10" fmla="*/ 120305 h 120505"/>
                    <a:gd name="connsiteX11" fmla="*/ 151976 w 225534"/>
                    <a:gd name="connsiteY11" fmla="*/ 102445 h 120505"/>
                    <a:gd name="connsiteX12" fmla="*/ 130392 w 225534"/>
                    <a:gd name="connsiteY12" fmla="*/ 102445 h 120505"/>
                    <a:gd name="connsiteX13" fmla="*/ 119143 w 225534"/>
                    <a:gd name="connsiteY13" fmla="*/ 95949 h 120505"/>
                    <a:gd name="connsiteX14" fmla="*/ 78738 w 225534"/>
                    <a:gd name="connsiteY14" fmla="*/ 25949 h 120505"/>
                    <a:gd name="connsiteX15" fmla="*/ 0 w 225534"/>
                    <a:gd name="connsiteY15" fmla="*/ 25949 h 120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5534" h="120505">
                      <a:moveTo>
                        <a:pt x="0" y="3"/>
                      </a:moveTo>
                      <a:lnTo>
                        <a:pt x="85987" y="3"/>
                      </a:lnTo>
                      <a:cubicBezTo>
                        <a:pt x="86502" y="-8"/>
                        <a:pt x="87017" y="15"/>
                        <a:pt x="87530" y="70"/>
                      </a:cubicBezTo>
                      <a:cubicBezTo>
                        <a:pt x="89350" y="245"/>
                        <a:pt x="91110" y="810"/>
                        <a:pt x="92692" y="1727"/>
                      </a:cubicBezTo>
                      <a:cubicBezTo>
                        <a:pt x="94302" y="2645"/>
                        <a:pt x="95695" y="3900"/>
                        <a:pt x="96778" y="5404"/>
                      </a:cubicBezTo>
                      <a:cubicBezTo>
                        <a:pt x="97080" y="5826"/>
                        <a:pt x="97357" y="6264"/>
                        <a:pt x="97607" y="6718"/>
                      </a:cubicBezTo>
                      <a:lnTo>
                        <a:pt x="137860" y="76460"/>
                      </a:lnTo>
                      <a:lnTo>
                        <a:pt x="145585" y="76460"/>
                      </a:lnTo>
                      <a:cubicBezTo>
                        <a:pt x="147777" y="54439"/>
                        <a:pt x="167407" y="38363"/>
                        <a:pt x="189429" y="40556"/>
                      </a:cubicBezTo>
                      <a:cubicBezTo>
                        <a:pt x="211452" y="42749"/>
                        <a:pt x="227526" y="62379"/>
                        <a:pt x="225334" y="84401"/>
                      </a:cubicBezTo>
                      <a:cubicBezTo>
                        <a:pt x="223141" y="106423"/>
                        <a:pt x="203511" y="122498"/>
                        <a:pt x="181489" y="120305"/>
                      </a:cubicBezTo>
                      <a:cubicBezTo>
                        <a:pt x="169461" y="119108"/>
                        <a:pt x="158616" y="112545"/>
                        <a:pt x="151976" y="102445"/>
                      </a:cubicBezTo>
                      <a:lnTo>
                        <a:pt x="130392" y="102445"/>
                      </a:lnTo>
                      <a:cubicBezTo>
                        <a:pt x="125752" y="102444"/>
                        <a:pt x="121463" y="99967"/>
                        <a:pt x="119143" y="95949"/>
                      </a:cubicBezTo>
                      <a:lnTo>
                        <a:pt x="78738" y="25949"/>
                      </a:lnTo>
                      <a:lnTo>
                        <a:pt x="0" y="25949"/>
                      </a:ln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822960"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94" name="Freeform: Shape 93">
                  <a:extLst>
                    <a:ext uri="{FF2B5EF4-FFF2-40B4-BE49-F238E27FC236}">
                      <a16:creationId xmlns:a16="http://schemas.microsoft.com/office/drawing/2014/main" id="{09E1A21E-B47F-1845-8A75-2D3B2887247D}"/>
                    </a:ext>
                  </a:extLst>
                </p:cNvPr>
                <p:cNvSpPr/>
                <p:nvPr/>
              </p:nvSpPr>
              <p:spPr bwMode="auto">
                <a:xfrm>
                  <a:off x="11320463" y="1114994"/>
                  <a:ext cx="309644" cy="166512"/>
                </a:xfrm>
                <a:custGeom>
                  <a:avLst/>
                  <a:gdLst>
                    <a:gd name="connsiteX0" fmla="*/ 255465 w 309644"/>
                    <a:gd name="connsiteY0" fmla="*/ 126511 h 166512"/>
                    <a:gd name="connsiteX1" fmla="*/ 255465 w 309644"/>
                    <a:gd name="connsiteY1" fmla="*/ 126520 h 166512"/>
                    <a:gd name="connsiteX2" fmla="*/ 255467 w 309644"/>
                    <a:gd name="connsiteY2" fmla="*/ 126516 h 166512"/>
                    <a:gd name="connsiteX3" fmla="*/ 0 w 309644"/>
                    <a:gd name="connsiteY3" fmla="*/ 0 h 166512"/>
                    <a:gd name="connsiteX4" fmla="*/ 44200 w 309644"/>
                    <a:gd name="connsiteY4" fmla="*/ 0 h 166512"/>
                    <a:gd name="connsiteX5" fmla="*/ 44534 w 309644"/>
                    <a:gd name="connsiteY5" fmla="*/ 0 h 166512"/>
                    <a:gd name="connsiteX6" fmla="*/ 45486 w 309644"/>
                    <a:gd name="connsiteY6" fmla="*/ 0 h 166512"/>
                    <a:gd name="connsiteX7" fmla="*/ 46201 w 309644"/>
                    <a:gd name="connsiteY7" fmla="*/ 104 h 166512"/>
                    <a:gd name="connsiteX8" fmla="*/ 46725 w 309644"/>
                    <a:gd name="connsiteY8" fmla="*/ 181 h 166512"/>
                    <a:gd name="connsiteX9" fmla="*/ 47553 w 309644"/>
                    <a:gd name="connsiteY9" fmla="*/ 381 h 166512"/>
                    <a:gd name="connsiteX10" fmla="*/ 47934 w 309644"/>
                    <a:gd name="connsiteY10" fmla="*/ 485 h 166512"/>
                    <a:gd name="connsiteX11" fmla="*/ 48744 w 309644"/>
                    <a:gd name="connsiteY11" fmla="*/ 762 h 166512"/>
                    <a:gd name="connsiteX12" fmla="*/ 49134 w 309644"/>
                    <a:gd name="connsiteY12" fmla="*/ 905 h 166512"/>
                    <a:gd name="connsiteX13" fmla="*/ 49839 w 309644"/>
                    <a:gd name="connsiteY13" fmla="*/ 1219 h 166512"/>
                    <a:gd name="connsiteX14" fmla="*/ 50287 w 309644"/>
                    <a:gd name="connsiteY14" fmla="*/ 1438 h 166512"/>
                    <a:gd name="connsiteX15" fmla="*/ 50858 w 309644"/>
                    <a:gd name="connsiteY15" fmla="*/ 1771 h 166512"/>
                    <a:gd name="connsiteX16" fmla="*/ 51392 w 309644"/>
                    <a:gd name="connsiteY16" fmla="*/ 2095 h 166512"/>
                    <a:gd name="connsiteX17" fmla="*/ 51839 w 309644"/>
                    <a:gd name="connsiteY17" fmla="*/ 2409 h 166512"/>
                    <a:gd name="connsiteX18" fmla="*/ 52430 w 309644"/>
                    <a:gd name="connsiteY18" fmla="*/ 2848 h 166512"/>
                    <a:gd name="connsiteX19" fmla="*/ 52773 w 309644"/>
                    <a:gd name="connsiteY19" fmla="*/ 3152 h 166512"/>
                    <a:gd name="connsiteX20" fmla="*/ 53363 w 309644"/>
                    <a:gd name="connsiteY20" fmla="*/ 3695 h 166512"/>
                    <a:gd name="connsiteX21" fmla="*/ 53687 w 309644"/>
                    <a:gd name="connsiteY21" fmla="*/ 4038 h 166512"/>
                    <a:gd name="connsiteX22" fmla="*/ 54211 w 309644"/>
                    <a:gd name="connsiteY22" fmla="*/ 4610 h 166512"/>
                    <a:gd name="connsiteX23" fmla="*/ 54602 w 309644"/>
                    <a:gd name="connsiteY23" fmla="*/ 5124 h 166512"/>
                    <a:gd name="connsiteX24" fmla="*/ 54964 w 309644"/>
                    <a:gd name="connsiteY24" fmla="*/ 5600 h 166512"/>
                    <a:gd name="connsiteX25" fmla="*/ 55554 w 309644"/>
                    <a:gd name="connsiteY25" fmla="*/ 6553 h 166512"/>
                    <a:gd name="connsiteX26" fmla="*/ 55630 w 309644"/>
                    <a:gd name="connsiteY26" fmla="*/ 6677 h 166512"/>
                    <a:gd name="connsiteX27" fmla="*/ 55630 w 309644"/>
                    <a:gd name="connsiteY27" fmla="*/ 6762 h 166512"/>
                    <a:gd name="connsiteX28" fmla="*/ 114247 w 309644"/>
                    <a:gd name="connsiteY28" fmla="*/ 113442 h 166512"/>
                    <a:gd name="connsiteX29" fmla="*/ 231652 w 309644"/>
                    <a:gd name="connsiteY29" fmla="*/ 113442 h 166512"/>
                    <a:gd name="connsiteX30" fmla="*/ 282548 w 309644"/>
                    <a:gd name="connsiteY30" fmla="*/ 88521 h 166512"/>
                    <a:gd name="connsiteX31" fmla="*/ 307470 w 309644"/>
                    <a:gd name="connsiteY31" fmla="*/ 139417 h 166512"/>
                    <a:gd name="connsiteX32" fmla="*/ 256574 w 309644"/>
                    <a:gd name="connsiteY32" fmla="*/ 164338 h 166512"/>
                    <a:gd name="connsiteX33" fmla="*/ 231652 w 309644"/>
                    <a:gd name="connsiteY33" fmla="*/ 139417 h 166512"/>
                    <a:gd name="connsiteX34" fmla="*/ 106570 w 309644"/>
                    <a:gd name="connsiteY34" fmla="*/ 139417 h 166512"/>
                    <a:gd name="connsiteX35" fmla="*/ 95188 w 309644"/>
                    <a:gd name="connsiteY35" fmla="*/ 132683 h 166512"/>
                    <a:gd name="connsiteX36" fmla="*/ 36514 w 309644"/>
                    <a:gd name="connsiteY36" fmla="*/ 25974 h 166512"/>
                    <a:gd name="connsiteX37" fmla="*/ 0 w 309644"/>
                    <a:gd name="connsiteY37" fmla="*/ 25974 h 16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09644" h="166512">
                      <a:moveTo>
                        <a:pt x="255465" y="126511"/>
                      </a:moveTo>
                      <a:lnTo>
                        <a:pt x="255465" y="126520"/>
                      </a:lnTo>
                      <a:lnTo>
                        <a:pt x="255467" y="126516"/>
                      </a:lnTo>
                      <a:close/>
                      <a:moveTo>
                        <a:pt x="0" y="0"/>
                      </a:moveTo>
                      <a:lnTo>
                        <a:pt x="44200" y="0"/>
                      </a:lnTo>
                      <a:lnTo>
                        <a:pt x="44534" y="0"/>
                      </a:lnTo>
                      <a:cubicBezTo>
                        <a:pt x="44839" y="0"/>
                        <a:pt x="45143" y="0"/>
                        <a:pt x="45486" y="0"/>
                      </a:cubicBezTo>
                      <a:lnTo>
                        <a:pt x="46201" y="104"/>
                      </a:lnTo>
                      <a:lnTo>
                        <a:pt x="46725" y="181"/>
                      </a:lnTo>
                      <a:cubicBezTo>
                        <a:pt x="47001" y="238"/>
                        <a:pt x="47277" y="314"/>
                        <a:pt x="47553" y="381"/>
                      </a:cubicBezTo>
                      <a:lnTo>
                        <a:pt x="47934" y="485"/>
                      </a:lnTo>
                      <a:cubicBezTo>
                        <a:pt x="48209" y="564"/>
                        <a:pt x="48479" y="655"/>
                        <a:pt x="48744" y="762"/>
                      </a:cubicBezTo>
                      <a:lnTo>
                        <a:pt x="49134" y="905"/>
                      </a:lnTo>
                      <a:cubicBezTo>
                        <a:pt x="49373" y="1000"/>
                        <a:pt x="49601" y="1114"/>
                        <a:pt x="49839" y="1219"/>
                      </a:cubicBezTo>
                      <a:lnTo>
                        <a:pt x="50287" y="1438"/>
                      </a:lnTo>
                      <a:cubicBezTo>
                        <a:pt x="50487" y="1543"/>
                        <a:pt x="50677" y="1657"/>
                        <a:pt x="50858" y="1771"/>
                      </a:cubicBezTo>
                      <a:cubicBezTo>
                        <a:pt x="51039" y="1886"/>
                        <a:pt x="51220" y="1981"/>
                        <a:pt x="51392" y="2095"/>
                      </a:cubicBezTo>
                      <a:cubicBezTo>
                        <a:pt x="51563" y="2209"/>
                        <a:pt x="51687" y="2305"/>
                        <a:pt x="51839" y="2409"/>
                      </a:cubicBezTo>
                      <a:cubicBezTo>
                        <a:pt x="51992" y="2514"/>
                        <a:pt x="52240" y="2695"/>
                        <a:pt x="52430" y="2848"/>
                      </a:cubicBezTo>
                      <a:lnTo>
                        <a:pt x="52773" y="3152"/>
                      </a:lnTo>
                      <a:cubicBezTo>
                        <a:pt x="52973" y="3324"/>
                        <a:pt x="53173" y="3505"/>
                        <a:pt x="53363" y="3695"/>
                      </a:cubicBezTo>
                      <a:cubicBezTo>
                        <a:pt x="53554" y="3886"/>
                        <a:pt x="53583" y="3924"/>
                        <a:pt x="53687" y="4038"/>
                      </a:cubicBezTo>
                      <a:cubicBezTo>
                        <a:pt x="53872" y="4219"/>
                        <a:pt x="54046" y="4411"/>
                        <a:pt x="54211" y="4610"/>
                      </a:cubicBezTo>
                      <a:cubicBezTo>
                        <a:pt x="54354" y="4772"/>
                        <a:pt x="54478" y="4953"/>
                        <a:pt x="54602" y="5124"/>
                      </a:cubicBezTo>
                      <a:cubicBezTo>
                        <a:pt x="54726" y="5296"/>
                        <a:pt x="54849" y="5438"/>
                        <a:pt x="54964" y="5600"/>
                      </a:cubicBezTo>
                      <a:cubicBezTo>
                        <a:pt x="55173" y="5915"/>
                        <a:pt x="55373" y="6229"/>
                        <a:pt x="55554" y="6553"/>
                      </a:cubicBezTo>
                      <a:lnTo>
                        <a:pt x="55630" y="6677"/>
                      </a:lnTo>
                      <a:lnTo>
                        <a:pt x="55630" y="6762"/>
                      </a:lnTo>
                      <a:lnTo>
                        <a:pt x="114247" y="113442"/>
                      </a:lnTo>
                      <a:lnTo>
                        <a:pt x="231652" y="113442"/>
                      </a:lnTo>
                      <a:cubicBezTo>
                        <a:pt x="238825" y="92506"/>
                        <a:pt x="261612" y="81348"/>
                        <a:pt x="282548" y="88521"/>
                      </a:cubicBezTo>
                      <a:cubicBezTo>
                        <a:pt x="303485" y="95693"/>
                        <a:pt x="314643" y="118481"/>
                        <a:pt x="307470" y="139417"/>
                      </a:cubicBezTo>
                      <a:cubicBezTo>
                        <a:pt x="300297" y="160353"/>
                        <a:pt x="277511" y="171512"/>
                        <a:pt x="256574" y="164338"/>
                      </a:cubicBezTo>
                      <a:cubicBezTo>
                        <a:pt x="244864" y="160326"/>
                        <a:pt x="235664" y="151127"/>
                        <a:pt x="231652" y="139417"/>
                      </a:cubicBezTo>
                      <a:lnTo>
                        <a:pt x="106570" y="139417"/>
                      </a:lnTo>
                      <a:cubicBezTo>
                        <a:pt x="101832" y="139414"/>
                        <a:pt x="97472" y="136834"/>
                        <a:pt x="95188" y="132683"/>
                      </a:cubicBezTo>
                      <a:lnTo>
                        <a:pt x="36514" y="25974"/>
                      </a:lnTo>
                      <a:lnTo>
                        <a:pt x="0" y="25974"/>
                      </a:ln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822960"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grpSp>
        </p:grpSp>
      </p:grpSp>
      <p:sp>
        <p:nvSpPr>
          <p:cNvPr id="251" name="Text Placeholder 13">
            <a:extLst>
              <a:ext uri="{FF2B5EF4-FFF2-40B4-BE49-F238E27FC236}">
                <a16:creationId xmlns:a16="http://schemas.microsoft.com/office/drawing/2014/main" id="{B05A9DA0-BA47-F7BA-3054-2480897432F6}"/>
              </a:ext>
            </a:extLst>
          </p:cNvPr>
          <p:cNvSpPr txBox="1">
            <a:spLocks/>
          </p:cNvSpPr>
          <p:nvPr/>
        </p:nvSpPr>
        <p:spPr>
          <a:xfrm>
            <a:off x="1041544" y="5144466"/>
            <a:ext cx="2847834" cy="707886"/>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600" b="0" i="0" u="none" strike="noStrike" kern="1200" cap="none" spc="0" normalizeH="0" baseline="0" noProof="0">
                <a:ln>
                  <a:noFill/>
                </a:ln>
                <a:solidFill>
                  <a:schemeClr val="accent3"/>
                </a:solidFill>
                <a:effectLst/>
                <a:uLnTx/>
                <a:uFillTx/>
                <a:latin typeface="Segoe UI Semibold"/>
                <a:ea typeface="Calibri" panose="020F0502020204030204" pitchFamily="34" charset="0"/>
                <a:cs typeface="Segoe UI" panose="020B0502040204020203" pitchFamily="34" charset="0"/>
              </a:rPr>
              <a:t>Apply access policies across your business</a:t>
            </a:r>
            <a:r>
              <a:rPr kumimoji="0" lang="en-US" sz="1600" b="0" i="0" u="none" strike="noStrike" kern="1200" cap="none" spc="0" normalizeH="0" baseline="0" noProof="0">
                <a:ln>
                  <a:noFill/>
                </a:ln>
                <a:solidFill>
                  <a:schemeClr val="bg1"/>
                </a:solidFill>
                <a:effectLst/>
                <a:uLnTx/>
                <a:uFillTx/>
                <a:latin typeface="Segoe UI Semibold"/>
                <a:ea typeface="Calibri" panose="020F0502020204030204" pitchFamily="34" charset="0"/>
                <a:cs typeface="Segoe UI" panose="020B0502040204020203" pitchFamily="34" charset="0"/>
              </a:rPr>
              <a:t>, </a:t>
            </a:r>
            <a:r>
              <a:rPr kumimoji="0" lang="en-US" b="0" i="0" u="none" strike="noStrike" kern="1200" cap="none" spc="0" normalizeH="0" baseline="0" noProof="0">
                <a:ln>
                  <a:noFill/>
                </a:ln>
                <a:solidFill>
                  <a:schemeClr val="bg1"/>
                </a:solidFill>
                <a:effectLst/>
                <a:uLnTx/>
                <a:uFillTx/>
                <a:latin typeface="Segoe UI"/>
                <a:ea typeface="Calibri" panose="020F0502020204030204" pitchFamily="34" charset="0"/>
                <a:cs typeface="Segoe UI" panose="020B0502040204020203" pitchFamily="34" charset="0"/>
              </a:rPr>
              <a:t>based on device and user role.</a:t>
            </a:r>
            <a:endParaRPr kumimoji="0" lang="en-US" sz="1600" b="0" i="0" u="none" strike="noStrike" kern="1200" cap="none" spc="0" normalizeH="0" baseline="0" noProof="0">
              <a:ln>
                <a:noFill/>
              </a:ln>
              <a:solidFill>
                <a:schemeClr val="bg1"/>
              </a:solidFill>
              <a:effectLst/>
              <a:uLnTx/>
              <a:uFillTx/>
              <a:latin typeface="Segoe UI"/>
              <a:ea typeface="Calibri" panose="020F0502020204030204" pitchFamily="34" charset="0"/>
              <a:cs typeface="Segoe UI" panose="020B0502040204020203" pitchFamily="34" charset="0"/>
            </a:endParaRPr>
          </a:p>
        </p:txBody>
      </p:sp>
      <p:sp>
        <p:nvSpPr>
          <p:cNvPr id="270" name="Text Placeholder 13">
            <a:extLst>
              <a:ext uri="{FF2B5EF4-FFF2-40B4-BE49-F238E27FC236}">
                <a16:creationId xmlns:a16="http://schemas.microsoft.com/office/drawing/2014/main" id="{328D32BF-81F3-F402-4059-AE3E618B671A}"/>
              </a:ext>
            </a:extLst>
          </p:cNvPr>
          <p:cNvSpPr txBox="1">
            <a:spLocks/>
          </p:cNvSpPr>
          <p:nvPr/>
        </p:nvSpPr>
        <p:spPr>
          <a:xfrm>
            <a:off x="4587240" y="5144466"/>
            <a:ext cx="3017520" cy="1107996"/>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600" b="0" i="0" u="none" strike="noStrike" kern="1200" cap="none" spc="0" normalizeH="0" baseline="0" noProof="0">
                <a:ln>
                  <a:noFill/>
                </a:ln>
                <a:solidFill>
                  <a:schemeClr val="accent3"/>
                </a:solidFill>
                <a:effectLst/>
                <a:uLnTx/>
                <a:uFillTx/>
                <a:latin typeface="Segoe UI Semibold"/>
                <a:ea typeface="+mn-ea"/>
                <a:cs typeface="Segoe UI"/>
              </a:rPr>
              <a:t>Attack surface reduction </a:t>
            </a:r>
            <a:r>
              <a:rPr kumimoji="0" lang="en-US" b="0" i="0" u="none" strike="noStrike" kern="1200" cap="none" spc="0" normalizeH="0" baseline="0" noProof="0">
                <a:ln>
                  <a:noFill/>
                </a:ln>
                <a:solidFill>
                  <a:schemeClr val="bg1"/>
                </a:solidFill>
                <a:effectLst/>
                <a:uLnTx/>
                <a:uFillTx/>
                <a:latin typeface="Segoe UI"/>
                <a:ea typeface="+mn-ea"/>
                <a:cs typeface="Segoe UI"/>
              </a:rPr>
              <a:t>includes ransomware mitigation, application control, web protection, network protection, network firewall, and attack surface reduction rules.</a:t>
            </a:r>
            <a:endParaRPr kumimoji="0" lang="en-US" sz="1600" b="0" i="0" u="none" strike="noStrike" kern="1200" cap="none" spc="0" normalizeH="0" baseline="0" noProof="0">
              <a:ln>
                <a:noFill/>
              </a:ln>
              <a:solidFill>
                <a:schemeClr val="bg1"/>
              </a:solidFill>
              <a:effectLst/>
              <a:uLnTx/>
              <a:uFillTx/>
              <a:latin typeface="Segoe UI"/>
              <a:ea typeface="+mn-ea"/>
              <a:cs typeface="Segoe UI"/>
            </a:endParaRPr>
          </a:p>
        </p:txBody>
      </p:sp>
      <p:grpSp>
        <p:nvGrpSpPr>
          <p:cNvPr id="97" name="Group 4">
            <a:extLst>
              <a:ext uri="{FF2B5EF4-FFF2-40B4-BE49-F238E27FC236}">
                <a16:creationId xmlns:a16="http://schemas.microsoft.com/office/drawing/2014/main" id="{050C939D-A87A-22C5-9B67-B83F43F68FDB}"/>
              </a:ext>
              <a:ext uri="{C183D7F6-B498-43B3-948B-1728B52AA6E4}">
                <adec:decorative xmlns:adec="http://schemas.microsoft.com/office/drawing/2017/decorative" val="1"/>
              </a:ext>
            </a:extLst>
          </p:cNvPr>
          <p:cNvGrpSpPr>
            <a:grpSpLocks noChangeAspect="1"/>
          </p:cNvGrpSpPr>
          <p:nvPr/>
        </p:nvGrpSpPr>
        <p:grpSpPr bwMode="auto">
          <a:xfrm>
            <a:off x="4548859" y="4726472"/>
            <a:ext cx="313494" cy="333790"/>
            <a:chOff x="8560" y="972"/>
            <a:chExt cx="278" cy="296"/>
          </a:xfrm>
        </p:grpSpPr>
        <p:sp>
          <p:nvSpPr>
            <p:cNvPr id="98" name="Freeform 5">
              <a:extLst>
                <a:ext uri="{FF2B5EF4-FFF2-40B4-BE49-F238E27FC236}">
                  <a16:creationId xmlns:a16="http://schemas.microsoft.com/office/drawing/2014/main" id="{EDF1FB7E-0753-B369-C973-73567245E935}"/>
                </a:ext>
              </a:extLst>
            </p:cNvPr>
            <p:cNvSpPr>
              <a:spLocks/>
            </p:cNvSpPr>
            <p:nvPr/>
          </p:nvSpPr>
          <p:spPr bwMode="auto">
            <a:xfrm>
              <a:off x="8560" y="972"/>
              <a:ext cx="278" cy="296"/>
            </a:xfrm>
            <a:custGeom>
              <a:avLst/>
              <a:gdLst>
                <a:gd name="T0" fmla="*/ 180 w 373"/>
                <a:gd name="T1" fmla="*/ 393 h 397"/>
                <a:gd name="T2" fmla="*/ 180 w 373"/>
                <a:gd name="T3" fmla="*/ 393 h 397"/>
                <a:gd name="T4" fmla="*/ 137 w 373"/>
                <a:gd name="T5" fmla="*/ 365 h 397"/>
                <a:gd name="T6" fmla="*/ 95 w 373"/>
                <a:gd name="T7" fmla="*/ 332 h 397"/>
                <a:gd name="T8" fmla="*/ 58 w 373"/>
                <a:gd name="T9" fmla="*/ 294 h 397"/>
                <a:gd name="T10" fmla="*/ 28 w 373"/>
                <a:gd name="T11" fmla="*/ 250 h 397"/>
                <a:gd name="T12" fmla="*/ 8 w 373"/>
                <a:gd name="T13" fmla="*/ 201 h 397"/>
                <a:gd name="T14" fmla="*/ 0 w 373"/>
                <a:gd name="T15" fmla="*/ 146 h 397"/>
                <a:gd name="T16" fmla="*/ 0 w 373"/>
                <a:gd name="T17" fmla="*/ 53 h 397"/>
                <a:gd name="T18" fmla="*/ 13 w 373"/>
                <a:gd name="T19" fmla="*/ 52 h 397"/>
                <a:gd name="T20" fmla="*/ 69 w 373"/>
                <a:gd name="T21" fmla="*/ 43 h 397"/>
                <a:gd name="T22" fmla="*/ 120 w 373"/>
                <a:gd name="T23" fmla="*/ 19 h 397"/>
                <a:gd name="T24" fmla="*/ 152 w 373"/>
                <a:gd name="T25" fmla="*/ 4 h 397"/>
                <a:gd name="T26" fmla="*/ 187 w 373"/>
                <a:gd name="T27" fmla="*/ 0 h 397"/>
                <a:gd name="T28" fmla="*/ 222 w 373"/>
                <a:gd name="T29" fmla="*/ 4 h 397"/>
                <a:gd name="T30" fmla="*/ 253 w 373"/>
                <a:gd name="T31" fmla="*/ 19 h 397"/>
                <a:gd name="T32" fmla="*/ 304 w 373"/>
                <a:gd name="T33" fmla="*/ 43 h 397"/>
                <a:gd name="T34" fmla="*/ 361 w 373"/>
                <a:gd name="T35" fmla="*/ 52 h 397"/>
                <a:gd name="T36" fmla="*/ 373 w 373"/>
                <a:gd name="T37" fmla="*/ 53 h 397"/>
                <a:gd name="T38" fmla="*/ 373 w 373"/>
                <a:gd name="T39" fmla="*/ 146 h 397"/>
                <a:gd name="T40" fmla="*/ 366 w 373"/>
                <a:gd name="T41" fmla="*/ 201 h 397"/>
                <a:gd name="T42" fmla="*/ 346 w 373"/>
                <a:gd name="T43" fmla="*/ 250 h 397"/>
                <a:gd name="T44" fmla="*/ 316 w 373"/>
                <a:gd name="T45" fmla="*/ 294 h 397"/>
                <a:gd name="T46" fmla="*/ 278 w 373"/>
                <a:gd name="T47" fmla="*/ 332 h 397"/>
                <a:gd name="T48" fmla="*/ 237 w 373"/>
                <a:gd name="T49" fmla="*/ 365 h 397"/>
                <a:gd name="T50" fmla="*/ 194 w 373"/>
                <a:gd name="T51" fmla="*/ 393 h 397"/>
                <a:gd name="T52" fmla="*/ 187 w 373"/>
                <a:gd name="T53" fmla="*/ 397 h 397"/>
                <a:gd name="T54" fmla="*/ 180 w 373"/>
                <a:gd name="T55" fmla="*/ 393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3" h="397">
                  <a:moveTo>
                    <a:pt x="180" y="393"/>
                  </a:moveTo>
                  <a:lnTo>
                    <a:pt x="180" y="393"/>
                  </a:lnTo>
                  <a:cubicBezTo>
                    <a:pt x="166" y="385"/>
                    <a:pt x="151" y="375"/>
                    <a:pt x="137" y="365"/>
                  </a:cubicBezTo>
                  <a:cubicBezTo>
                    <a:pt x="122" y="355"/>
                    <a:pt x="108" y="344"/>
                    <a:pt x="95" y="332"/>
                  </a:cubicBezTo>
                  <a:cubicBezTo>
                    <a:pt x="82" y="320"/>
                    <a:pt x="70" y="307"/>
                    <a:pt x="58" y="294"/>
                  </a:cubicBezTo>
                  <a:cubicBezTo>
                    <a:pt x="46" y="280"/>
                    <a:pt x="36" y="265"/>
                    <a:pt x="28" y="250"/>
                  </a:cubicBezTo>
                  <a:cubicBezTo>
                    <a:pt x="19" y="234"/>
                    <a:pt x="13" y="218"/>
                    <a:pt x="8" y="201"/>
                  </a:cubicBezTo>
                  <a:cubicBezTo>
                    <a:pt x="3" y="183"/>
                    <a:pt x="0" y="165"/>
                    <a:pt x="0" y="146"/>
                  </a:cubicBezTo>
                  <a:lnTo>
                    <a:pt x="0" y="53"/>
                  </a:lnTo>
                  <a:lnTo>
                    <a:pt x="13" y="52"/>
                  </a:lnTo>
                  <a:cubicBezTo>
                    <a:pt x="32" y="51"/>
                    <a:pt x="51" y="48"/>
                    <a:pt x="69" y="43"/>
                  </a:cubicBezTo>
                  <a:cubicBezTo>
                    <a:pt x="87" y="38"/>
                    <a:pt x="104" y="30"/>
                    <a:pt x="120" y="19"/>
                  </a:cubicBezTo>
                  <a:cubicBezTo>
                    <a:pt x="131" y="13"/>
                    <a:pt x="141" y="8"/>
                    <a:pt x="152" y="4"/>
                  </a:cubicBezTo>
                  <a:cubicBezTo>
                    <a:pt x="163" y="1"/>
                    <a:pt x="174" y="0"/>
                    <a:pt x="187" y="0"/>
                  </a:cubicBezTo>
                  <a:cubicBezTo>
                    <a:pt x="199" y="0"/>
                    <a:pt x="211" y="1"/>
                    <a:pt x="222" y="4"/>
                  </a:cubicBezTo>
                  <a:cubicBezTo>
                    <a:pt x="232" y="8"/>
                    <a:pt x="243" y="13"/>
                    <a:pt x="253" y="19"/>
                  </a:cubicBezTo>
                  <a:cubicBezTo>
                    <a:pt x="270" y="30"/>
                    <a:pt x="287" y="38"/>
                    <a:pt x="304" y="43"/>
                  </a:cubicBezTo>
                  <a:cubicBezTo>
                    <a:pt x="322" y="48"/>
                    <a:pt x="341" y="51"/>
                    <a:pt x="361" y="52"/>
                  </a:cubicBezTo>
                  <a:lnTo>
                    <a:pt x="373" y="53"/>
                  </a:lnTo>
                  <a:lnTo>
                    <a:pt x="373" y="146"/>
                  </a:lnTo>
                  <a:cubicBezTo>
                    <a:pt x="373" y="165"/>
                    <a:pt x="371" y="183"/>
                    <a:pt x="366" y="201"/>
                  </a:cubicBezTo>
                  <a:cubicBezTo>
                    <a:pt x="361" y="218"/>
                    <a:pt x="354" y="234"/>
                    <a:pt x="346" y="250"/>
                  </a:cubicBezTo>
                  <a:cubicBezTo>
                    <a:pt x="337" y="265"/>
                    <a:pt x="327" y="280"/>
                    <a:pt x="316" y="294"/>
                  </a:cubicBezTo>
                  <a:cubicBezTo>
                    <a:pt x="304" y="307"/>
                    <a:pt x="292" y="320"/>
                    <a:pt x="278" y="332"/>
                  </a:cubicBezTo>
                  <a:cubicBezTo>
                    <a:pt x="265" y="344"/>
                    <a:pt x="251" y="355"/>
                    <a:pt x="237" y="365"/>
                  </a:cubicBezTo>
                  <a:cubicBezTo>
                    <a:pt x="223" y="375"/>
                    <a:pt x="208" y="385"/>
                    <a:pt x="194" y="393"/>
                  </a:cubicBezTo>
                  <a:lnTo>
                    <a:pt x="187" y="397"/>
                  </a:lnTo>
                  <a:lnTo>
                    <a:pt x="180" y="393"/>
                  </a:lnTo>
                  <a:close/>
                </a:path>
              </a:pathLst>
            </a:custGeom>
            <a:solidFill>
              <a:schemeClr val="accent3"/>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solidFill>
                  <a:schemeClr val="bg1"/>
                </a:solidFill>
              </a:endParaRPr>
            </a:p>
          </p:txBody>
        </p:sp>
        <p:sp>
          <p:nvSpPr>
            <p:cNvPr id="99" name="Freeform 6">
              <a:extLst>
                <a:ext uri="{FF2B5EF4-FFF2-40B4-BE49-F238E27FC236}">
                  <a16:creationId xmlns:a16="http://schemas.microsoft.com/office/drawing/2014/main" id="{CBA24649-761A-00AC-5F4D-56C131BC0F94}"/>
                </a:ext>
              </a:extLst>
            </p:cNvPr>
            <p:cNvSpPr>
              <a:spLocks/>
            </p:cNvSpPr>
            <p:nvPr/>
          </p:nvSpPr>
          <p:spPr bwMode="auto">
            <a:xfrm>
              <a:off x="8689" y="1181"/>
              <a:ext cx="20" cy="19"/>
            </a:xfrm>
            <a:custGeom>
              <a:avLst/>
              <a:gdLst>
                <a:gd name="T0" fmla="*/ 0 w 27"/>
                <a:gd name="T1" fmla="*/ 26 h 26"/>
                <a:gd name="T2" fmla="*/ 0 w 27"/>
                <a:gd name="T3" fmla="*/ 26 h 26"/>
                <a:gd name="T4" fmla="*/ 0 w 27"/>
                <a:gd name="T5" fmla="*/ 0 h 26"/>
                <a:gd name="T6" fmla="*/ 27 w 27"/>
                <a:gd name="T7" fmla="*/ 0 h 26"/>
              </a:gdLst>
              <a:ahLst/>
              <a:cxnLst>
                <a:cxn ang="0">
                  <a:pos x="T0" y="T1"/>
                </a:cxn>
                <a:cxn ang="0">
                  <a:pos x="T2" y="T3"/>
                </a:cxn>
                <a:cxn ang="0">
                  <a:pos x="T4" y="T5"/>
                </a:cxn>
                <a:cxn ang="0">
                  <a:pos x="T6" y="T7"/>
                </a:cxn>
              </a:cxnLst>
              <a:rect l="0" t="0" r="r" b="b"/>
              <a:pathLst>
                <a:path w="27" h="26">
                  <a:moveTo>
                    <a:pt x="0" y="26"/>
                  </a:moveTo>
                  <a:lnTo>
                    <a:pt x="0" y="26"/>
                  </a:lnTo>
                  <a:lnTo>
                    <a:pt x="0" y="0"/>
                  </a:lnTo>
                  <a:lnTo>
                    <a:pt x="27" y="0"/>
                  </a:lnTo>
                </a:path>
              </a:pathLst>
            </a:custGeom>
            <a:solidFill>
              <a:srgbClr val="0078D4"/>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solidFill>
                  <a:schemeClr val="bg1"/>
                </a:solidFill>
              </a:endParaRPr>
            </a:p>
          </p:txBody>
        </p:sp>
        <p:sp>
          <p:nvSpPr>
            <p:cNvPr id="100" name="Freeform 7">
              <a:extLst>
                <a:ext uri="{FF2B5EF4-FFF2-40B4-BE49-F238E27FC236}">
                  <a16:creationId xmlns:a16="http://schemas.microsoft.com/office/drawing/2014/main" id="{1738FB4F-147E-CA7C-B821-5954990D092F}"/>
                </a:ext>
              </a:extLst>
            </p:cNvPr>
            <p:cNvSpPr>
              <a:spLocks/>
            </p:cNvSpPr>
            <p:nvPr/>
          </p:nvSpPr>
          <p:spPr bwMode="auto">
            <a:xfrm>
              <a:off x="8689" y="1022"/>
              <a:ext cx="20" cy="139"/>
            </a:xfrm>
            <a:custGeom>
              <a:avLst/>
              <a:gdLst>
                <a:gd name="T0" fmla="*/ 27 w 27"/>
                <a:gd name="T1" fmla="*/ 187 h 187"/>
                <a:gd name="T2" fmla="*/ 27 w 27"/>
                <a:gd name="T3" fmla="*/ 187 h 187"/>
                <a:gd name="T4" fmla="*/ 0 w 27"/>
                <a:gd name="T5" fmla="*/ 187 h 187"/>
                <a:gd name="T6" fmla="*/ 0 w 27"/>
                <a:gd name="T7" fmla="*/ 0 h 187"/>
                <a:gd name="T8" fmla="*/ 27 w 27"/>
                <a:gd name="T9" fmla="*/ 0 h 187"/>
                <a:gd name="T10" fmla="*/ 27 w 27"/>
                <a:gd name="T11" fmla="*/ 187 h 187"/>
              </a:gdLst>
              <a:ahLst/>
              <a:cxnLst>
                <a:cxn ang="0">
                  <a:pos x="T0" y="T1"/>
                </a:cxn>
                <a:cxn ang="0">
                  <a:pos x="T2" y="T3"/>
                </a:cxn>
                <a:cxn ang="0">
                  <a:pos x="T4" y="T5"/>
                </a:cxn>
                <a:cxn ang="0">
                  <a:pos x="T6" y="T7"/>
                </a:cxn>
                <a:cxn ang="0">
                  <a:pos x="T8" y="T9"/>
                </a:cxn>
                <a:cxn ang="0">
                  <a:pos x="T10" y="T11"/>
                </a:cxn>
              </a:cxnLst>
              <a:rect l="0" t="0" r="r" b="b"/>
              <a:pathLst>
                <a:path w="27" h="187">
                  <a:moveTo>
                    <a:pt x="27" y="187"/>
                  </a:moveTo>
                  <a:lnTo>
                    <a:pt x="27" y="187"/>
                  </a:lnTo>
                  <a:lnTo>
                    <a:pt x="0" y="187"/>
                  </a:lnTo>
                  <a:lnTo>
                    <a:pt x="0" y="0"/>
                  </a:lnTo>
                  <a:lnTo>
                    <a:pt x="27" y="0"/>
                  </a:lnTo>
                  <a:lnTo>
                    <a:pt x="27" y="187"/>
                  </a:lnTo>
                  <a:close/>
                </a:path>
              </a:pathLst>
            </a:custGeom>
            <a:solidFill>
              <a:srgbClr val="0078D4"/>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solidFill>
                  <a:schemeClr val="bg1"/>
                </a:solidFill>
              </a:endParaRPr>
            </a:p>
          </p:txBody>
        </p:sp>
        <p:sp>
          <p:nvSpPr>
            <p:cNvPr id="101" name="Freeform 8">
              <a:extLst>
                <a:ext uri="{FF2B5EF4-FFF2-40B4-BE49-F238E27FC236}">
                  <a16:creationId xmlns:a16="http://schemas.microsoft.com/office/drawing/2014/main" id="{0E76F162-3F24-1519-11F6-87A549F3D09A}"/>
                </a:ext>
              </a:extLst>
            </p:cNvPr>
            <p:cNvSpPr>
              <a:spLocks/>
            </p:cNvSpPr>
            <p:nvPr/>
          </p:nvSpPr>
          <p:spPr bwMode="auto">
            <a:xfrm>
              <a:off x="8689" y="1181"/>
              <a:ext cx="20" cy="19"/>
            </a:xfrm>
            <a:custGeom>
              <a:avLst/>
              <a:gdLst>
                <a:gd name="T0" fmla="*/ 27 w 27"/>
                <a:gd name="T1" fmla="*/ 0 h 26"/>
                <a:gd name="T2" fmla="*/ 27 w 27"/>
                <a:gd name="T3" fmla="*/ 0 h 26"/>
                <a:gd name="T4" fmla="*/ 27 w 27"/>
                <a:gd name="T5" fmla="*/ 26 h 26"/>
                <a:gd name="T6" fmla="*/ 0 w 27"/>
                <a:gd name="T7" fmla="*/ 26 h 26"/>
              </a:gdLst>
              <a:ahLst/>
              <a:cxnLst>
                <a:cxn ang="0">
                  <a:pos x="T0" y="T1"/>
                </a:cxn>
                <a:cxn ang="0">
                  <a:pos x="T2" y="T3"/>
                </a:cxn>
                <a:cxn ang="0">
                  <a:pos x="T4" y="T5"/>
                </a:cxn>
                <a:cxn ang="0">
                  <a:pos x="T6" y="T7"/>
                </a:cxn>
              </a:cxnLst>
              <a:rect l="0" t="0" r="r" b="b"/>
              <a:pathLst>
                <a:path w="27" h="26">
                  <a:moveTo>
                    <a:pt x="27" y="0"/>
                  </a:moveTo>
                  <a:lnTo>
                    <a:pt x="27" y="0"/>
                  </a:lnTo>
                  <a:lnTo>
                    <a:pt x="27" y="26"/>
                  </a:lnTo>
                  <a:lnTo>
                    <a:pt x="0" y="26"/>
                  </a:lnTo>
                </a:path>
              </a:pathLst>
            </a:custGeom>
            <a:solidFill>
              <a:srgbClr val="0078D4"/>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solidFill>
                  <a:schemeClr val="bg1"/>
                </a:solidFill>
              </a:endParaRPr>
            </a:p>
          </p:txBody>
        </p:sp>
      </p:grpSp>
      <p:grpSp>
        <p:nvGrpSpPr>
          <p:cNvPr id="103" name="Group 4">
            <a:extLst>
              <a:ext uri="{FF2B5EF4-FFF2-40B4-BE49-F238E27FC236}">
                <a16:creationId xmlns:a16="http://schemas.microsoft.com/office/drawing/2014/main" id="{2EAD1848-FA6C-9C2B-E5AB-B860792A123A}"/>
              </a:ext>
              <a:ext uri="{C183D7F6-B498-43B3-948B-1728B52AA6E4}">
                <adec:decorative xmlns:adec="http://schemas.microsoft.com/office/drawing/2017/decorative" val="1"/>
              </a:ext>
            </a:extLst>
          </p:cNvPr>
          <p:cNvGrpSpPr>
            <a:grpSpLocks noChangeAspect="1"/>
          </p:cNvGrpSpPr>
          <p:nvPr/>
        </p:nvGrpSpPr>
        <p:grpSpPr bwMode="auto">
          <a:xfrm>
            <a:off x="1041544" y="4740116"/>
            <a:ext cx="316178" cy="320146"/>
            <a:chOff x="7349" y="2514"/>
            <a:chExt cx="239" cy="242"/>
          </a:xfrm>
        </p:grpSpPr>
        <p:sp>
          <p:nvSpPr>
            <p:cNvPr id="104" name="Freeform 5">
              <a:extLst>
                <a:ext uri="{FF2B5EF4-FFF2-40B4-BE49-F238E27FC236}">
                  <a16:creationId xmlns:a16="http://schemas.microsoft.com/office/drawing/2014/main" id="{B162CB5F-0905-8D0E-BD6D-92264C5F26E0}"/>
                </a:ext>
              </a:extLst>
            </p:cNvPr>
            <p:cNvSpPr>
              <a:spLocks/>
            </p:cNvSpPr>
            <p:nvPr/>
          </p:nvSpPr>
          <p:spPr bwMode="auto">
            <a:xfrm>
              <a:off x="7349" y="2514"/>
              <a:ext cx="130" cy="215"/>
            </a:xfrm>
            <a:custGeom>
              <a:avLst/>
              <a:gdLst>
                <a:gd name="T0" fmla="*/ 150 w 174"/>
                <a:gd name="T1" fmla="*/ 0 h 289"/>
                <a:gd name="T2" fmla="*/ 150 w 174"/>
                <a:gd name="T3" fmla="*/ 0 h 289"/>
                <a:gd name="T4" fmla="*/ 0 w 174"/>
                <a:gd name="T5" fmla="*/ 0 h 289"/>
                <a:gd name="T6" fmla="*/ 0 w 174"/>
                <a:gd name="T7" fmla="*/ 289 h 289"/>
                <a:gd name="T8" fmla="*/ 67 w 174"/>
                <a:gd name="T9" fmla="*/ 289 h 289"/>
                <a:gd name="T10" fmla="*/ 67 w 174"/>
                <a:gd name="T11" fmla="*/ 33 h 289"/>
                <a:gd name="T12" fmla="*/ 174 w 174"/>
                <a:gd name="T13" fmla="*/ 33 h 289"/>
                <a:gd name="T14" fmla="*/ 150 w 174"/>
                <a:gd name="T15" fmla="*/ 0 h 2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289">
                  <a:moveTo>
                    <a:pt x="150" y="0"/>
                  </a:moveTo>
                  <a:lnTo>
                    <a:pt x="150" y="0"/>
                  </a:lnTo>
                  <a:lnTo>
                    <a:pt x="0" y="0"/>
                  </a:lnTo>
                  <a:lnTo>
                    <a:pt x="0" y="289"/>
                  </a:lnTo>
                  <a:lnTo>
                    <a:pt x="67" y="289"/>
                  </a:lnTo>
                  <a:lnTo>
                    <a:pt x="67" y="33"/>
                  </a:lnTo>
                  <a:lnTo>
                    <a:pt x="174" y="33"/>
                  </a:lnTo>
                  <a:lnTo>
                    <a:pt x="150" y="0"/>
                  </a:lnTo>
                  <a:close/>
                </a:path>
              </a:pathLst>
            </a:custGeom>
            <a:solidFill>
              <a:srgbClr val="D1D1D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solidFill>
                  <a:schemeClr val="bg1"/>
                </a:solidFill>
              </a:endParaRPr>
            </a:p>
          </p:txBody>
        </p:sp>
        <p:sp>
          <p:nvSpPr>
            <p:cNvPr id="105" name="Freeform 6">
              <a:extLst>
                <a:ext uri="{FF2B5EF4-FFF2-40B4-BE49-F238E27FC236}">
                  <a16:creationId xmlns:a16="http://schemas.microsoft.com/office/drawing/2014/main" id="{D4304643-9C22-DAFF-9E6D-315ED2EE4597}"/>
                </a:ext>
              </a:extLst>
            </p:cNvPr>
            <p:cNvSpPr>
              <a:spLocks noEditPoints="1"/>
            </p:cNvSpPr>
            <p:nvPr/>
          </p:nvSpPr>
          <p:spPr bwMode="auto">
            <a:xfrm>
              <a:off x="7418" y="2557"/>
              <a:ext cx="170" cy="199"/>
            </a:xfrm>
            <a:custGeom>
              <a:avLst/>
              <a:gdLst>
                <a:gd name="T0" fmla="*/ 200 w 228"/>
                <a:gd name="T1" fmla="*/ 134 h 267"/>
                <a:gd name="T2" fmla="*/ 200 w 228"/>
                <a:gd name="T3" fmla="*/ 134 h 267"/>
                <a:gd name="T4" fmla="*/ 27 w 228"/>
                <a:gd name="T5" fmla="*/ 134 h 267"/>
                <a:gd name="T6" fmla="*/ 27 w 228"/>
                <a:gd name="T7" fmla="*/ 107 h 267"/>
                <a:gd name="T8" fmla="*/ 200 w 228"/>
                <a:gd name="T9" fmla="*/ 107 h 267"/>
                <a:gd name="T10" fmla="*/ 200 w 228"/>
                <a:gd name="T11" fmla="*/ 134 h 267"/>
                <a:gd name="T12" fmla="*/ 200 w 228"/>
                <a:gd name="T13" fmla="*/ 187 h 267"/>
                <a:gd name="T14" fmla="*/ 200 w 228"/>
                <a:gd name="T15" fmla="*/ 187 h 267"/>
                <a:gd name="T16" fmla="*/ 27 w 228"/>
                <a:gd name="T17" fmla="*/ 187 h 267"/>
                <a:gd name="T18" fmla="*/ 27 w 228"/>
                <a:gd name="T19" fmla="*/ 160 h 267"/>
                <a:gd name="T20" fmla="*/ 200 w 228"/>
                <a:gd name="T21" fmla="*/ 160 h 267"/>
                <a:gd name="T22" fmla="*/ 200 w 228"/>
                <a:gd name="T23" fmla="*/ 187 h 267"/>
                <a:gd name="T24" fmla="*/ 200 w 228"/>
                <a:gd name="T25" fmla="*/ 240 h 267"/>
                <a:gd name="T26" fmla="*/ 200 w 228"/>
                <a:gd name="T27" fmla="*/ 240 h 267"/>
                <a:gd name="T28" fmla="*/ 27 w 228"/>
                <a:gd name="T29" fmla="*/ 240 h 267"/>
                <a:gd name="T30" fmla="*/ 27 w 228"/>
                <a:gd name="T31" fmla="*/ 213 h 267"/>
                <a:gd name="T32" fmla="*/ 200 w 228"/>
                <a:gd name="T33" fmla="*/ 213 h 267"/>
                <a:gd name="T34" fmla="*/ 200 w 228"/>
                <a:gd name="T35" fmla="*/ 240 h 267"/>
                <a:gd name="T36" fmla="*/ 27 w 228"/>
                <a:gd name="T37" fmla="*/ 54 h 267"/>
                <a:gd name="T38" fmla="*/ 27 w 228"/>
                <a:gd name="T39" fmla="*/ 54 h 267"/>
                <a:gd name="T40" fmla="*/ 94 w 228"/>
                <a:gd name="T41" fmla="*/ 54 h 267"/>
                <a:gd name="T42" fmla="*/ 94 w 228"/>
                <a:gd name="T43" fmla="*/ 80 h 267"/>
                <a:gd name="T44" fmla="*/ 27 w 228"/>
                <a:gd name="T45" fmla="*/ 80 h 267"/>
                <a:gd name="T46" fmla="*/ 27 w 228"/>
                <a:gd name="T47" fmla="*/ 54 h 267"/>
                <a:gd name="T48" fmla="*/ 212 w 228"/>
                <a:gd name="T49" fmla="*/ 0 h 267"/>
                <a:gd name="T50" fmla="*/ 212 w 228"/>
                <a:gd name="T51" fmla="*/ 0 h 267"/>
                <a:gd name="T52" fmla="*/ 93 w 228"/>
                <a:gd name="T53" fmla="*/ 0 h 267"/>
                <a:gd name="T54" fmla="*/ 0 w 228"/>
                <a:gd name="T55" fmla="*/ 0 h 267"/>
                <a:gd name="T56" fmla="*/ 0 w 228"/>
                <a:gd name="T57" fmla="*/ 267 h 267"/>
                <a:gd name="T58" fmla="*/ 225 w 228"/>
                <a:gd name="T59" fmla="*/ 267 h 267"/>
                <a:gd name="T60" fmla="*/ 228 w 228"/>
                <a:gd name="T61" fmla="*/ 16 h 267"/>
                <a:gd name="T62" fmla="*/ 212 w 228"/>
                <a:gd name="T63"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8" h="267">
                  <a:moveTo>
                    <a:pt x="200" y="134"/>
                  </a:moveTo>
                  <a:lnTo>
                    <a:pt x="200" y="134"/>
                  </a:lnTo>
                  <a:lnTo>
                    <a:pt x="27" y="134"/>
                  </a:lnTo>
                  <a:lnTo>
                    <a:pt x="27" y="107"/>
                  </a:lnTo>
                  <a:lnTo>
                    <a:pt x="200" y="107"/>
                  </a:lnTo>
                  <a:lnTo>
                    <a:pt x="200" y="134"/>
                  </a:lnTo>
                  <a:close/>
                  <a:moveTo>
                    <a:pt x="200" y="187"/>
                  </a:moveTo>
                  <a:lnTo>
                    <a:pt x="200" y="187"/>
                  </a:lnTo>
                  <a:lnTo>
                    <a:pt x="27" y="187"/>
                  </a:lnTo>
                  <a:lnTo>
                    <a:pt x="27" y="160"/>
                  </a:lnTo>
                  <a:lnTo>
                    <a:pt x="200" y="160"/>
                  </a:lnTo>
                  <a:lnTo>
                    <a:pt x="200" y="187"/>
                  </a:lnTo>
                  <a:close/>
                  <a:moveTo>
                    <a:pt x="200" y="240"/>
                  </a:moveTo>
                  <a:lnTo>
                    <a:pt x="200" y="240"/>
                  </a:lnTo>
                  <a:lnTo>
                    <a:pt x="27" y="240"/>
                  </a:lnTo>
                  <a:lnTo>
                    <a:pt x="27" y="213"/>
                  </a:lnTo>
                  <a:lnTo>
                    <a:pt x="200" y="213"/>
                  </a:lnTo>
                  <a:lnTo>
                    <a:pt x="200" y="240"/>
                  </a:lnTo>
                  <a:close/>
                  <a:moveTo>
                    <a:pt x="27" y="54"/>
                  </a:moveTo>
                  <a:lnTo>
                    <a:pt x="27" y="54"/>
                  </a:lnTo>
                  <a:lnTo>
                    <a:pt x="94" y="54"/>
                  </a:lnTo>
                  <a:lnTo>
                    <a:pt x="94" y="80"/>
                  </a:lnTo>
                  <a:lnTo>
                    <a:pt x="27" y="80"/>
                  </a:lnTo>
                  <a:lnTo>
                    <a:pt x="27" y="54"/>
                  </a:lnTo>
                  <a:close/>
                  <a:moveTo>
                    <a:pt x="212" y="0"/>
                  </a:moveTo>
                  <a:lnTo>
                    <a:pt x="212" y="0"/>
                  </a:lnTo>
                  <a:lnTo>
                    <a:pt x="93" y="0"/>
                  </a:lnTo>
                  <a:lnTo>
                    <a:pt x="0" y="0"/>
                  </a:lnTo>
                  <a:lnTo>
                    <a:pt x="0" y="267"/>
                  </a:lnTo>
                  <a:lnTo>
                    <a:pt x="225" y="267"/>
                  </a:lnTo>
                  <a:lnTo>
                    <a:pt x="228" y="16"/>
                  </a:lnTo>
                  <a:lnTo>
                    <a:pt x="212" y="0"/>
                  </a:lnTo>
                  <a:close/>
                </a:path>
              </a:pathLst>
            </a:custGeom>
            <a:solidFill>
              <a:schemeClr val="accent3"/>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solidFill>
                  <a:schemeClr val="bg1"/>
                </a:solidFill>
              </a:endParaRPr>
            </a:p>
          </p:txBody>
        </p:sp>
      </p:grpSp>
      <p:sp>
        <p:nvSpPr>
          <p:cNvPr id="278" name="Text Placeholder 13">
            <a:extLst>
              <a:ext uri="{FF2B5EF4-FFF2-40B4-BE49-F238E27FC236}">
                <a16:creationId xmlns:a16="http://schemas.microsoft.com/office/drawing/2014/main" id="{AE25CACE-57BA-AD0F-FAF5-A92A16E29C26}"/>
              </a:ext>
            </a:extLst>
          </p:cNvPr>
          <p:cNvSpPr txBox="1">
            <a:spLocks/>
          </p:cNvSpPr>
          <p:nvPr/>
        </p:nvSpPr>
        <p:spPr>
          <a:xfrm>
            <a:off x="8463171" y="5144466"/>
            <a:ext cx="3017520" cy="984885"/>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600" b="0" i="0" u="none" strike="noStrike" kern="1200" cap="none" spc="0" normalizeH="0" baseline="0" noProof="0">
                <a:ln>
                  <a:noFill/>
                </a:ln>
                <a:solidFill>
                  <a:schemeClr val="accent3"/>
                </a:solidFill>
                <a:effectLst/>
                <a:uLnTx/>
                <a:uFillTx/>
                <a:latin typeface="Segoe UI Semibold"/>
                <a:ea typeface="+mn-ea"/>
                <a:cs typeface="Segoe UI" panose="020B0502040204020203" pitchFamily="34" charset="0"/>
              </a:rPr>
              <a:t>Detect and respond to attacks using behavioral-based detection</a:t>
            </a:r>
            <a:r>
              <a:rPr kumimoji="0" lang="en-US" sz="1600" b="0" i="0" u="none" strike="noStrike" kern="1200" cap="none" spc="0" normalizeH="0" baseline="0" noProof="0">
                <a:ln>
                  <a:noFill/>
                </a:ln>
                <a:solidFill>
                  <a:schemeClr val="bg1"/>
                </a:solidFill>
                <a:effectLst/>
                <a:uLnTx/>
                <a:uFillTx/>
                <a:latin typeface="Segoe UI Semibold"/>
                <a:ea typeface="+mn-ea"/>
                <a:cs typeface="Segoe UI" panose="020B0502040204020203" pitchFamily="34" charset="0"/>
              </a:rPr>
              <a:t>, </a:t>
            </a:r>
            <a:r>
              <a:rPr kumimoji="0" lang="en-US" b="0" i="0" u="none" strike="noStrike" kern="1200" cap="none" spc="0" normalizeH="0" baseline="0" noProof="0">
                <a:ln>
                  <a:noFill/>
                </a:ln>
                <a:solidFill>
                  <a:schemeClr val="bg1"/>
                </a:solidFill>
                <a:effectLst/>
                <a:uLnTx/>
                <a:uFillTx/>
                <a:latin typeface="Segoe UI"/>
                <a:ea typeface="+mn-ea"/>
                <a:cs typeface="Segoe UI" panose="020B0502040204020203" pitchFamily="34" charset="0"/>
              </a:rPr>
              <a:t>plus manual and live response capabilities.</a:t>
            </a:r>
            <a:endParaRPr kumimoji="0" lang="en-US" sz="1600" b="0" i="0" u="none" strike="noStrike" kern="1200" cap="none" spc="0" normalizeH="0" baseline="0" noProof="0">
              <a:ln>
                <a:noFill/>
              </a:ln>
              <a:solidFill>
                <a:schemeClr val="bg1"/>
              </a:solidFill>
              <a:effectLst/>
              <a:uLnTx/>
              <a:uFillTx/>
              <a:latin typeface="Segoe UI"/>
              <a:ea typeface="+mn-ea"/>
              <a:cs typeface="Segoe UI" panose="020B0502040204020203" pitchFamily="34" charset="0"/>
            </a:endParaRPr>
          </a:p>
        </p:txBody>
      </p:sp>
      <p:grpSp>
        <p:nvGrpSpPr>
          <p:cNvPr id="106" name="Group 17">
            <a:extLst>
              <a:ext uri="{FF2B5EF4-FFF2-40B4-BE49-F238E27FC236}">
                <a16:creationId xmlns:a16="http://schemas.microsoft.com/office/drawing/2014/main" id="{6B92AD5E-24A4-FF0C-6B3B-F5341A4ED448}"/>
              </a:ext>
              <a:ext uri="{C183D7F6-B498-43B3-948B-1728B52AA6E4}">
                <adec:decorative xmlns:adec="http://schemas.microsoft.com/office/drawing/2017/decorative" val="1"/>
              </a:ext>
            </a:extLst>
          </p:cNvPr>
          <p:cNvGrpSpPr>
            <a:grpSpLocks noChangeAspect="1"/>
          </p:cNvGrpSpPr>
          <p:nvPr/>
        </p:nvGrpSpPr>
        <p:grpSpPr bwMode="auto">
          <a:xfrm>
            <a:off x="8463171" y="4667355"/>
            <a:ext cx="394229" cy="392907"/>
            <a:chOff x="8438" y="4046"/>
            <a:chExt cx="298" cy="297"/>
          </a:xfrm>
        </p:grpSpPr>
        <p:sp>
          <p:nvSpPr>
            <p:cNvPr id="107" name="Freeform 18">
              <a:extLst>
                <a:ext uri="{FF2B5EF4-FFF2-40B4-BE49-F238E27FC236}">
                  <a16:creationId xmlns:a16="http://schemas.microsoft.com/office/drawing/2014/main" id="{58435143-1F3B-EBA0-B20C-CDEF7BEC4667}"/>
                </a:ext>
              </a:extLst>
            </p:cNvPr>
            <p:cNvSpPr>
              <a:spLocks/>
            </p:cNvSpPr>
            <p:nvPr/>
          </p:nvSpPr>
          <p:spPr bwMode="auto">
            <a:xfrm>
              <a:off x="8477" y="4085"/>
              <a:ext cx="200" cy="139"/>
            </a:xfrm>
            <a:custGeom>
              <a:avLst/>
              <a:gdLst>
                <a:gd name="T0" fmla="*/ 163 w 267"/>
                <a:gd name="T1" fmla="*/ 187 h 187"/>
                <a:gd name="T2" fmla="*/ 163 w 267"/>
                <a:gd name="T3" fmla="*/ 187 h 187"/>
                <a:gd name="T4" fmla="*/ 267 w 267"/>
                <a:gd name="T5" fmla="*/ 84 h 187"/>
                <a:gd name="T6" fmla="*/ 267 w 267"/>
                <a:gd name="T7" fmla="*/ 84 h 187"/>
                <a:gd name="T8" fmla="*/ 267 w 267"/>
                <a:gd name="T9" fmla="*/ 0 h 187"/>
                <a:gd name="T10" fmla="*/ 0 w 267"/>
                <a:gd name="T11" fmla="*/ 0 h 187"/>
                <a:gd name="T12" fmla="*/ 0 w 267"/>
                <a:gd name="T13" fmla="*/ 187 h 187"/>
                <a:gd name="T14" fmla="*/ 163 w 267"/>
                <a:gd name="T15" fmla="*/ 187 h 187"/>
                <a:gd name="T16" fmla="*/ 163 w 267"/>
                <a:gd name="T17"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187">
                  <a:moveTo>
                    <a:pt x="163" y="187"/>
                  </a:moveTo>
                  <a:lnTo>
                    <a:pt x="163" y="187"/>
                  </a:lnTo>
                  <a:cubicBezTo>
                    <a:pt x="163" y="130"/>
                    <a:pt x="210" y="83"/>
                    <a:pt x="267" y="84"/>
                  </a:cubicBezTo>
                  <a:lnTo>
                    <a:pt x="267" y="84"/>
                  </a:lnTo>
                  <a:lnTo>
                    <a:pt x="267" y="0"/>
                  </a:lnTo>
                  <a:lnTo>
                    <a:pt x="0" y="0"/>
                  </a:lnTo>
                  <a:lnTo>
                    <a:pt x="0" y="187"/>
                  </a:lnTo>
                  <a:lnTo>
                    <a:pt x="163" y="187"/>
                  </a:lnTo>
                  <a:lnTo>
                    <a:pt x="163" y="187"/>
                  </a:lnTo>
                  <a:close/>
                </a:path>
              </a:pathLst>
            </a:custGeom>
            <a:solidFill>
              <a:srgbClr val="C1C1C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solidFill>
                  <a:schemeClr val="bg1"/>
                </a:solidFill>
              </a:endParaRPr>
            </a:p>
          </p:txBody>
        </p:sp>
        <p:sp>
          <p:nvSpPr>
            <p:cNvPr id="108" name="Freeform 19">
              <a:extLst>
                <a:ext uri="{FF2B5EF4-FFF2-40B4-BE49-F238E27FC236}">
                  <a16:creationId xmlns:a16="http://schemas.microsoft.com/office/drawing/2014/main" id="{EDAB773C-D2BF-B5BD-2D47-6BAD2BB7B88C}"/>
                </a:ext>
              </a:extLst>
            </p:cNvPr>
            <p:cNvSpPr>
              <a:spLocks/>
            </p:cNvSpPr>
            <p:nvPr/>
          </p:nvSpPr>
          <p:spPr bwMode="auto">
            <a:xfrm>
              <a:off x="8438" y="4046"/>
              <a:ext cx="199" cy="138"/>
            </a:xfrm>
            <a:custGeom>
              <a:avLst/>
              <a:gdLst>
                <a:gd name="T0" fmla="*/ 267 w 267"/>
                <a:gd name="T1" fmla="*/ 0 h 185"/>
                <a:gd name="T2" fmla="*/ 267 w 267"/>
                <a:gd name="T3" fmla="*/ 0 h 185"/>
                <a:gd name="T4" fmla="*/ 1 w 267"/>
                <a:gd name="T5" fmla="*/ 0 h 185"/>
                <a:gd name="T6" fmla="*/ 0 w 267"/>
                <a:gd name="T7" fmla="*/ 185 h 185"/>
                <a:gd name="T8" fmla="*/ 27 w 267"/>
                <a:gd name="T9" fmla="*/ 185 h 185"/>
                <a:gd name="T10" fmla="*/ 27 w 267"/>
                <a:gd name="T11" fmla="*/ 27 h 185"/>
                <a:gd name="T12" fmla="*/ 267 w 267"/>
                <a:gd name="T13" fmla="*/ 27 h 185"/>
                <a:gd name="T14" fmla="*/ 267 w 267"/>
                <a:gd name="T15" fmla="*/ 0 h 1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185">
                  <a:moveTo>
                    <a:pt x="267" y="0"/>
                  </a:moveTo>
                  <a:lnTo>
                    <a:pt x="267" y="0"/>
                  </a:lnTo>
                  <a:lnTo>
                    <a:pt x="1" y="0"/>
                  </a:lnTo>
                  <a:lnTo>
                    <a:pt x="0" y="185"/>
                  </a:lnTo>
                  <a:lnTo>
                    <a:pt x="27" y="185"/>
                  </a:lnTo>
                  <a:lnTo>
                    <a:pt x="27" y="27"/>
                  </a:lnTo>
                  <a:lnTo>
                    <a:pt x="267" y="27"/>
                  </a:lnTo>
                  <a:lnTo>
                    <a:pt x="267" y="0"/>
                  </a:lnTo>
                  <a:close/>
                </a:path>
              </a:pathLst>
            </a:custGeom>
            <a:solidFill>
              <a:srgbClr val="0078D4"/>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solidFill>
                  <a:schemeClr val="bg1"/>
                </a:solidFill>
              </a:endParaRPr>
            </a:p>
          </p:txBody>
        </p:sp>
        <p:sp>
          <p:nvSpPr>
            <p:cNvPr id="110" name="Freeform 20">
              <a:extLst>
                <a:ext uri="{FF2B5EF4-FFF2-40B4-BE49-F238E27FC236}">
                  <a16:creationId xmlns:a16="http://schemas.microsoft.com/office/drawing/2014/main" id="{D3C831CD-822A-460C-72F8-49535897C2B4}"/>
                </a:ext>
              </a:extLst>
            </p:cNvPr>
            <p:cNvSpPr>
              <a:spLocks noEditPoints="1"/>
            </p:cNvSpPr>
            <p:nvPr/>
          </p:nvSpPr>
          <p:spPr bwMode="auto">
            <a:xfrm>
              <a:off x="8557" y="4165"/>
              <a:ext cx="179" cy="178"/>
            </a:xfrm>
            <a:custGeom>
              <a:avLst/>
              <a:gdLst>
                <a:gd name="T0" fmla="*/ 160 w 239"/>
                <a:gd name="T1" fmla="*/ 132 h 239"/>
                <a:gd name="T2" fmla="*/ 160 w 239"/>
                <a:gd name="T3" fmla="*/ 132 h 239"/>
                <a:gd name="T4" fmla="*/ 129 w 239"/>
                <a:gd name="T5" fmla="*/ 122 h 239"/>
                <a:gd name="T6" fmla="*/ 119 w 239"/>
                <a:gd name="T7" fmla="*/ 112 h 239"/>
                <a:gd name="T8" fmla="*/ 107 w 239"/>
                <a:gd name="T9" fmla="*/ 79 h 239"/>
                <a:gd name="T10" fmla="*/ 107 w 239"/>
                <a:gd name="T11" fmla="*/ 79 h 239"/>
                <a:gd name="T12" fmla="*/ 160 w 239"/>
                <a:gd name="T13" fmla="*/ 26 h 239"/>
                <a:gd name="T14" fmla="*/ 160 w 239"/>
                <a:gd name="T15" fmla="*/ 26 h 239"/>
                <a:gd name="T16" fmla="*/ 213 w 239"/>
                <a:gd name="T17" fmla="*/ 79 h 239"/>
                <a:gd name="T18" fmla="*/ 160 w 239"/>
                <a:gd name="T19" fmla="*/ 132 h 239"/>
                <a:gd name="T20" fmla="*/ 160 w 239"/>
                <a:gd name="T21" fmla="*/ 0 h 239"/>
                <a:gd name="T22" fmla="*/ 160 w 239"/>
                <a:gd name="T23" fmla="*/ 0 h 239"/>
                <a:gd name="T24" fmla="*/ 160 w 239"/>
                <a:gd name="T25" fmla="*/ 0 h 239"/>
                <a:gd name="T26" fmla="*/ 80 w 239"/>
                <a:gd name="T27" fmla="*/ 79 h 239"/>
                <a:gd name="T28" fmla="*/ 94 w 239"/>
                <a:gd name="T29" fmla="*/ 125 h 239"/>
                <a:gd name="T30" fmla="*/ 77 w 239"/>
                <a:gd name="T31" fmla="*/ 142 h 239"/>
                <a:gd name="T32" fmla="*/ 4 w 239"/>
                <a:gd name="T33" fmla="*/ 216 h 239"/>
                <a:gd name="T34" fmla="*/ 0 w 239"/>
                <a:gd name="T35" fmla="*/ 226 h 239"/>
                <a:gd name="T36" fmla="*/ 4 w 239"/>
                <a:gd name="T37" fmla="*/ 235 h 239"/>
                <a:gd name="T38" fmla="*/ 13 w 239"/>
                <a:gd name="T39" fmla="*/ 239 h 239"/>
                <a:gd name="T40" fmla="*/ 23 w 239"/>
                <a:gd name="T41" fmla="*/ 235 h 239"/>
                <a:gd name="T42" fmla="*/ 96 w 239"/>
                <a:gd name="T43" fmla="*/ 161 h 239"/>
                <a:gd name="T44" fmla="*/ 113 w 239"/>
                <a:gd name="T45" fmla="*/ 144 h 239"/>
                <a:gd name="T46" fmla="*/ 160 w 239"/>
                <a:gd name="T47" fmla="*/ 159 h 239"/>
                <a:gd name="T48" fmla="*/ 239 w 239"/>
                <a:gd name="T49" fmla="*/ 79 h 239"/>
                <a:gd name="T50" fmla="*/ 160 w 239"/>
                <a:gd name="T5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9" h="239">
                  <a:moveTo>
                    <a:pt x="160" y="132"/>
                  </a:moveTo>
                  <a:lnTo>
                    <a:pt x="160" y="132"/>
                  </a:lnTo>
                  <a:cubicBezTo>
                    <a:pt x="148" y="132"/>
                    <a:pt x="137" y="128"/>
                    <a:pt x="129" y="122"/>
                  </a:cubicBezTo>
                  <a:cubicBezTo>
                    <a:pt x="125" y="119"/>
                    <a:pt x="122" y="115"/>
                    <a:pt x="119" y="112"/>
                  </a:cubicBezTo>
                  <a:cubicBezTo>
                    <a:pt x="111" y="103"/>
                    <a:pt x="107" y="91"/>
                    <a:pt x="107" y="79"/>
                  </a:cubicBezTo>
                  <a:lnTo>
                    <a:pt x="107" y="79"/>
                  </a:lnTo>
                  <a:cubicBezTo>
                    <a:pt x="107" y="50"/>
                    <a:pt x="131" y="26"/>
                    <a:pt x="160" y="26"/>
                  </a:cubicBezTo>
                  <a:lnTo>
                    <a:pt x="160" y="26"/>
                  </a:lnTo>
                  <a:cubicBezTo>
                    <a:pt x="189" y="26"/>
                    <a:pt x="213" y="50"/>
                    <a:pt x="213" y="79"/>
                  </a:cubicBezTo>
                  <a:cubicBezTo>
                    <a:pt x="212" y="108"/>
                    <a:pt x="189" y="132"/>
                    <a:pt x="160" y="132"/>
                  </a:cubicBezTo>
                  <a:close/>
                  <a:moveTo>
                    <a:pt x="160" y="0"/>
                  </a:moveTo>
                  <a:lnTo>
                    <a:pt x="160" y="0"/>
                  </a:lnTo>
                  <a:lnTo>
                    <a:pt x="160" y="0"/>
                  </a:lnTo>
                  <a:cubicBezTo>
                    <a:pt x="116" y="0"/>
                    <a:pt x="80" y="35"/>
                    <a:pt x="80" y="79"/>
                  </a:cubicBezTo>
                  <a:cubicBezTo>
                    <a:pt x="80" y="96"/>
                    <a:pt x="85" y="112"/>
                    <a:pt x="94" y="125"/>
                  </a:cubicBezTo>
                  <a:lnTo>
                    <a:pt x="77" y="142"/>
                  </a:lnTo>
                  <a:lnTo>
                    <a:pt x="4" y="216"/>
                  </a:lnTo>
                  <a:cubicBezTo>
                    <a:pt x="1" y="219"/>
                    <a:pt x="0" y="222"/>
                    <a:pt x="0" y="226"/>
                  </a:cubicBezTo>
                  <a:cubicBezTo>
                    <a:pt x="0" y="229"/>
                    <a:pt x="1" y="232"/>
                    <a:pt x="4" y="235"/>
                  </a:cubicBezTo>
                  <a:cubicBezTo>
                    <a:pt x="6" y="238"/>
                    <a:pt x="10" y="239"/>
                    <a:pt x="13" y="239"/>
                  </a:cubicBezTo>
                  <a:cubicBezTo>
                    <a:pt x="17" y="239"/>
                    <a:pt x="20" y="238"/>
                    <a:pt x="23" y="235"/>
                  </a:cubicBezTo>
                  <a:lnTo>
                    <a:pt x="96" y="161"/>
                  </a:lnTo>
                  <a:lnTo>
                    <a:pt x="113" y="144"/>
                  </a:lnTo>
                  <a:cubicBezTo>
                    <a:pt x="126" y="153"/>
                    <a:pt x="142" y="159"/>
                    <a:pt x="160" y="159"/>
                  </a:cubicBezTo>
                  <a:cubicBezTo>
                    <a:pt x="203" y="159"/>
                    <a:pt x="239" y="123"/>
                    <a:pt x="239" y="79"/>
                  </a:cubicBezTo>
                  <a:cubicBezTo>
                    <a:pt x="239" y="35"/>
                    <a:pt x="204" y="0"/>
                    <a:pt x="160" y="0"/>
                  </a:cubicBezTo>
                  <a:close/>
                </a:path>
              </a:pathLst>
            </a:custGeom>
            <a:solidFill>
              <a:schemeClr val="accent3"/>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solidFill>
                  <a:schemeClr val="bg1"/>
                </a:solidFill>
              </a:endParaRPr>
            </a:p>
          </p:txBody>
        </p:sp>
      </p:grpSp>
      <p:grpSp>
        <p:nvGrpSpPr>
          <p:cNvPr id="13" name="Group 12">
            <a:extLst>
              <a:ext uri="{FF2B5EF4-FFF2-40B4-BE49-F238E27FC236}">
                <a16:creationId xmlns:a16="http://schemas.microsoft.com/office/drawing/2014/main" id="{151D2637-55EC-EFDC-C78B-BB50B3EB7F6D}"/>
              </a:ext>
              <a:ext uri="{C183D7F6-B498-43B3-948B-1728B52AA6E4}">
                <adec:decorative xmlns:adec="http://schemas.microsoft.com/office/drawing/2017/decorative" val="1"/>
              </a:ext>
            </a:extLst>
          </p:cNvPr>
          <p:cNvGrpSpPr/>
          <p:nvPr/>
        </p:nvGrpSpPr>
        <p:grpSpPr>
          <a:xfrm>
            <a:off x="4086225" y="4607824"/>
            <a:ext cx="4019550" cy="1602476"/>
            <a:chOff x="3937000" y="4607824"/>
            <a:chExt cx="4019550" cy="1602476"/>
          </a:xfrm>
        </p:grpSpPr>
        <p:cxnSp>
          <p:nvCxnSpPr>
            <p:cNvPr id="11" name="Straight Connector 10">
              <a:extLst>
                <a:ext uri="{FF2B5EF4-FFF2-40B4-BE49-F238E27FC236}">
                  <a16:creationId xmlns:a16="http://schemas.microsoft.com/office/drawing/2014/main" id="{0E1ECFD5-90C2-3983-2559-62749CF7E7B3}"/>
                </a:ext>
              </a:extLst>
            </p:cNvPr>
            <p:cNvCxnSpPr/>
            <p:nvPr/>
          </p:nvCxnSpPr>
          <p:spPr>
            <a:xfrm>
              <a:off x="3937000" y="4607824"/>
              <a:ext cx="0" cy="1602476"/>
            </a:xfrm>
            <a:prstGeom prst="line">
              <a:avLst/>
            </a:prstGeom>
            <a:ln>
              <a:solidFill>
                <a:srgbClr val="C1C1C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16CF7D4-EDCE-1F52-C538-AE5A8660F7D6}"/>
                </a:ext>
              </a:extLst>
            </p:cNvPr>
            <p:cNvCxnSpPr/>
            <p:nvPr/>
          </p:nvCxnSpPr>
          <p:spPr>
            <a:xfrm>
              <a:off x="7956550" y="4607824"/>
              <a:ext cx="0" cy="1602476"/>
            </a:xfrm>
            <a:prstGeom prst="line">
              <a:avLst/>
            </a:prstGeom>
            <a:ln>
              <a:solidFill>
                <a:srgbClr val="C1C1C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3518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Rectangle 253">
            <a:extLst>
              <a:ext uri="{FF2B5EF4-FFF2-40B4-BE49-F238E27FC236}">
                <a16:creationId xmlns:a16="http://schemas.microsoft.com/office/drawing/2014/main" id="{01113161-A714-E620-AD8E-2B749092C9A7}"/>
              </a:ext>
              <a:ext uri="{C183D7F6-B498-43B3-948B-1728B52AA6E4}">
                <adec:decorative xmlns:adec="http://schemas.microsoft.com/office/drawing/2017/decorative" val="1"/>
              </a:ext>
            </a:extLst>
          </p:cNvPr>
          <p:cNvSpPr/>
          <p:nvPr/>
        </p:nvSpPr>
        <p:spPr bwMode="auto">
          <a:xfrm>
            <a:off x="6096001" y="0"/>
            <a:ext cx="6096000" cy="6858000"/>
          </a:xfrm>
          <a:prstGeom prst="rect">
            <a:avLst/>
          </a:prstGeom>
          <a:solidFill>
            <a:schemeClr val="bg1">
              <a:lumMod val="95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8661C5"/>
              </a:solidFill>
              <a:effectLst/>
              <a:uLnTx/>
              <a:uFillTx/>
              <a:latin typeface="Calibri" panose="020F0502020204030204"/>
              <a:ea typeface="Segoe UI" pitchFamily="34" charset="0"/>
              <a:cs typeface="Segoe UI" pitchFamily="34" charset="0"/>
            </a:endParaRPr>
          </a:p>
        </p:txBody>
      </p:sp>
      <p:sp>
        <p:nvSpPr>
          <p:cNvPr id="11" name="Title 10">
            <a:extLst>
              <a:ext uri="{FF2B5EF4-FFF2-40B4-BE49-F238E27FC236}">
                <a16:creationId xmlns:a16="http://schemas.microsoft.com/office/drawing/2014/main" id="{91931167-FD16-B568-1E91-219004B3210A}"/>
              </a:ext>
            </a:extLst>
          </p:cNvPr>
          <p:cNvSpPr>
            <a:spLocks noGrp="1"/>
          </p:cNvSpPr>
          <p:nvPr>
            <p:ph type="title"/>
          </p:nvPr>
        </p:nvSpPr>
        <p:spPr>
          <a:xfrm>
            <a:off x="574816" y="510988"/>
            <a:ext cx="5521184" cy="430887"/>
          </a:xfrm>
        </p:spPr>
        <p:txBody>
          <a:bodyPr/>
          <a:lstStyle/>
          <a:p>
            <a:r>
              <a:rPr lang="en-US" noProof="0"/>
              <a:t>Protect sensitive information across your data estate</a:t>
            </a:r>
            <a:endParaRPr lang="en-US"/>
          </a:p>
        </p:txBody>
      </p:sp>
      <p:sp>
        <p:nvSpPr>
          <p:cNvPr id="2" name="Text Placeholder 1">
            <a:extLst>
              <a:ext uri="{FF2B5EF4-FFF2-40B4-BE49-F238E27FC236}">
                <a16:creationId xmlns:a16="http://schemas.microsoft.com/office/drawing/2014/main" id="{5E70E3BC-2778-65C8-5865-BC728DCA0065}"/>
              </a:ext>
            </a:extLst>
          </p:cNvPr>
          <p:cNvSpPr>
            <a:spLocks noGrp="1"/>
          </p:cNvSpPr>
          <p:nvPr>
            <p:ph type="body" sz="quarter" idx="10"/>
          </p:nvPr>
        </p:nvSpPr>
        <p:spPr>
          <a:xfrm>
            <a:off x="574816" y="246888"/>
            <a:ext cx="11018838" cy="246221"/>
          </a:xfrm>
        </p:spPr>
        <p:txBody>
          <a:bodyPr/>
          <a:lstStyle/>
          <a:p>
            <a:r>
              <a:rPr lang="en-US" sz="1600">
                <a:solidFill>
                  <a:schemeClr val="tx1"/>
                </a:solidFill>
              </a:rPr>
              <a:t>01 </a:t>
            </a:r>
            <a:r>
              <a:rPr lang="en-US" sz="1600">
                <a:solidFill>
                  <a:schemeClr val="accent1"/>
                </a:solidFill>
              </a:rPr>
              <a:t>Zero-Trust foundations</a:t>
            </a:r>
          </a:p>
        </p:txBody>
      </p:sp>
      <p:grpSp>
        <p:nvGrpSpPr>
          <p:cNvPr id="4" name="Group 3">
            <a:extLst>
              <a:ext uri="{FF2B5EF4-FFF2-40B4-BE49-F238E27FC236}">
                <a16:creationId xmlns:a16="http://schemas.microsoft.com/office/drawing/2014/main" id="{1AF343DB-5331-F923-397B-42AC731421ED}"/>
              </a:ext>
              <a:ext uri="{C183D7F6-B498-43B3-948B-1728B52AA6E4}">
                <adec:decorative xmlns:adec="http://schemas.microsoft.com/office/drawing/2017/decorative" val="1"/>
              </a:ext>
            </a:extLst>
          </p:cNvPr>
          <p:cNvGrpSpPr/>
          <p:nvPr/>
        </p:nvGrpSpPr>
        <p:grpSpPr>
          <a:xfrm>
            <a:off x="6566803" y="1567134"/>
            <a:ext cx="5945717" cy="4601015"/>
            <a:chOff x="6566803" y="1567134"/>
            <a:chExt cx="5945717" cy="4601015"/>
          </a:xfrm>
        </p:grpSpPr>
        <p:sp>
          <p:nvSpPr>
            <p:cNvPr id="102" name="TextBox 101">
              <a:extLst>
                <a:ext uri="{FF2B5EF4-FFF2-40B4-BE49-F238E27FC236}">
                  <a16:creationId xmlns:a16="http://schemas.microsoft.com/office/drawing/2014/main" id="{BB8C88E3-8AF9-92C1-C1AB-BDADB4F31A6A}"/>
                </a:ext>
              </a:extLst>
            </p:cNvPr>
            <p:cNvSpPr txBox="1"/>
            <p:nvPr/>
          </p:nvSpPr>
          <p:spPr>
            <a:xfrm>
              <a:off x="9093788" y="5796393"/>
              <a:ext cx="2043119" cy="192123"/>
            </a:xfrm>
            <a:prstGeom prst="rect">
              <a:avLst/>
            </a:prstGeom>
            <a:noFill/>
          </p:spPr>
          <p:txBody>
            <a:bodyPr wrap="square" lIns="89642" tIns="0" rIns="0" bIns="0" rtlCol="0" anchor="ctr" anchorCtr="0">
              <a:spAutoFit/>
            </a:bodyPr>
            <a:lstStyle/>
            <a:p>
              <a:pPr marL="0" marR="0" lvl="0" indent="0" algn="l" defTabSz="914367" rtl="0" eaLnBrk="1" fontAlgn="auto" latinLnBrk="0" hangingPunct="1">
                <a:lnSpc>
                  <a:spcPct val="90000"/>
                </a:lnSpc>
                <a:spcBef>
                  <a:spcPts val="0"/>
                </a:spcBef>
                <a:spcAft>
                  <a:spcPts val="0"/>
                </a:spcAft>
                <a:buClrTx/>
                <a:buSzTx/>
                <a:buFontTx/>
                <a:buNone/>
                <a:tabLst/>
                <a:defRPr/>
              </a:pPr>
              <a:r>
                <a:rPr kumimoji="0" lang="en-US" sz="1372" b="1" i="0" u="none" strike="noStrike" kern="1200" cap="none" spc="0" normalizeH="0" baseline="0" noProof="0">
                  <a:ln>
                    <a:noFill/>
                  </a:ln>
                  <a:gradFill>
                    <a:gsLst>
                      <a:gs pos="83000">
                        <a:srgbClr val="0078D4"/>
                      </a:gs>
                      <a:gs pos="100000">
                        <a:srgbClr val="0078D4"/>
                      </a:gs>
                    </a:gsLst>
                    <a:lin ang="5400000" scaled="1"/>
                  </a:gradFill>
                  <a:effectLst/>
                  <a:uLnTx/>
                  <a:uFillTx/>
                  <a:latin typeface="Segoe UI Semibold"/>
                  <a:ea typeface="+mn-ea"/>
                  <a:cs typeface="Segoe UI Semilight" panose="020B0402040204020203" pitchFamily="34" charset="0"/>
                </a:rPr>
                <a:t>On-premises</a:t>
              </a:r>
            </a:p>
          </p:txBody>
        </p:sp>
        <p:grpSp>
          <p:nvGrpSpPr>
            <p:cNvPr id="3" name="Group 2">
              <a:extLst>
                <a:ext uri="{FF2B5EF4-FFF2-40B4-BE49-F238E27FC236}">
                  <a16:creationId xmlns:a16="http://schemas.microsoft.com/office/drawing/2014/main" id="{11A25E85-470F-47AB-1963-A10A8E533D79}"/>
                </a:ext>
              </a:extLst>
            </p:cNvPr>
            <p:cNvGrpSpPr/>
            <p:nvPr/>
          </p:nvGrpSpPr>
          <p:grpSpPr>
            <a:xfrm>
              <a:off x="6566803" y="1567134"/>
              <a:ext cx="5945717" cy="4601015"/>
              <a:chOff x="6566803" y="1567134"/>
              <a:chExt cx="5945717" cy="4601015"/>
            </a:xfrm>
          </p:grpSpPr>
          <p:grpSp>
            <p:nvGrpSpPr>
              <p:cNvPr id="252" name="Group 251">
                <a:extLst>
                  <a:ext uri="{FF2B5EF4-FFF2-40B4-BE49-F238E27FC236}">
                    <a16:creationId xmlns:a16="http://schemas.microsoft.com/office/drawing/2014/main" id="{1676B44C-3504-EBCD-DFE1-54A031F28AC6}"/>
                  </a:ext>
                </a:extLst>
              </p:cNvPr>
              <p:cNvGrpSpPr/>
              <p:nvPr/>
            </p:nvGrpSpPr>
            <p:grpSpPr>
              <a:xfrm>
                <a:off x="8997070" y="3164859"/>
                <a:ext cx="3515450" cy="1480359"/>
                <a:chOff x="9288764" y="2998200"/>
                <a:chExt cx="3515450" cy="1480359"/>
              </a:xfrm>
            </p:grpSpPr>
            <p:grpSp>
              <p:nvGrpSpPr>
                <p:cNvPr id="229" name="Group 228">
                  <a:extLst>
                    <a:ext uri="{FF2B5EF4-FFF2-40B4-BE49-F238E27FC236}">
                      <a16:creationId xmlns:a16="http://schemas.microsoft.com/office/drawing/2014/main" id="{E44128CE-99CC-0460-F825-0E1DFF350EB6}"/>
                    </a:ext>
                  </a:extLst>
                </p:cNvPr>
                <p:cNvGrpSpPr/>
                <p:nvPr/>
              </p:nvGrpSpPr>
              <p:grpSpPr>
                <a:xfrm>
                  <a:off x="9591744" y="3029279"/>
                  <a:ext cx="2269534" cy="869977"/>
                  <a:chOff x="6113324" y="3163812"/>
                  <a:chExt cx="2353952" cy="887422"/>
                </a:xfrm>
              </p:grpSpPr>
              <p:grpSp>
                <p:nvGrpSpPr>
                  <p:cNvPr id="242" name="Group 241">
                    <a:extLst>
                      <a:ext uri="{FF2B5EF4-FFF2-40B4-BE49-F238E27FC236}">
                        <a16:creationId xmlns:a16="http://schemas.microsoft.com/office/drawing/2014/main" id="{705BC35F-365F-8781-6F24-50D7BD6F8EEF}"/>
                      </a:ext>
                      <a:ext uri="{C183D7F6-B498-43B3-948B-1728B52AA6E4}">
                        <adec:decorative xmlns:adec="http://schemas.microsoft.com/office/drawing/2017/decorative" val="1"/>
                      </a:ext>
                    </a:extLst>
                  </p:cNvPr>
                  <p:cNvGrpSpPr/>
                  <p:nvPr/>
                </p:nvGrpSpPr>
                <p:grpSpPr>
                  <a:xfrm>
                    <a:off x="6113324" y="3271514"/>
                    <a:ext cx="2353952" cy="779720"/>
                    <a:chOff x="6808757" y="3064607"/>
                    <a:chExt cx="2421680" cy="785197"/>
                  </a:xfrm>
                  <a:solidFill>
                    <a:schemeClr val="accent3">
                      <a:lumMod val="40000"/>
                      <a:lumOff val="60000"/>
                    </a:schemeClr>
                  </a:solidFill>
                </p:grpSpPr>
                <p:pic>
                  <p:nvPicPr>
                    <p:cNvPr id="249" name="data2" descr="data">
                      <a:extLst>
                        <a:ext uri="{FF2B5EF4-FFF2-40B4-BE49-F238E27FC236}">
                          <a16:creationId xmlns:a16="http://schemas.microsoft.com/office/drawing/2014/main" id="{AF97D66B-B483-0D8B-555F-8AA2CEAE88D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808757" y="3064608"/>
                      <a:ext cx="785195" cy="785196"/>
                    </a:xfrm>
                    <a:prstGeom prst="rect">
                      <a:avLst/>
                    </a:prstGeom>
                  </p:spPr>
                </p:pic>
                <p:pic>
                  <p:nvPicPr>
                    <p:cNvPr id="250" name="data2" descr="data">
                      <a:extLst>
                        <a:ext uri="{FF2B5EF4-FFF2-40B4-BE49-F238E27FC236}">
                          <a16:creationId xmlns:a16="http://schemas.microsoft.com/office/drawing/2014/main" id="{62290DBF-D096-3B6F-D5D5-5C350D701CB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26999" y="3064607"/>
                      <a:ext cx="785195" cy="785196"/>
                    </a:xfrm>
                    <a:prstGeom prst="rect">
                      <a:avLst/>
                    </a:prstGeom>
                  </p:spPr>
                </p:pic>
                <p:pic>
                  <p:nvPicPr>
                    <p:cNvPr id="251" name="data2" descr="data">
                      <a:extLst>
                        <a:ext uri="{FF2B5EF4-FFF2-40B4-BE49-F238E27FC236}">
                          <a16:creationId xmlns:a16="http://schemas.microsoft.com/office/drawing/2014/main" id="{646D0FFE-4F89-9673-49C0-CBC42A2B4D3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45242" y="3064607"/>
                      <a:ext cx="785195" cy="785196"/>
                    </a:xfrm>
                    <a:prstGeom prst="rect">
                      <a:avLst/>
                    </a:prstGeom>
                  </p:spPr>
                </p:pic>
              </p:grpSp>
              <p:grpSp>
                <p:nvGrpSpPr>
                  <p:cNvPr id="243" name="Group 242">
                    <a:extLst>
                      <a:ext uri="{FF2B5EF4-FFF2-40B4-BE49-F238E27FC236}">
                        <a16:creationId xmlns:a16="http://schemas.microsoft.com/office/drawing/2014/main" id="{240106C1-F0B6-83B6-1337-E21CD57C8E29}"/>
                      </a:ext>
                    </a:extLst>
                  </p:cNvPr>
                  <p:cNvGrpSpPr/>
                  <p:nvPr/>
                </p:nvGrpSpPr>
                <p:grpSpPr>
                  <a:xfrm>
                    <a:off x="6452820" y="3163812"/>
                    <a:ext cx="1092547" cy="807031"/>
                    <a:chOff x="6452820" y="3163812"/>
                    <a:chExt cx="1092547" cy="807031"/>
                  </a:xfrm>
                </p:grpSpPr>
                <p:sp>
                  <p:nvSpPr>
                    <p:cNvPr id="244" name="Rectangle 243">
                      <a:extLst>
                        <a:ext uri="{FF2B5EF4-FFF2-40B4-BE49-F238E27FC236}">
                          <a16:creationId xmlns:a16="http://schemas.microsoft.com/office/drawing/2014/main" id="{08D439FF-9EEF-1B55-0574-6E6E46D17A05}"/>
                        </a:ext>
                      </a:extLst>
                    </p:cNvPr>
                    <p:cNvSpPr/>
                    <p:nvPr/>
                  </p:nvSpPr>
                  <p:spPr bwMode="auto">
                    <a:xfrm flipH="1">
                      <a:off x="6846394" y="3163812"/>
                      <a:ext cx="112542" cy="219364"/>
                    </a:xfrm>
                    <a:prstGeom prst="rect">
                      <a:avLst/>
                    </a:prstGeom>
                    <a:solidFill>
                      <a:srgbClr val="F2F2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45" name="Rectangle 244">
                      <a:extLst>
                        <a:ext uri="{FF2B5EF4-FFF2-40B4-BE49-F238E27FC236}">
                          <a16:creationId xmlns:a16="http://schemas.microsoft.com/office/drawing/2014/main" id="{17462144-105A-419E-4062-ECD514C2E2D1}"/>
                        </a:ext>
                      </a:extLst>
                    </p:cNvPr>
                    <p:cNvSpPr/>
                    <p:nvPr/>
                  </p:nvSpPr>
                  <p:spPr bwMode="auto">
                    <a:xfrm flipH="1">
                      <a:off x="7240301" y="3739275"/>
                      <a:ext cx="305066" cy="223046"/>
                    </a:xfrm>
                    <a:prstGeom prst="rect">
                      <a:avLst/>
                    </a:prstGeom>
                    <a:solidFill>
                      <a:srgbClr val="F2F2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46" name="Rectangle 245">
                      <a:extLst>
                        <a:ext uri="{FF2B5EF4-FFF2-40B4-BE49-F238E27FC236}">
                          <a16:creationId xmlns:a16="http://schemas.microsoft.com/office/drawing/2014/main" id="{26B91753-C64F-F272-6DC4-6CFE02ED3DFF}"/>
                        </a:ext>
                      </a:extLst>
                    </p:cNvPr>
                    <p:cNvSpPr/>
                    <p:nvPr/>
                  </p:nvSpPr>
                  <p:spPr bwMode="auto">
                    <a:xfrm flipH="1">
                      <a:off x="6452820" y="3746340"/>
                      <a:ext cx="283307" cy="215982"/>
                    </a:xfrm>
                    <a:prstGeom prst="rect">
                      <a:avLst/>
                    </a:prstGeom>
                    <a:solidFill>
                      <a:srgbClr val="F2F2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47" name="mail">
                      <a:extLst>
                        <a:ext uri="{FF2B5EF4-FFF2-40B4-BE49-F238E27FC236}">
                          <a16:creationId xmlns:a16="http://schemas.microsoft.com/office/drawing/2014/main" id="{D0C9EF62-66FD-AADA-8A87-7E9E8C502106}"/>
                        </a:ext>
                      </a:extLst>
                    </p:cNvPr>
                    <p:cNvSpPr>
                      <a:spLocks noChangeAspect="1" noEditPoints="1"/>
                    </p:cNvSpPr>
                    <p:nvPr/>
                  </p:nvSpPr>
                  <p:spPr bwMode="auto">
                    <a:xfrm>
                      <a:off x="7283231" y="3790838"/>
                      <a:ext cx="226054" cy="135633"/>
                    </a:xfrm>
                    <a:custGeom>
                      <a:avLst/>
                      <a:gdLst>
                        <a:gd name="T0" fmla="*/ 245 w 245"/>
                        <a:gd name="T1" fmla="*/ 75 h 147"/>
                        <a:gd name="T2" fmla="*/ 245 w 245"/>
                        <a:gd name="T3" fmla="*/ 147 h 147"/>
                        <a:gd name="T4" fmla="*/ 0 w 245"/>
                        <a:gd name="T5" fmla="*/ 147 h 147"/>
                        <a:gd name="T6" fmla="*/ 0 w 245"/>
                        <a:gd name="T7" fmla="*/ 0 h 147"/>
                        <a:gd name="T8" fmla="*/ 245 w 245"/>
                        <a:gd name="T9" fmla="*/ 0 h 147"/>
                        <a:gd name="T10" fmla="*/ 245 w 245"/>
                        <a:gd name="T11" fmla="*/ 75 h 147"/>
                        <a:gd name="T12" fmla="*/ 0 w 245"/>
                        <a:gd name="T13" fmla="*/ 0 h 147"/>
                        <a:gd name="T14" fmla="*/ 123 w 245"/>
                        <a:gd name="T15" fmla="*/ 73 h 147"/>
                        <a:gd name="T16" fmla="*/ 245 w 245"/>
                        <a:gd name="T1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147">
                          <a:moveTo>
                            <a:pt x="245" y="75"/>
                          </a:moveTo>
                          <a:lnTo>
                            <a:pt x="245" y="147"/>
                          </a:lnTo>
                          <a:lnTo>
                            <a:pt x="0" y="147"/>
                          </a:lnTo>
                          <a:lnTo>
                            <a:pt x="0" y="0"/>
                          </a:lnTo>
                          <a:lnTo>
                            <a:pt x="245" y="0"/>
                          </a:lnTo>
                          <a:lnTo>
                            <a:pt x="245" y="75"/>
                          </a:lnTo>
                          <a:moveTo>
                            <a:pt x="0" y="0"/>
                          </a:moveTo>
                          <a:lnTo>
                            <a:pt x="123" y="73"/>
                          </a:lnTo>
                          <a:lnTo>
                            <a:pt x="245" y="0"/>
                          </a:lnTo>
                        </a:path>
                      </a:pathLst>
                    </a:custGeom>
                    <a:noFill/>
                    <a:ln w="12700" cap="sq">
                      <a:solidFill>
                        <a:schemeClr val="accent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80" tIns="43940" rIns="87880" bIns="4394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865"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sp>
                  <p:nvSpPr>
                    <p:cNvPr id="248" name="speech_2">
                      <a:extLst>
                        <a:ext uri="{FF2B5EF4-FFF2-40B4-BE49-F238E27FC236}">
                          <a16:creationId xmlns:a16="http://schemas.microsoft.com/office/drawing/2014/main" id="{9A519DCF-0B30-5D26-631B-49FD2EF04BC8}"/>
                        </a:ext>
                      </a:extLst>
                    </p:cNvPr>
                    <p:cNvSpPr>
                      <a:spLocks noChangeAspect="1" noEditPoints="1"/>
                    </p:cNvSpPr>
                    <p:nvPr/>
                  </p:nvSpPr>
                  <p:spPr bwMode="auto">
                    <a:xfrm>
                      <a:off x="6491061" y="3787816"/>
                      <a:ext cx="206026" cy="183027"/>
                    </a:xfrm>
                    <a:custGeom>
                      <a:avLst/>
                      <a:gdLst>
                        <a:gd name="T0" fmla="*/ 122 w 215"/>
                        <a:gd name="T1" fmla="*/ 145 h 191"/>
                        <a:gd name="T2" fmla="*/ 76 w 215"/>
                        <a:gd name="T3" fmla="*/ 145 h 191"/>
                        <a:gd name="T4" fmla="*/ 31 w 215"/>
                        <a:gd name="T5" fmla="*/ 191 h 191"/>
                        <a:gd name="T6" fmla="*/ 31 w 215"/>
                        <a:gd name="T7" fmla="*/ 145 h 191"/>
                        <a:gd name="T8" fmla="*/ 0 w 215"/>
                        <a:gd name="T9" fmla="*/ 145 h 191"/>
                        <a:gd name="T10" fmla="*/ 0 w 215"/>
                        <a:gd name="T11" fmla="*/ 0 h 191"/>
                        <a:gd name="T12" fmla="*/ 215 w 215"/>
                        <a:gd name="T13" fmla="*/ 0 h 191"/>
                        <a:gd name="T14" fmla="*/ 215 w 215"/>
                        <a:gd name="T15" fmla="*/ 120 h 191"/>
                        <a:gd name="T16" fmla="*/ 122 w 215"/>
                        <a:gd name="T17" fmla="*/ 145 h 191"/>
                        <a:gd name="T18" fmla="*/ 122 w 215"/>
                        <a:gd name="T19" fmla="*/ 145 h 191"/>
                        <a:gd name="T20" fmla="*/ 122 w 215"/>
                        <a:gd name="T21" fmla="*/ 145 h 191"/>
                        <a:gd name="T22" fmla="*/ 215 w 215"/>
                        <a:gd name="T23" fmla="*/ 145 h 191"/>
                        <a:gd name="T24" fmla="*/ 215 w 215"/>
                        <a:gd name="T25" fmla="*/ 12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5" h="191">
                          <a:moveTo>
                            <a:pt x="122" y="145"/>
                          </a:moveTo>
                          <a:lnTo>
                            <a:pt x="76" y="145"/>
                          </a:lnTo>
                          <a:lnTo>
                            <a:pt x="31" y="191"/>
                          </a:lnTo>
                          <a:lnTo>
                            <a:pt x="31" y="145"/>
                          </a:lnTo>
                          <a:lnTo>
                            <a:pt x="0" y="145"/>
                          </a:lnTo>
                          <a:lnTo>
                            <a:pt x="0" y="0"/>
                          </a:lnTo>
                          <a:lnTo>
                            <a:pt x="215" y="0"/>
                          </a:lnTo>
                          <a:lnTo>
                            <a:pt x="215" y="120"/>
                          </a:lnTo>
                          <a:moveTo>
                            <a:pt x="122" y="145"/>
                          </a:moveTo>
                          <a:lnTo>
                            <a:pt x="122" y="145"/>
                          </a:lnTo>
                          <a:moveTo>
                            <a:pt x="122" y="145"/>
                          </a:moveTo>
                          <a:lnTo>
                            <a:pt x="215" y="145"/>
                          </a:lnTo>
                          <a:lnTo>
                            <a:pt x="215" y="120"/>
                          </a:lnTo>
                        </a:path>
                      </a:pathLst>
                    </a:custGeom>
                    <a:noFill/>
                    <a:ln w="12700" cap="sq">
                      <a:solidFill>
                        <a:schemeClr val="accent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80" tIns="43940" rIns="87880" bIns="4394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865"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grpSp>
            <p:grpSp>
              <p:nvGrpSpPr>
                <p:cNvPr id="230" name="Group 229">
                  <a:extLst>
                    <a:ext uri="{FF2B5EF4-FFF2-40B4-BE49-F238E27FC236}">
                      <a16:creationId xmlns:a16="http://schemas.microsoft.com/office/drawing/2014/main" id="{F50AAB72-49B8-17BF-4963-9A66A3DE3CD8}"/>
                    </a:ext>
                  </a:extLst>
                </p:cNvPr>
                <p:cNvGrpSpPr/>
                <p:nvPr/>
              </p:nvGrpSpPr>
              <p:grpSpPr>
                <a:xfrm>
                  <a:off x="11319963" y="2998200"/>
                  <a:ext cx="1484251" cy="1480359"/>
                  <a:chOff x="7834397" y="3132109"/>
                  <a:chExt cx="1539460" cy="1510044"/>
                </a:xfrm>
              </p:grpSpPr>
              <p:sp>
                <p:nvSpPr>
                  <p:cNvPr id="233" name="Freeform 7">
                    <a:extLst>
                      <a:ext uri="{FF2B5EF4-FFF2-40B4-BE49-F238E27FC236}">
                        <a16:creationId xmlns:a16="http://schemas.microsoft.com/office/drawing/2014/main" id="{81237EA8-98A2-1166-104C-1F02DFA7AC68}"/>
                      </a:ext>
                    </a:extLst>
                  </p:cNvPr>
                  <p:cNvSpPr>
                    <a:spLocks/>
                  </p:cNvSpPr>
                  <p:nvPr/>
                </p:nvSpPr>
                <p:spPr bwMode="auto">
                  <a:xfrm flipH="1">
                    <a:off x="7867767" y="3156493"/>
                    <a:ext cx="939746" cy="960041"/>
                  </a:xfrm>
                  <a:custGeom>
                    <a:avLst/>
                    <a:gdLst>
                      <a:gd name="T0" fmla="*/ 120 w 240"/>
                      <a:gd name="T1" fmla="*/ 240 h 240"/>
                      <a:gd name="T2" fmla="*/ 120 w 240"/>
                      <a:gd name="T3" fmla="*/ 240 h 240"/>
                      <a:gd name="T4" fmla="*/ 167 w 240"/>
                      <a:gd name="T5" fmla="*/ 230 h 240"/>
                      <a:gd name="T6" fmla="*/ 205 w 240"/>
                      <a:gd name="T7" fmla="*/ 204 h 240"/>
                      <a:gd name="T8" fmla="*/ 231 w 240"/>
                      <a:gd name="T9" fmla="*/ 166 h 240"/>
                      <a:gd name="T10" fmla="*/ 240 w 240"/>
                      <a:gd name="T11" fmla="*/ 120 h 240"/>
                      <a:gd name="T12" fmla="*/ 231 w 240"/>
                      <a:gd name="T13" fmla="*/ 73 h 240"/>
                      <a:gd name="T14" fmla="*/ 205 w 240"/>
                      <a:gd name="T15" fmla="*/ 35 h 240"/>
                      <a:gd name="T16" fmla="*/ 167 w 240"/>
                      <a:gd name="T17" fmla="*/ 9 h 240"/>
                      <a:gd name="T18" fmla="*/ 120 w 240"/>
                      <a:gd name="T19" fmla="*/ 0 h 240"/>
                      <a:gd name="T20" fmla="*/ 74 w 240"/>
                      <a:gd name="T21" fmla="*/ 9 h 240"/>
                      <a:gd name="T22" fmla="*/ 36 w 240"/>
                      <a:gd name="T23" fmla="*/ 35 h 240"/>
                      <a:gd name="T24" fmla="*/ 10 w 240"/>
                      <a:gd name="T25" fmla="*/ 73 h 240"/>
                      <a:gd name="T26" fmla="*/ 0 w 240"/>
                      <a:gd name="T27" fmla="*/ 120 h 240"/>
                      <a:gd name="T28" fmla="*/ 10 w 240"/>
                      <a:gd name="T29" fmla="*/ 166 h 240"/>
                      <a:gd name="T30" fmla="*/ 36 w 240"/>
                      <a:gd name="T31" fmla="*/ 204 h 240"/>
                      <a:gd name="T32" fmla="*/ 74 w 240"/>
                      <a:gd name="T33" fmla="*/ 230 h 240"/>
                      <a:gd name="T34" fmla="*/ 120 w 240"/>
                      <a:gd name="T35"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40">
                        <a:moveTo>
                          <a:pt x="120" y="240"/>
                        </a:moveTo>
                        <a:lnTo>
                          <a:pt x="120" y="240"/>
                        </a:lnTo>
                        <a:cubicBezTo>
                          <a:pt x="137" y="240"/>
                          <a:pt x="153" y="236"/>
                          <a:pt x="167" y="230"/>
                        </a:cubicBezTo>
                        <a:cubicBezTo>
                          <a:pt x="182" y="224"/>
                          <a:pt x="194" y="215"/>
                          <a:pt x="205" y="204"/>
                        </a:cubicBezTo>
                        <a:cubicBezTo>
                          <a:pt x="216" y="193"/>
                          <a:pt x="225" y="181"/>
                          <a:pt x="231" y="166"/>
                        </a:cubicBezTo>
                        <a:cubicBezTo>
                          <a:pt x="237" y="152"/>
                          <a:pt x="240" y="136"/>
                          <a:pt x="240" y="120"/>
                        </a:cubicBezTo>
                        <a:cubicBezTo>
                          <a:pt x="240" y="103"/>
                          <a:pt x="237" y="87"/>
                          <a:pt x="231" y="73"/>
                        </a:cubicBezTo>
                        <a:cubicBezTo>
                          <a:pt x="225" y="58"/>
                          <a:pt x="216" y="46"/>
                          <a:pt x="205" y="35"/>
                        </a:cubicBezTo>
                        <a:cubicBezTo>
                          <a:pt x="194" y="24"/>
                          <a:pt x="182" y="15"/>
                          <a:pt x="167" y="9"/>
                        </a:cubicBezTo>
                        <a:cubicBezTo>
                          <a:pt x="153" y="3"/>
                          <a:pt x="137" y="0"/>
                          <a:pt x="120" y="0"/>
                        </a:cubicBezTo>
                        <a:cubicBezTo>
                          <a:pt x="104" y="0"/>
                          <a:pt x="88" y="3"/>
                          <a:pt x="74" y="9"/>
                        </a:cubicBezTo>
                        <a:cubicBezTo>
                          <a:pt x="59" y="15"/>
                          <a:pt x="47" y="24"/>
                          <a:pt x="36" y="35"/>
                        </a:cubicBezTo>
                        <a:cubicBezTo>
                          <a:pt x="25" y="46"/>
                          <a:pt x="16" y="58"/>
                          <a:pt x="10" y="73"/>
                        </a:cubicBezTo>
                        <a:cubicBezTo>
                          <a:pt x="4" y="87"/>
                          <a:pt x="0" y="103"/>
                          <a:pt x="0" y="120"/>
                        </a:cubicBezTo>
                        <a:cubicBezTo>
                          <a:pt x="0" y="136"/>
                          <a:pt x="4" y="152"/>
                          <a:pt x="10" y="166"/>
                        </a:cubicBezTo>
                        <a:cubicBezTo>
                          <a:pt x="16" y="181"/>
                          <a:pt x="25" y="193"/>
                          <a:pt x="36" y="204"/>
                        </a:cubicBezTo>
                        <a:cubicBezTo>
                          <a:pt x="47" y="215"/>
                          <a:pt x="59" y="224"/>
                          <a:pt x="74" y="230"/>
                        </a:cubicBezTo>
                        <a:cubicBezTo>
                          <a:pt x="88" y="236"/>
                          <a:pt x="104" y="240"/>
                          <a:pt x="120" y="240"/>
                        </a:cubicBezTo>
                        <a:close/>
                      </a:path>
                    </a:pathLst>
                  </a:custGeom>
                  <a:solidFill>
                    <a:schemeClr val="bg1"/>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282828"/>
                      </a:solidFill>
                      <a:effectLst/>
                      <a:uLnTx/>
                      <a:uFillTx/>
                      <a:latin typeface="Segoe UI"/>
                      <a:ea typeface="+mn-ea"/>
                      <a:cs typeface="+mn-cs"/>
                    </a:endParaRPr>
                  </a:p>
                </p:txBody>
              </p:sp>
              <p:sp>
                <p:nvSpPr>
                  <p:cNvPr id="234" name="Freeform: Shape 233">
                    <a:extLst>
                      <a:ext uri="{FF2B5EF4-FFF2-40B4-BE49-F238E27FC236}">
                        <a16:creationId xmlns:a16="http://schemas.microsoft.com/office/drawing/2014/main" id="{6EDDD4F7-DC68-E55C-E960-E74476FED674}"/>
                      </a:ext>
                    </a:extLst>
                  </p:cNvPr>
                  <p:cNvSpPr/>
                  <p:nvPr/>
                </p:nvSpPr>
                <p:spPr>
                  <a:xfrm>
                    <a:off x="8437577" y="3168009"/>
                    <a:ext cx="170408" cy="127307"/>
                  </a:xfrm>
                  <a:custGeom>
                    <a:avLst/>
                    <a:gdLst>
                      <a:gd name="connsiteX0" fmla="*/ 0 w 309089"/>
                      <a:gd name="connsiteY0" fmla="*/ 0 h 226029"/>
                      <a:gd name="connsiteX1" fmla="*/ 46544 w 309089"/>
                      <a:gd name="connsiteY1" fmla="*/ 4410 h 226029"/>
                      <a:gd name="connsiteX2" fmla="*/ 102604 w 309089"/>
                      <a:gd name="connsiteY2" fmla="*/ 21417 h 226029"/>
                      <a:gd name="connsiteX3" fmla="*/ 102604 w 309089"/>
                      <a:gd name="connsiteY3" fmla="*/ 56184 h 226029"/>
                      <a:gd name="connsiteX4" fmla="*/ 168678 w 309089"/>
                      <a:gd name="connsiteY4" fmla="*/ 123038 h 226029"/>
                      <a:gd name="connsiteX5" fmla="*/ 225301 w 309089"/>
                      <a:gd name="connsiteY5" fmla="*/ 83192 h 226029"/>
                      <a:gd name="connsiteX6" fmla="*/ 226732 w 309089"/>
                      <a:gd name="connsiteY6" fmla="*/ 76696 h 226029"/>
                      <a:gd name="connsiteX7" fmla="*/ 251264 w 309089"/>
                      <a:gd name="connsiteY7" fmla="*/ 90009 h 226029"/>
                      <a:gd name="connsiteX8" fmla="*/ 309089 w 309089"/>
                      <a:gd name="connsiteY8" fmla="*/ 139161 h 226029"/>
                      <a:gd name="connsiteX9" fmla="*/ 284256 w 309089"/>
                      <a:gd name="connsiteY9" fmla="*/ 175649 h 226029"/>
                      <a:gd name="connsiteX10" fmla="*/ 164791 w 309089"/>
                      <a:gd name="connsiteY10" fmla="*/ 226029 h 226029"/>
                      <a:gd name="connsiteX11" fmla="*/ 0 w 309089"/>
                      <a:gd name="connsiteY11" fmla="*/ 56184 h 226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9089" h="226029">
                        <a:moveTo>
                          <a:pt x="0" y="0"/>
                        </a:moveTo>
                        <a:lnTo>
                          <a:pt x="46544" y="4410"/>
                        </a:lnTo>
                        <a:lnTo>
                          <a:pt x="102604" y="21417"/>
                        </a:lnTo>
                        <a:lnTo>
                          <a:pt x="102604" y="56184"/>
                        </a:lnTo>
                        <a:cubicBezTo>
                          <a:pt x="102604" y="90000"/>
                          <a:pt x="132142" y="119927"/>
                          <a:pt x="168678" y="123038"/>
                        </a:cubicBezTo>
                        <a:cubicBezTo>
                          <a:pt x="189083" y="123038"/>
                          <a:pt x="214078" y="107515"/>
                          <a:pt x="225301" y="83192"/>
                        </a:cubicBezTo>
                        <a:lnTo>
                          <a:pt x="226732" y="76696"/>
                        </a:lnTo>
                        <a:lnTo>
                          <a:pt x="251264" y="90009"/>
                        </a:lnTo>
                        <a:lnTo>
                          <a:pt x="309089" y="139161"/>
                        </a:lnTo>
                        <a:lnTo>
                          <a:pt x="284256" y="175649"/>
                        </a:lnTo>
                        <a:cubicBezTo>
                          <a:pt x="253309" y="206596"/>
                          <a:pt x="210847" y="226029"/>
                          <a:pt x="164791" y="226029"/>
                        </a:cubicBezTo>
                        <a:cubicBezTo>
                          <a:pt x="70347" y="218257"/>
                          <a:pt x="0" y="143636"/>
                          <a:pt x="0" y="56184"/>
                        </a:cubicBezTo>
                        <a:close/>
                      </a:path>
                    </a:pathLst>
                  </a:custGeom>
                  <a:solidFill>
                    <a:srgbClr val="D2D2D2"/>
                  </a:solidFill>
                  <a:ln w="19050" cap="flat">
                    <a:solidFill>
                      <a:schemeClr val="bg1"/>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282828"/>
                      </a:solidFill>
                      <a:effectLst/>
                      <a:uLnTx/>
                      <a:uFillTx/>
                      <a:latin typeface="Segoe UI"/>
                      <a:ea typeface="+mn-ea"/>
                      <a:cs typeface="+mn-cs"/>
                    </a:endParaRPr>
                  </a:p>
                </p:txBody>
              </p:sp>
              <p:sp>
                <p:nvSpPr>
                  <p:cNvPr id="235" name="Freeform: Shape 234">
                    <a:extLst>
                      <a:ext uri="{FF2B5EF4-FFF2-40B4-BE49-F238E27FC236}">
                        <a16:creationId xmlns:a16="http://schemas.microsoft.com/office/drawing/2014/main" id="{5A154A66-E274-8171-2FD1-06D335A53B66}"/>
                      </a:ext>
                    </a:extLst>
                  </p:cNvPr>
                  <p:cNvSpPr/>
                  <p:nvPr/>
                </p:nvSpPr>
                <p:spPr>
                  <a:xfrm>
                    <a:off x="8173137" y="3163811"/>
                    <a:ext cx="63853" cy="126597"/>
                  </a:xfrm>
                  <a:custGeom>
                    <a:avLst/>
                    <a:gdLst>
                      <a:gd name="connsiteX0" fmla="*/ 115819 w 115819"/>
                      <a:gd name="connsiteY0" fmla="*/ 0 h 224771"/>
                      <a:gd name="connsiteX1" fmla="*/ 115819 w 115819"/>
                      <a:gd name="connsiteY1" fmla="*/ 166471 h 224771"/>
                      <a:gd name="connsiteX2" fmla="*/ 57909 w 115819"/>
                      <a:gd name="connsiteY2" fmla="*/ 224771 h 224771"/>
                      <a:gd name="connsiteX3" fmla="*/ 0 w 115819"/>
                      <a:gd name="connsiteY3" fmla="*/ 166859 h 224771"/>
                      <a:gd name="connsiteX4" fmla="*/ 0 w 115819"/>
                      <a:gd name="connsiteY4" fmla="*/ 32060 h 224771"/>
                      <a:gd name="connsiteX5" fmla="*/ 102127 w 115819"/>
                      <a:gd name="connsiteY5" fmla="*/ 1251 h 22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819" h="224771">
                        <a:moveTo>
                          <a:pt x="115819" y="0"/>
                        </a:moveTo>
                        <a:lnTo>
                          <a:pt x="115819" y="166471"/>
                        </a:lnTo>
                        <a:cubicBezTo>
                          <a:pt x="115819" y="198732"/>
                          <a:pt x="89778" y="224771"/>
                          <a:pt x="57909" y="224771"/>
                        </a:cubicBezTo>
                        <a:cubicBezTo>
                          <a:pt x="26040" y="224771"/>
                          <a:pt x="0" y="198732"/>
                          <a:pt x="0" y="166859"/>
                        </a:cubicBezTo>
                        <a:lnTo>
                          <a:pt x="0" y="32060"/>
                        </a:lnTo>
                        <a:lnTo>
                          <a:pt x="102127" y="1251"/>
                        </a:lnTo>
                        <a:close/>
                      </a:path>
                    </a:pathLst>
                  </a:custGeom>
                  <a:solidFill>
                    <a:srgbClr val="D2D2D2"/>
                  </a:solidFill>
                  <a:ln w="19050" cap="flat">
                    <a:solidFill>
                      <a:schemeClr val="bg1"/>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282828"/>
                      </a:solidFill>
                      <a:effectLst/>
                      <a:uLnTx/>
                      <a:uFillTx/>
                      <a:latin typeface="Segoe UI"/>
                      <a:ea typeface="+mn-ea"/>
                      <a:cs typeface="+mn-cs"/>
                    </a:endParaRPr>
                  </a:p>
                </p:txBody>
              </p:sp>
              <p:sp>
                <p:nvSpPr>
                  <p:cNvPr id="236" name="Freeform: Shape 235">
                    <a:extLst>
                      <a:ext uri="{FF2B5EF4-FFF2-40B4-BE49-F238E27FC236}">
                        <a16:creationId xmlns:a16="http://schemas.microsoft.com/office/drawing/2014/main" id="{8D9A96F0-A4B7-37A4-D560-316CC0B56238}"/>
                      </a:ext>
                    </a:extLst>
                  </p:cNvPr>
                  <p:cNvSpPr/>
                  <p:nvPr/>
                </p:nvSpPr>
                <p:spPr>
                  <a:xfrm>
                    <a:off x="8432656" y="3984527"/>
                    <a:ext cx="165923" cy="119052"/>
                  </a:xfrm>
                  <a:custGeom>
                    <a:avLst/>
                    <a:gdLst>
                      <a:gd name="connsiteX0" fmla="*/ 164791 w 300950"/>
                      <a:gd name="connsiteY0" fmla="*/ 0 h 211372"/>
                      <a:gd name="connsiteX1" fmla="*/ 279544 w 300950"/>
                      <a:gd name="connsiteY1" fmla="*/ 46590 h 211372"/>
                      <a:gd name="connsiteX2" fmla="*/ 300950 w 300950"/>
                      <a:gd name="connsiteY2" fmla="*/ 75756 h 211372"/>
                      <a:gd name="connsiteX3" fmla="*/ 251264 w 300950"/>
                      <a:gd name="connsiteY3" fmla="*/ 117989 h 211372"/>
                      <a:gd name="connsiteX4" fmla="*/ 219605 w 300950"/>
                      <a:gd name="connsiteY4" fmla="*/ 135170 h 211372"/>
                      <a:gd name="connsiteX5" fmla="*/ 209488 w 300950"/>
                      <a:gd name="connsiteY5" fmla="*/ 121797 h 211372"/>
                      <a:gd name="connsiteX6" fmla="*/ 164403 w 300950"/>
                      <a:gd name="connsiteY6" fmla="*/ 102996 h 211372"/>
                      <a:gd name="connsiteX7" fmla="*/ 102604 w 300950"/>
                      <a:gd name="connsiteY7" fmla="*/ 164791 h 211372"/>
                      <a:gd name="connsiteX8" fmla="*/ 102604 w 300950"/>
                      <a:gd name="connsiteY8" fmla="*/ 187716 h 211372"/>
                      <a:gd name="connsiteX9" fmla="*/ 46544 w 300950"/>
                      <a:gd name="connsiteY9" fmla="*/ 205983 h 211372"/>
                      <a:gd name="connsiteX10" fmla="*/ 0 w 300950"/>
                      <a:gd name="connsiteY10" fmla="*/ 211372 h 211372"/>
                      <a:gd name="connsiteX11" fmla="*/ 0 w 300950"/>
                      <a:gd name="connsiteY11" fmla="*/ 164791 h 211372"/>
                      <a:gd name="connsiteX12" fmla="*/ 164791 w 300950"/>
                      <a:gd name="connsiteY12" fmla="*/ 0 h 211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950" h="211372">
                        <a:moveTo>
                          <a:pt x="164791" y="0"/>
                        </a:moveTo>
                        <a:cubicBezTo>
                          <a:pt x="208515" y="0"/>
                          <a:pt x="249033" y="17684"/>
                          <a:pt x="279544" y="46590"/>
                        </a:cubicBezTo>
                        <a:lnTo>
                          <a:pt x="300950" y="75756"/>
                        </a:lnTo>
                        <a:lnTo>
                          <a:pt x="251264" y="117989"/>
                        </a:lnTo>
                        <a:lnTo>
                          <a:pt x="219605" y="135170"/>
                        </a:lnTo>
                        <a:lnTo>
                          <a:pt x="209488" y="121797"/>
                        </a:lnTo>
                        <a:cubicBezTo>
                          <a:pt x="197342" y="110381"/>
                          <a:pt x="181309" y="102996"/>
                          <a:pt x="164403" y="102996"/>
                        </a:cubicBezTo>
                        <a:cubicBezTo>
                          <a:pt x="130979" y="102996"/>
                          <a:pt x="102604" y="131367"/>
                          <a:pt x="102604" y="164791"/>
                        </a:cubicBezTo>
                        <a:lnTo>
                          <a:pt x="102604" y="187716"/>
                        </a:lnTo>
                        <a:lnTo>
                          <a:pt x="46544" y="205983"/>
                        </a:lnTo>
                        <a:lnTo>
                          <a:pt x="0" y="211372"/>
                        </a:lnTo>
                        <a:lnTo>
                          <a:pt x="0" y="164791"/>
                        </a:lnTo>
                        <a:cubicBezTo>
                          <a:pt x="0" y="73845"/>
                          <a:pt x="73845" y="0"/>
                          <a:pt x="164791" y="0"/>
                        </a:cubicBezTo>
                        <a:close/>
                      </a:path>
                    </a:pathLst>
                  </a:custGeom>
                  <a:solidFill>
                    <a:srgbClr val="D2D2D2"/>
                  </a:solidFill>
                  <a:ln w="19050" cap="flat">
                    <a:solidFill>
                      <a:schemeClr val="bg1"/>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282828"/>
                      </a:solidFill>
                      <a:effectLst/>
                      <a:uLnTx/>
                      <a:uFillTx/>
                      <a:latin typeface="Segoe UI"/>
                      <a:ea typeface="+mn-ea"/>
                      <a:cs typeface="+mn-cs"/>
                    </a:endParaRPr>
                  </a:p>
                </p:txBody>
              </p:sp>
              <p:sp>
                <p:nvSpPr>
                  <p:cNvPr id="237" name="Freeform: Shape 236">
                    <a:extLst>
                      <a:ext uri="{FF2B5EF4-FFF2-40B4-BE49-F238E27FC236}">
                        <a16:creationId xmlns:a16="http://schemas.microsoft.com/office/drawing/2014/main" id="{43301943-2138-76DD-D45B-0EE5F66EC757}"/>
                      </a:ext>
                    </a:extLst>
                  </p:cNvPr>
                  <p:cNvSpPr/>
                  <p:nvPr/>
                </p:nvSpPr>
                <p:spPr>
                  <a:xfrm>
                    <a:off x="8173137" y="3988627"/>
                    <a:ext cx="63853" cy="114948"/>
                  </a:xfrm>
                  <a:custGeom>
                    <a:avLst/>
                    <a:gdLst>
                      <a:gd name="connsiteX0" fmla="*/ 57909 w 115819"/>
                      <a:gd name="connsiteY0" fmla="*/ 0 h 204087"/>
                      <a:gd name="connsiteX1" fmla="*/ 115819 w 115819"/>
                      <a:gd name="connsiteY1" fmla="*/ 57913 h 204087"/>
                      <a:gd name="connsiteX2" fmla="*/ 115819 w 115819"/>
                      <a:gd name="connsiteY2" fmla="*/ 204087 h 204087"/>
                      <a:gd name="connsiteX3" fmla="*/ 102127 w 115819"/>
                      <a:gd name="connsiteY3" fmla="*/ 202558 h 204087"/>
                      <a:gd name="connsiteX4" fmla="*/ 0 w 115819"/>
                      <a:gd name="connsiteY4" fmla="*/ 169467 h 204087"/>
                      <a:gd name="connsiteX5" fmla="*/ 0 w 115819"/>
                      <a:gd name="connsiteY5" fmla="*/ 57913 h 204087"/>
                      <a:gd name="connsiteX6" fmla="*/ 57909 w 115819"/>
                      <a:gd name="connsiteY6" fmla="*/ 0 h 2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819" h="204087">
                        <a:moveTo>
                          <a:pt x="57909" y="0"/>
                        </a:moveTo>
                        <a:cubicBezTo>
                          <a:pt x="89778" y="0"/>
                          <a:pt x="115819" y="26040"/>
                          <a:pt x="115819" y="57913"/>
                        </a:cubicBezTo>
                        <a:lnTo>
                          <a:pt x="115819" y="204087"/>
                        </a:lnTo>
                        <a:lnTo>
                          <a:pt x="102127" y="202558"/>
                        </a:lnTo>
                        <a:lnTo>
                          <a:pt x="0" y="169467"/>
                        </a:lnTo>
                        <a:lnTo>
                          <a:pt x="0" y="57913"/>
                        </a:lnTo>
                        <a:cubicBezTo>
                          <a:pt x="0" y="26040"/>
                          <a:pt x="26040" y="0"/>
                          <a:pt x="57909" y="0"/>
                        </a:cubicBezTo>
                        <a:close/>
                      </a:path>
                    </a:pathLst>
                  </a:custGeom>
                  <a:solidFill>
                    <a:srgbClr val="D2D2D2"/>
                  </a:solidFill>
                  <a:ln w="19050" cap="flat">
                    <a:solidFill>
                      <a:schemeClr val="bg1"/>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282828"/>
                      </a:solidFill>
                      <a:effectLst/>
                      <a:uLnTx/>
                      <a:uFillTx/>
                      <a:latin typeface="Segoe UI"/>
                      <a:ea typeface="+mn-ea"/>
                      <a:cs typeface="+mn-cs"/>
                    </a:endParaRPr>
                  </a:p>
                </p:txBody>
              </p:sp>
              <p:sp>
                <p:nvSpPr>
                  <p:cNvPr id="238" name="Freeform: Shape 237">
                    <a:extLst>
                      <a:ext uri="{FF2B5EF4-FFF2-40B4-BE49-F238E27FC236}">
                        <a16:creationId xmlns:a16="http://schemas.microsoft.com/office/drawing/2014/main" id="{4858F31A-D577-613C-45F5-667EC527324C}"/>
                      </a:ext>
                    </a:extLst>
                  </p:cNvPr>
                  <p:cNvSpPr/>
                  <p:nvPr/>
                </p:nvSpPr>
                <p:spPr>
                  <a:xfrm>
                    <a:off x="8653318" y="3512392"/>
                    <a:ext cx="50891" cy="259951"/>
                  </a:xfrm>
                  <a:custGeom>
                    <a:avLst/>
                    <a:gdLst>
                      <a:gd name="connsiteX0" fmla="*/ 64031 w 102065"/>
                      <a:gd name="connsiteY0" fmla="*/ 0 h 510328"/>
                      <a:gd name="connsiteX1" fmla="*/ 128067 w 102065"/>
                      <a:gd name="connsiteY1" fmla="*/ 64036 h 510328"/>
                      <a:gd name="connsiteX2" fmla="*/ 128067 w 102065"/>
                      <a:gd name="connsiteY2" fmla="*/ 452100 h 510328"/>
                      <a:gd name="connsiteX3" fmla="*/ 64031 w 102065"/>
                      <a:gd name="connsiteY3" fmla="*/ 516131 h 510328"/>
                      <a:gd name="connsiteX4" fmla="*/ 0 w 102065"/>
                      <a:gd name="connsiteY4" fmla="*/ 452100 h 510328"/>
                      <a:gd name="connsiteX5" fmla="*/ 0 w 102065"/>
                      <a:gd name="connsiteY5" fmla="*/ 64036 h 510328"/>
                      <a:gd name="connsiteX6" fmla="*/ 64031 w 102065"/>
                      <a:gd name="connsiteY6" fmla="*/ 0 h 510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065" h="510328">
                        <a:moveTo>
                          <a:pt x="64031" y="0"/>
                        </a:moveTo>
                        <a:cubicBezTo>
                          <a:pt x="99274" y="0"/>
                          <a:pt x="128067" y="28793"/>
                          <a:pt x="128067" y="64036"/>
                        </a:cubicBezTo>
                        <a:lnTo>
                          <a:pt x="128067" y="452100"/>
                        </a:lnTo>
                        <a:cubicBezTo>
                          <a:pt x="128067" y="487338"/>
                          <a:pt x="99274" y="516131"/>
                          <a:pt x="64031" y="516131"/>
                        </a:cubicBezTo>
                        <a:cubicBezTo>
                          <a:pt x="28793" y="516131"/>
                          <a:pt x="0" y="487338"/>
                          <a:pt x="0" y="452100"/>
                        </a:cubicBezTo>
                        <a:lnTo>
                          <a:pt x="0" y="64036"/>
                        </a:lnTo>
                        <a:cubicBezTo>
                          <a:pt x="0" y="28793"/>
                          <a:pt x="28793" y="0"/>
                          <a:pt x="64031" y="0"/>
                        </a:cubicBezTo>
                        <a:close/>
                      </a:path>
                    </a:pathLst>
                  </a:custGeom>
                  <a:solidFill>
                    <a:srgbClr val="D2D2D2"/>
                  </a:solidFill>
                  <a:ln w="19050" cap="flat">
                    <a:solidFill>
                      <a:schemeClr val="bg1"/>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282828"/>
                      </a:solidFill>
                      <a:effectLst/>
                      <a:uLnTx/>
                      <a:uFillTx/>
                      <a:latin typeface="Segoe UI"/>
                      <a:ea typeface="+mn-ea"/>
                      <a:cs typeface="+mn-cs"/>
                    </a:endParaRPr>
                  </a:p>
                </p:txBody>
              </p:sp>
              <p:sp>
                <p:nvSpPr>
                  <p:cNvPr id="239" name="Freeform: Shape 238">
                    <a:extLst>
                      <a:ext uri="{FF2B5EF4-FFF2-40B4-BE49-F238E27FC236}">
                        <a16:creationId xmlns:a16="http://schemas.microsoft.com/office/drawing/2014/main" id="{D1409D9D-1DEE-32E3-2FAC-E47C4A0853EC}"/>
                      </a:ext>
                    </a:extLst>
                  </p:cNvPr>
                  <p:cNvSpPr/>
                  <p:nvPr/>
                </p:nvSpPr>
                <p:spPr>
                  <a:xfrm>
                    <a:off x="7934842" y="3512392"/>
                    <a:ext cx="50891" cy="259951"/>
                  </a:xfrm>
                  <a:custGeom>
                    <a:avLst/>
                    <a:gdLst>
                      <a:gd name="connsiteX0" fmla="*/ 64031 w 102065"/>
                      <a:gd name="connsiteY0" fmla="*/ 0 h 510328"/>
                      <a:gd name="connsiteX1" fmla="*/ 128067 w 102065"/>
                      <a:gd name="connsiteY1" fmla="*/ 64036 h 510328"/>
                      <a:gd name="connsiteX2" fmla="*/ 128067 w 102065"/>
                      <a:gd name="connsiteY2" fmla="*/ 452100 h 510328"/>
                      <a:gd name="connsiteX3" fmla="*/ 64031 w 102065"/>
                      <a:gd name="connsiteY3" fmla="*/ 516131 h 510328"/>
                      <a:gd name="connsiteX4" fmla="*/ 0 w 102065"/>
                      <a:gd name="connsiteY4" fmla="*/ 452100 h 510328"/>
                      <a:gd name="connsiteX5" fmla="*/ 0 w 102065"/>
                      <a:gd name="connsiteY5" fmla="*/ 64036 h 510328"/>
                      <a:gd name="connsiteX6" fmla="*/ 64031 w 102065"/>
                      <a:gd name="connsiteY6" fmla="*/ 0 h 510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065" h="510328">
                        <a:moveTo>
                          <a:pt x="64031" y="0"/>
                        </a:moveTo>
                        <a:cubicBezTo>
                          <a:pt x="99274" y="0"/>
                          <a:pt x="128067" y="28793"/>
                          <a:pt x="128067" y="64036"/>
                        </a:cubicBezTo>
                        <a:lnTo>
                          <a:pt x="128067" y="452100"/>
                        </a:lnTo>
                        <a:cubicBezTo>
                          <a:pt x="128067" y="487338"/>
                          <a:pt x="99274" y="516131"/>
                          <a:pt x="64031" y="516131"/>
                        </a:cubicBezTo>
                        <a:cubicBezTo>
                          <a:pt x="28793" y="516131"/>
                          <a:pt x="0" y="487338"/>
                          <a:pt x="0" y="452100"/>
                        </a:cubicBezTo>
                        <a:lnTo>
                          <a:pt x="0" y="64036"/>
                        </a:lnTo>
                        <a:cubicBezTo>
                          <a:pt x="0" y="28793"/>
                          <a:pt x="28793" y="0"/>
                          <a:pt x="64031" y="0"/>
                        </a:cubicBezTo>
                        <a:close/>
                      </a:path>
                    </a:pathLst>
                  </a:custGeom>
                  <a:solidFill>
                    <a:srgbClr val="D2D2D2"/>
                  </a:solidFill>
                  <a:ln w="19050" cap="flat">
                    <a:solidFill>
                      <a:schemeClr val="bg1"/>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282828"/>
                      </a:solidFill>
                      <a:effectLst/>
                      <a:uLnTx/>
                      <a:uFillTx/>
                      <a:latin typeface="Segoe UI"/>
                      <a:ea typeface="+mn-ea"/>
                      <a:cs typeface="+mn-cs"/>
                    </a:endParaRPr>
                  </a:p>
                </p:txBody>
              </p:sp>
              <p:sp>
                <p:nvSpPr>
                  <p:cNvPr id="240" name="magnify">
                    <a:extLst>
                      <a:ext uri="{FF2B5EF4-FFF2-40B4-BE49-F238E27FC236}">
                        <a16:creationId xmlns:a16="http://schemas.microsoft.com/office/drawing/2014/main" id="{F42A3F9E-2DE2-932F-B0D5-CA99478027C6}"/>
                      </a:ext>
                    </a:extLst>
                  </p:cNvPr>
                  <p:cNvSpPr>
                    <a:spLocks noChangeAspect="1" noEditPoints="1"/>
                  </p:cNvSpPr>
                  <p:nvPr/>
                </p:nvSpPr>
                <p:spPr bwMode="auto">
                  <a:xfrm>
                    <a:off x="7834397" y="3132109"/>
                    <a:ext cx="1539460" cy="1510044"/>
                  </a:xfrm>
                  <a:custGeom>
                    <a:avLst/>
                    <a:gdLst>
                      <a:gd name="T0" fmla="*/ 112 w 343"/>
                      <a:gd name="T1" fmla="*/ 223 h 338"/>
                      <a:gd name="T2" fmla="*/ 0 w 343"/>
                      <a:gd name="T3" fmla="*/ 111 h 338"/>
                      <a:gd name="T4" fmla="*/ 112 w 343"/>
                      <a:gd name="T5" fmla="*/ 0 h 338"/>
                      <a:gd name="T6" fmla="*/ 223 w 343"/>
                      <a:gd name="T7" fmla="*/ 111 h 338"/>
                      <a:gd name="T8" fmla="*/ 112 w 343"/>
                      <a:gd name="T9" fmla="*/ 223 h 338"/>
                      <a:gd name="T10" fmla="*/ 343 w 343"/>
                      <a:gd name="T11" fmla="*/ 338 h 338"/>
                      <a:gd name="T12" fmla="*/ 191 w 343"/>
                      <a:gd name="T13" fmla="*/ 189 h 338"/>
                    </a:gdLst>
                    <a:ahLst/>
                    <a:cxnLst>
                      <a:cxn ang="0">
                        <a:pos x="T0" y="T1"/>
                      </a:cxn>
                      <a:cxn ang="0">
                        <a:pos x="T2" y="T3"/>
                      </a:cxn>
                      <a:cxn ang="0">
                        <a:pos x="T4" y="T5"/>
                      </a:cxn>
                      <a:cxn ang="0">
                        <a:pos x="T6" y="T7"/>
                      </a:cxn>
                      <a:cxn ang="0">
                        <a:pos x="T8" y="T9"/>
                      </a:cxn>
                      <a:cxn ang="0">
                        <a:pos x="T10" y="T11"/>
                      </a:cxn>
                      <a:cxn ang="0">
                        <a:pos x="T12" y="T13"/>
                      </a:cxn>
                    </a:cxnLst>
                    <a:rect l="0" t="0" r="r" b="b"/>
                    <a:pathLst>
                      <a:path w="343" h="338">
                        <a:moveTo>
                          <a:pt x="112" y="223"/>
                        </a:moveTo>
                        <a:cubicBezTo>
                          <a:pt x="50" y="223"/>
                          <a:pt x="0" y="173"/>
                          <a:pt x="0" y="111"/>
                        </a:cubicBezTo>
                        <a:cubicBezTo>
                          <a:pt x="0" y="50"/>
                          <a:pt x="50" y="0"/>
                          <a:pt x="112" y="0"/>
                        </a:cubicBezTo>
                        <a:cubicBezTo>
                          <a:pt x="173" y="0"/>
                          <a:pt x="223" y="50"/>
                          <a:pt x="223" y="111"/>
                        </a:cubicBezTo>
                        <a:cubicBezTo>
                          <a:pt x="223" y="173"/>
                          <a:pt x="173" y="223"/>
                          <a:pt x="112" y="223"/>
                        </a:cubicBezTo>
                        <a:close/>
                        <a:moveTo>
                          <a:pt x="343" y="338"/>
                        </a:moveTo>
                        <a:cubicBezTo>
                          <a:pt x="191" y="189"/>
                          <a:pt x="191" y="189"/>
                          <a:pt x="191" y="189"/>
                        </a:cubicBezTo>
                      </a:path>
                    </a:pathLst>
                  </a:custGeom>
                  <a:noFill/>
                  <a:ln w="571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80" tIns="43940" rIns="87880" bIns="4394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696" b="0" i="0" u="none" strike="noStrike" kern="1200" cap="none" spc="0" normalizeH="0" baseline="0" noProof="0">
                      <a:ln>
                        <a:noFill/>
                      </a:ln>
                      <a:solidFill>
                        <a:srgbClr val="000000"/>
                      </a:solidFill>
                      <a:effectLst/>
                      <a:uLnTx/>
                      <a:uFillTx/>
                      <a:latin typeface="Segoe UI"/>
                      <a:ea typeface="+mn-ea"/>
                      <a:cs typeface="+mn-cs"/>
                    </a:endParaRPr>
                  </a:p>
                </p:txBody>
              </p:sp>
              <p:sp>
                <p:nvSpPr>
                  <p:cNvPr id="241" name="people_4">
                    <a:extLst>
                      <a:ext uri="{FF2B5EF4-FFF2-40B4-BE49-F238E27FC236}">
                        <a16:creationId xmlns:a16="http://schemas.microsoft.com/office/drawing/2014/main" id="{F2DEB407-5CD7-DCB6-B75A-CC8E79CD58C0}"/>
                      </a:ext>
                    </a:extLst>
                  </p:cNvPr>
                  <p:cNvSpPr>
                    <a:spLocks noChangeAspect="1" noEditPoints="1"/>
                  </p:cNvSpPr>
                  <p:nvPr/>
                </p:nvSpPr>
                <p:spPr bwMode="auto">
                  <a:xfrm>
                    <a:off x="8130507" y="3411675"/>
                    <a:ext cx="399158" cy="446251"/>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25400" cap="sq">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80" tIns="43940" rIns="87880" bIns="4394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696" b="0" i="0" u="none" strike="noStrike" kern="1200" cap="none" spc="0" normalizeH="0" baseline="0" noProof="0">
                      <a:ln>
                        <a:noFill/>
                      </a:ln>
                      <a:solidFill>
                        <a:srgbClr val="000000"/>
                      </a:solidFill>
                      <a:effectLst/>
                      <a:uLnTx/>
                      <a:uFillTx/>
                      <a:latin typeface="Segoe UI"/>
                      <a:ea typeface="+mn-ea"/>
                      <a:cs typeface="+mn-cs"/>
                    </a:endParaRPr>
                  </a:p>
                </p:txBody>
              </p:sp>
            </p:grpSp>
            <p:sp>
              <p:nvSpPr>
                <p:cNvPr id="231" name="Rectangle 230">
                  <a:extLst>
                    <a:ext uri="{FF2B5EF4-FFF2-40B4-BE49-F238E27FC236}">
                      <a16:creationId xmlns:a16="http://schemas.microsoft.com/office/drawing/2014/main" id="{7719F77A-A461-2B58-9BA8-E0E219E5CC02}"/>
                    </a:ext>
                  </a:extLst>
                </p:cNvPr>
                <p:cNvSpPr/>
                <p:nvPr/>
              </p:nvSpPr>
              <p:spPr bwMode="auto">
                <a:xfrm flipH="1">
                  <a:off x="10321149" y="3213780"/>
                  <a:ext cx="294126" cy="218661"/>
                </a:xfrm>
                <a:prstGeom prst="rect">
                  <a:avLst/>
                </a:prstGeom>
                <a:solidFill>
                  <a:srgbClr val="F2F2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32" name="Graphic 111">
                  <a:extLst>
                    <a:ext uri="{FF2B5EF4-FFF2-40B4-BE49-F238E27FC236}">
                      <a16:creationId xmlns:a16="http://schemas.microsoft.com/office/drawing/2014/main" id="{CB4E6634-81BE-4E03-37B3-E958CB535CEF}"/>
                    </a:ext>
                  </a:extLst>
                </p:cNvPr>
                <p:cNvSpPr/>
                <p:nvPr/>
              </p:nvSpPr>
              <p:spPr>
                <a:xfrm>
                  <a:off x="10393298" y="3217891"/>
                  <a:ext cx="152893" cy="177620"/>
                </a:xfrm>
                <a:custGeom>
                  <a:avLst/>
                  <a:gdLst>
                    <a:gd name="connsiteX0" fmla="*/ 47994 w 311457"/>
                    <a:gd name="connsiteY0" fmla="*/ 308431 h 355848"/>
                    <a:gd name="connsiteX1" fmla="*/ 0 w 311457"/>
                    <a:gd name="connsiteY1" fmla="*/ 308431 h 355848"/>
                    <a:gd name="connsiteX2" fmla="*/ 0 w 311457"/>
                    <a:gd name="connsiteY2" fmla="*/ 0 h 355848"/>
                    <a:gd name="connsiteX3" fmla="*/ 263607 w 311457"/>
                    <a:gd name="connsiteY3" fmla="*/ 0 h 355848"/>
                    <a:gd name="connsiteX4" fmla="*/ 263607 w 311457"/>
                    <a:gd name="connsiteY4" fmla="*/ 94979 h 355848"/>
                    <a:gd name="connsiteX5" fmla="*/ 215469 w 311457"/>
                    <a:gd name="connsiteY5" fmla="*/ 47418 h 355848"/>
                    <a:gd name="connsiteX6" fmla="*/ 215469 w 311457"/>
                    <a:gd name="connsiteY6" fmla="*/ 142253 h 355848"/>
                    <a:gd name="connsiteX7" fmla="*/ 311313 w 311457"/>
                    <a:gd name="connsiteY7" fmla="*/ 142253 h 355848"/>
                    <a:gd name="connsiteX8" fmla="*/ 311313 w 311457"/>
                    <a:gd name="connsiteY8" fmla="*/ 142397 h 355848"/>
                    <a:gd name="connsiteX9" fmla="*/ 215469 w 311457"/>
                    <a:gd name="connsiteY9" fmla="*/ 47418 h 355848"/>
                    <a:gd name="connsiteX10" fmla="*/ 47994 w 311457"/>
                    <a:gd name="connsiteY10" fmla="*/ 47418 h 355848"/>
                    <a:gd name="connsiteX11" fmla="*/ 47994 w 311457"/>
                    <a:gd name="connsiteY11" fmla="*/ 355848 h 355848"/>
                    <a:gd name="connsiteX12" fmla="*/ 311457 w 311457"/>
                    <a:gd name="connsiteY12" fmla="*/ 355848 h 355848"/>
                    <a:gd name="connsiteX13" fmla="*/ 311457 w 311457"/>
                    <a:gd name="connsiteY13" fmla="*/ 142397 h 355848"/>
                    <a:gd name="connsiteX14" fmla="*/ 83882 w 311457"/>
                    <a:gd name="connsiteY14" fmla="*/ 237232 h 355848"/>
                    <a:gd name="connsiteX15" fmla="*/ 251501 w 311457"/>
                    <a:gd name="connsiteY15" fmla="*/ 237232 h 355848"/>
                    <a:gd name="connsiteX16" fmla="*/ 83882 w 311457"/>
                    <a:gd name="connsiteY16" fmla="*/ 189815 h 355848"/>
                    <a:gd name="connsiteX17" fmla="*/ 251501 w 311457"/>
                    <a:gd name="connsiteY17" fmla="*/ 189815 h 355848"/>
                    <a:gd name="connsiteX18" fmla="*/ 83882 w 311457"/>
                    <a:gd name="connsiteY18" fmla="*/ 142397 h 355848"/>
                    <a:gd name="connsiteX19" fmla="*/ 179726 w 311457"/>
                    <a:gd name="connsiteY19" fmla="*/ 142397 h 355848"/>
                    <a:gd name="connsiteX20" fmla="*/ 83882 w 311457"/>
                    <a:gd name="connsiteY20" fmla="*/ 94979 h 355848"/>
                    <a:gd name="connsiteX21" fmla="*/ 179726 w 311457"/>
                    <a:gd name="connsiteY21" fmla="*/ 94979 h 355848"/>
                    <a:gd name="connsiteX0" fmla="*/ 47994 w 311457"/>
                    <a:gd name="connsiteY0" fmla="*/ 308431 h 355848"/>
                    <a:gd name="connsiteX1" fmla="*/ 0 w 311457"/>
                    <a:gd name="connsiteY1" fmla="*/ 308431 h 355848"/>
                    <a:gd name="connsiteX2" fmla="*/ 0 w 311457"/>
                    <a:gd name="connsiteY2" fmla="*/ 0 h 355848"/>
                    <a:gd name="connsiteX3" fmla="*/ 263607 w 311457"/>
                    <a:gd name="connsiteY3" fmla="*/ 0 h 355848"/>
                    <a:gd name="connsiteX4" fmla="*/ 263607 w 311457"/>
                    <a:gd name="connsiteY4" fmla="*/ 94979 h 355848"/>
                    <a:gd name="connsiteX5" fmla="*/ 215469 w 311457"/>
                    <a:gd name="connsiteY5" fmla="*/ 47418 h 355848"/>
                    <a:gd name="connsiteX6" fmla="*/ 215469 w 311457"/>
                    <a:gd name="connsiteY6" fmla="*/ 142253 h 355848"/>
                    <a:gd name="connsiteX7" fmla="*/ 311313 w 311457"/>
                    <a:gd name="connsiteY7" fmla="*/ 142253 h 355848"/>
                    <a:gd name="connsiteX8" fmla="*/ 311313 w 311457"/>
                    <a:gd name="connsiteY8" fmla="*/ 142397 h 355848"/>
                    <a:gd name="connsiteX9" fmla="*/ 215469 w 311457"/>
                    <a:gd name="connsiteY9" fmla="*/ 47418 h 355848"/>
                    <a:gd name="connsiteX10" fmla="*/ 47994 w 311457"/>
                    <a:gd name="connsiteY10" fmla="*/ 47418 h 355848"/>
                    <a:gd name="connsiteX11" fmla="*/ 47994 w 311457"/>
                    <a:gd name="connsiteY11" fmla="*/ 355848 h 355848"/>
                    <a:gd name="connsiteX12" fmla="*/ 311457 w 311457"/>
                    <a:gd name="connsiteY12" fmla="*/ 355848 h 355848"/>
                    <a:gd name="connsiteX13" fmla="*/ 311457 w 311457"/>
                    <a:gd name="connsiteY13" fmla="*/ 136682 h 355848"/>
                    <a:gd name="connsiteX14" fmla="*/ 83882 w 311457"/>
                    <a:gd name="connsiteY14" fmla="*/ 237232 h 355848"/>
                    <a:gd name="connsiteX15" fmla="*/ 251501 w 311457"/>
                    <a:gd name="connsiteY15" fmla="*/ 237232 h 355848"/>
                    <a:gd name="connsiteX16" fmla="*/ 83882 w 311457"/>
                    <a:gd name="connsiteY16" fmla="*/ 189815 h 355848"/>
                    <a:gd name="connsiteX17" fmla="*/ 251501 w 311457"/>
                    <a:gd name="connsiteY17" fmla="*/ 189815 h 355848"/>
                    <a:gd name="connsiteX18" fmla="*/ 83882 w 311457"/>
                    <a:gd name="connsiteY18" fmla="*/ 142397 h 355848"/>
                    <a:gd name="connsiteX19" fmla="*/ 179726 w 311457"/>
                    <a:gd name="connsiteY19" fmla="*/ 142397 h 355848"/>
                    <a:gd name="connsiteX20" fmla="*/ 83882 w 311457"/>
                    <a:gd name="connsiteY20" fmla="*/ 94979 h 355848"/>
                    <a:gd name="connsiteX21" fmla="*/ 179726 w 311457"/>
                    <a:gd name="connsiteY21" fmla="*/ 94979 h 355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1457" h="355848">
                      <a:moveTo>
                        <a:pt x="47994" y="308431"/>
                      </a:moveTo>
                      <a:lnTo>
                        <a:pt x="0" y="308431"/>
                      </a:lnTo>
                      <a:lnTo>
                        <a:pt x="0" y="0"/>
                      </a:lnTo>
                      <a:lnTo>
                        <a:pt x="263607" y="0"/>
                      </a:lnTo>
                      <a:lnTo>
                        <a:pt x="263607" y="94979"/>
                      </a:lnTo>
                      <a:moveTo>
                        <a:pt x="215469" y="47418"/>
                      </a:moveTo>
                      <a:lnTo>
                        <a:pt x="215469" y="142253"/>
                      </a:lnTo>
                      <a:lnTo>
                        <a:pt x="311313" y="142253"/>
                      </a:lnTo>
                      <a:moveTo>
                        <a:pt x="311313" y="142397"/>
                      </a:moveTo>
                      <a:lnTo>
                        <a:pt x="215469" y="47418"/>
                      </a:lnTo>
                      <a:lnTo>
                        <a:pt x="47994" y="47418"/>
                      </a:lnTo>
                      <a:lnTo>
                        <a:pt x="47994" y="355848"/>
                      </a:lnTo>
                      <a:lnTo>
                        <a:pt x="311457" y="355848"/>
                      </a:lnTo>
                      <a:lnTo>
                        <a:pt x="311457" y="136682"/>
                      </a:lnTo>
                      <a:moveTo>
                        <a:pt x="83882" y="237232"/>
                      </a:moveTo>
                      <a:lnTo>
                        <a:pt x="251501" y="237232"/>
                      </a:lnTo>
                      <a:moveTo>
                        <a:pt x="83882" y="189815"/>
                      </a:moveTo>
                      <a:lnTo>
                        <a:pt x="251501" y="189815"/>
                      </a:lnTo>
                      <a:moveTo>
                        <a:pt x="83882" y="142397"/>
                      </a:moveTo>
                      <a:lnTo>
                        <a:pt x="179726" y="142397"/>
                      </a:lnTo>
                      <a:moveTo>
                        <a:pt x="83882" y="94979"/>
                      </a:moveTo>
                      <a:lnTo>
                        <a:pt x="179726" y="94979"/>
                      </a:lnTo>
                    </a:path>
                  </a:pathLst>
                </a:custGeom>
                <a:solidFill>
                  <a:srgbClr val="FFFFFF"/>
                </a:solidFill>
                <a:ln w="12700" cap="sq">
                  <a:solidFill>
                    <a:schemeClr val="accent4"/>
                  </a:solidFill>
                  <a:prstDash val="solid"/>
                  <a:miter lim="800000"/>
                  <a:headEnd/>
                  <a:tailEnd/>
                </a:ln>
              </p:spPr>
              <p:txBody>
                <a:bodyPr vert="horz" wrap="square" lIns="87880" tIns="43940" rIns="87880" bIns="4394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865"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sp>
              <p:nvSpPr>
                <p:cNvPr id="215" name="Rectangle 214">
                  <a:extLst>
                    <a:ext uri="{FF2B5EF4-FFF2-40B4-BE49-F238E27FC236}">
                      <a16:creationId xmlns:a16="http://schemas.microsoft.com/office/drawing/2014/main" id="{D2B7DF6F-F151-3177-D764-1134CB9E311D}"/>
                    </a:ext>
                  </a:extLst>
                </p:cNvPr>
                <p:cNvSpPr/>
                <p:nvPr/>
              </p:nvSpPr>
              <p:spPr bwMode="auto">
                <a:xfrm>
                  <a:off x="9288764" y="3126416"/>
                  <a:ext cx="674388" cy="685675"/>
                </a:xfrm>
                <a:prstGeom prst="rect">
                  <a:avLst/>
                </a:prstGeom>
                <a:gradFill flip="none" rotWithShape="1">
                  <a:gsLst>
                    <a:gs pos="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grpSp>
            <p:nvGrpSpPr>
              <p:cNvPr id="103" name="Group 102">
                <a:extLst>
                  <a:ext uri="{FF2B5EF4-FFF2-40B4-BE49-F238E27FC236}">
                    <a16:creationId xmlns:a16="http://schemas.microsoft.com/office/drawing/2014/main" id="{8F7A73C6-D55B-F7EA-C7DD-14F60E24D372}"/>
                  </a:ext>
                  <a:ext uri="{C183D7F6-B498-43B3-948B-1728B52AA6E4}">
                    <adec:decorative xmlns:adec="http://schemas.microsoft.com/office/drawing/2017/decorative" val="1"/>
                  </a:ext>
                </a:extLst>
              </p:cNvPr>
              <p:cNvGrpSpPr/>
              <p:nvPr/>
            </p:nvGrpSpPr>
            <p:grpSpPr>
              <a:xfrm>
                <a:off x="6566803" y="1567134"/>
                <a:ext cx="3572239" cy="4601015"/>
                <a:chOff x="596952" y="1771603"/>
                <a:chExt cx="3643868" cy="4693273"/>
              </a:xfrm>
            </p:grpSpPr>
            <p:grpSp>
              <p:nvGrpSpPr>
                <p:cNvPr id="104" name="Group 103">
                  <a:extLst>
                    <a:ext uri="{FF2B5EF4-FFF2-40B4-BE49-F238E27FC236}">
                      <a16:creationId xmlns:a16="http://schemas.microsoft.com/office/drawing/2014/main" id="{D3EF8D4C-6071-891B-8952-80A78555A409}"/>
                    </a:ext>
                    <a:ext uri="{C183D7F6-B498-43B3-948B-1728B52AA6E4}">
                      <adec:decorative xmlns:adec="http://schemas.microsoft.com/office/drawing/2017/decorative" val="1"/>
                    </a:ext>
                  </a:extLst>
                </p:cNvPr>
                <p:cNvGrpSpPr/>
                <p:nvPr/>
              </p:nvGrpSpPr>
              <p:grpSpPr>
                <a:xfrm>
                  <a:off x="1400786" y="4909478"/>
                  <a:ext cx="609539" cy="609539"/>
                  <a:chOff x="7712953" y="4458119"/>
                  <a:chExt cx="797690" cy="797690"/>
                </a:xfrm>
              </p:grpSpPr>
              <p:sp>
                <p:nvSpPr>
                  <p:cNvPr id="164" name="Oval 163">
                    <a:extLst>
                      <a:ext uri="{FF2B5EF4-FFF2-40B4-BE49-F238E27FC236}">
                        <a16:creationId xmlns:a16="http://schemas.microsoft.com/office/drawing/2014/main" id="{B72A84C4-3B39-643D-AB97-19D37C2A1F12}"/>
                      </a:ext>
                    </a:extLst>
                  </p:cNvPr>
                  <p:cNvSpPr/>
                  <p:nvPr/>
                </p:nvSpPr>
                <p:spPr bwMode="auto">
                  <a:xfrm>
                    <a:off x="7712953" y="4458119"/>
                    <a:ext cx="797690" cy="797690"/>
                  </a:xfrm>
                  <a:prstGeom prst="ellipse">
                    <a:avLst/>
                  </a:prstGeom>
                  <a:solidFill>
                    <a:schemeClr val="bg1"/>
                  </a:solidFill>
                  <a:ln w="9525" cap="flat" cmpd="sng" algn="ctr">
                    <a:solidFill>
                      <a:srgbClr val="3E76D4"/>
                    </a:solid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endParaRPr>
                  </a:p>
                </p:txBody>
              </p:sp>
              <p:sp>
                <p:nvSpPr>
                  <p:cNvPr id="165" name="attach" title="Icon of a paperclip">
                    <a:extLst>
                      <a:ext uri="{FF2B5EF4-FFF2-40B4-BE49-F238E27FC236}">
                        <a16:creationId xmlns:a16="http://schemas.microsoft.com/office/drawing/2014/main" id="{CB703EAE-4469-F6AB-7AFE-3346D242D6F9}"/>
                      </a:ext>
                    </a:extLst>
                  </p:cNvPr>
                  <p:cNvSpPr>
                    <a:spLocks noChangeAspect="1"/>
                  </p:cNvSpPr>
                  <p:nvPr/>
                </p:nvSpPr>
                <p:spPr bwMode="auto">
                  <a:xfrm>
                    <a:off x="8014724" y="4604569"/>
                    <a:ext cx="194148" cy="504791"/>
                  </a:xfrm>
                  <a:custGeom>
                    <a:avLst/>
                    <a:gdLst>
                      <a:gd name="T0" fmla="*/ 129 w 129"/>
                      <a:gd name="T1" fmla="*/ 58 h 342"/>
                      <a:gd name="T2" fmla="*/ 129 w 129"/>
                      <a:gd name="T3" fmla="*/ 277 h 342"/>
                      <a:gd name="T4" fmla="*/ 64 w 129"/>
                      <a:gd name="T5" fmla="*/ 342 h 342"/>
                      <a:gd name="T6" fmla="*/ 0 w 129"/>
                      <a:gd name="T7" fmla="*/ 277 h 342"/>
                      <a:gd name="T8" fmla="*/ 0 w 129"/>
                      <a:gd name="T9" fmla="*/ 44 h 342"/>
                      <a:gd name="T10" fmla="*/ 44 w 129"/>
                      <a:gd name="T11" fmla="*/ 0 h 342"/>
                      <a:gd name="T12" fmla="*/ 89 w 129"/>
                      <a:gd name="T13" fmla="*/ 44 h 342"/>
                      <a:gd name="T14" fmla="*/ 89 w 129"/>
                      <a:gd name="T15" fmla="*/ 270 h 342"/>
                      <a:gd name="T16" fmla="*/ 64 w 129"/>
                      <a:gd name="T17" fmla="*/ 295 h 342"/>
                      <a:gd name="T18" fmla="*/ 40 w 129"/>
                      <a:gd name="T19" fmla="*/ 270 h 342"/>
                      <a:gd name="T20" fmla="*/ 40 w 129"/>
                      <a:gd name="T21" fmla="*/ 8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342">
                        <a:moveTo>
                          <a:pt x="129" y="58"/>
                        </a:moveTo>
                        <a:cubicBezTo>
                          <a:pt x="129" y="277"/>
                          <a:pt x="129" y="277"/>
                          <a:pt x="129" y="277"/>
                        </a:cubicBezTo>
                        <a:cubicBezTo>
                          <a:pt x="129" y="313"/>
                          <a:pt x="100" y="342"/>
                          <a:pt x="64" y="342"/>
                        </a:cubicBezTo>
                        <a:cubicBezTo>
                          <a:pt x="29" y="342"/>
                          <a:pt x="0" y="313"/>
                          <a:pt x="0" y="277"/>
                        </a:cubicBezTo>
                        <a:cubicBezTo>
                          <a:pt x="0" y="44"/>
                          <a:pt x="0" y="44"/>
                          <a:pt x="0" y="44"/>
                        </a:cubicBezTo>
                        <a:cubicBezTo>
                          <a:pt x="0" y="19"/>
                          <a:pt x="20" y="0"/>
                          <a:pt x="44" y="0"/>
                        </a:cubicBezTo>
                        <a:cubicBezTo>
                          <a:pt x="69" y="0"/>
                          <a:pt x="89" y="19"/>
                          <a:pt x="89" y="44"/>
                        </a:cubicBezTo>
                        <a:cubicBezTo>
                          <a:pt x="89" y="270"/>
                          <a:pt x="89" y="270"/>
                          <a:pt x="89" y="270"/>
                        </a:cubicBezTo>
                        <a:cubicBezTo>
                          <a:pt x="89" y="284"/>
                          <a:pt x="78" y="295"/>
                          <a:pt x="64" y="295"/>
                        </a:cubicBezTo>
                        <a:cubicBezTo>
                          <a:pt x="51" y="295"/>
                          <a:pt x="40" y="284"/>
                          <a:pt x="40" y="270"/>
                        </a:cubicBezTo>
                        <a:cubicBezTo>
                          <a:pt x="40" y="80"/>
                          <a:pt x="40" y="80"/>
                          <a:pt x="40" y="80"/>
                        </a:cubicBezTo>
                      </a:path>
                    </a:pathLst>
                  </a:custGeom>
                  <a:noFill/>
                  <a:ln w="15875" cap="rnd">
                    <a:solidFill>
                      <a:srgbClr val="000000"/>
                    </a:solidFill>
                    <a:prstDash val="solid"/>
                    <a:miter/>
                  </a:ln>
                </p:spPr>
                <p:txBody>
                  <a:bodyPr vert="horz" wrap="square" lIns="87880" tIns="43940" rIns="87880" bIns="4394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65" b="0" i="0" u="none" strike="noStrike" kern="0" cap="none" spc="0" normalizeH="0" baseline="0" noProof="0">
                      <a:ln>
                        <a:noFill/>
                      </a:ln>
                      <a:gradFill>
                        <a:gsLst>
                          <a:gs pos="0">
                            <a:srgbClr val="505050"/>
                          </a:gs>
                          <a:gs pos="100000">
                            <a:srgbClr val="505050"/>
                          </a:gs>
                        </a:gsLst>
                        <a:lin ang="5400000" scaled="1"/>
                      </a:gradFill>
                      <a:effectLst/>
                      <a:uLnTx/>
                      <a:uFillTx/>
                      <a:latin typeface="Segoe UI Semibold"/>
                      <a:ea typeface="+mn-ea"/>
                      <a:cs typeface="+mn-cs"/>
                    </a:endParaRPr>
                  </a:p>
                </p:txBody>
              </p:sp>
            </p:grpSp>
            <p:cxnSp>
              <p:nvCxnSpPr>
                <p:cNvPr id="105" name="Straight Arrow Connector 104">
                  <a:extLst>
                    <a:ext uri="{FF2B5EF4-FFF2-40B4-BE49-F238E27FC236}">
                      <a16:creationId xmlns:a16="http://schemas.microsoft.com/office/drawing/2014/main" id="{E2CC3168-902E-305F-7844-EE8E34354C00}"/>
                    </a:ext>
                  </a:extLst>
                </p:cNvPr>
                <p:cNvCxnSpPr>
                  <a:cxnSpLocks/>
                </p:cNvCxnSpPr>
                <p:nvPr/>
              </p:nvCxnSpPr>
              <p:spPr>
                <a:xfrm>
                  <a:off x="2389522" y="2563312"/>
                  <a:ext cx="7978" cy="3084564"/>
                </a:xfrm>
                <a:prstGeom prst="straightConnector1">
                  <a:avLst/>
                </a:prstGeom>
                <a:noFill/>
                <a:ln w="127000" cap="rnd" cmpd="sng" algn="ctr">
                  <a:solidFill>
                    <a:srgbClr val="FFFFFF">
                      <a:lumMod val="85000"/>
                    </a:srgbClr>
                  </a:solidFill>
                  <a:prstDash val="solid"/>
                  <a:headEnd type="none" w="med" len="med"/>
                  <a:tailEnd type="none" w="med" len="med"/>
                </a:ln>
                <a:effectLst/>
              </p:spPr>
            </p:cxnSp>
            <p:grpSp>
              <p:nvGrpSpPr>
                <p:cNvPr id="106" name="Group 105">
                  <a:extLst>
                    <a:ext uri="{FF2B5EF4-FFF2-40B4-BE49-F238E27FC236}">
                      <a16:creationId xmlns:a16="http://schemas.microsoft.com/office/drawing/2014/main" id="{8090DEAD-D1D7-2A86-CE9E-BFF133557BB7}"/>
                    </a:ext>
                  </a:extLst>
                </p:cNvPr>
                <p:cNvGrpSpPr/>
                <p:nvPr/>
              </p:nvGrpSpPr>
              <p:grpSpPr>
                <a:xfrm>
                  <a:off x="1985006" y="1771603"/>
                  <a:ext cx="817013" cy="817010"/>
                  <a:chOff x="8809270" y="1710257"/>
                  <a:chExt cx="808357" cy="808354"/>
                </a:xfrm>
              </p:grpSpPr>
              <p:sp>
                <p:nvSpPr>
                  <p:cNvPr id="162" name="Oval 161">
                    <a:extLst>
                      <a:ext uri="{FF2B5EF4-FFF2-40B4-BE49-F238E27FC236}">
                        <a16:creationId xmlns:a16="http://schemas.microsoft.com/office/drawing/2014/main" id="{4A9CA904-B134-3E43-8D91-DB29D63CC54B}"/>
                      </a:ext>
                    </a:extLst>
                  </p:cNvPr>
                  <p:cNvSpPr/>
                  <p:nvPr/>
                </p:nvSpPr>
                <p:spPr bwMode="auto">
                  <a:xfrm>
                    <a:off x="8809270" y="1710257"/>
                    <a:ext cx="808357" cy="808354"/>
                  </a:xfrm>
                  <a:prstGeom prst="ellipse">
                    <a:avLst/>
                  </a:prstGeom>
                  <a:solidFill>
                    <a:srgbClr val="0078D4"/>
                  </a:solidFill>
                  <a:ln w="10795" cap="flat" cmpd="sng" algn="ctr">
                    <a:noFill/>
                    <a:prstDash val="solid"/>
                    <a:headEnd type="none" w="med" len="med"/>
                    <a:tailEnd type="none" w="med" len="med"/>
                  </a:ln>
                  <a:effectLst/>
                </p:spPr>
                <p:txBody>
                  <a:bodyPr vert="horz" wrap="square" lIns="0" tIns="46616" rIns="0" bIns="46616" numCol="1" rtlCol="0" anchor="ctr" anchorCtr="0" compatLnSpc="1">
                    <a:prstTxWarp prst="textNoShape">
                      <a:avLst/>
                    </a:prstTxWarp>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1600" b="1" i="0" u="none" strike="noStrike" kern="0" cap="none" spc="0" normalizeH="0" baseline="0" noProof="0">
                      <a:ln>
                        <a:noFill/>
                      </a:ln>
                      <a:gradFill>
                        <a:gsLst>
                          <a:gs pos="83000">
                            <a:srgbClr val="0078D4"/>
                          </a:gs>
                          <a:gs pos="100000">
                            <a:srgbClr val="0078D4"/>
                          </a:gs>
                        </a:gsLst>
                        <a:lin ang="5400000" scaled="1"/>
                      </a:gradFill>
                      <a:effectLst/>
                      <a:uLnTx/>
                      <a:uFillTx/>
                      <a:latin typeface="Segoe UI Semibold"/>
                      <a:ea typeface="+mn-ea"/>
                      <a:cs typeface="+mn-cs"/>
                    </a:endParaRPr>
                  </a:p>
                </p:txBody>
              </p:sp>
              <p:sp>
                <p:nvSpPr>
                  <p:cNvPr id="163" name="Freeform 163">
                    <a:extLst>
                      <a:ext uri="{FF2B5EF4-FFF2-40B4-BE49-F238E27FC236}">
                        <a16:creationId xmlns:a16="http://schemas.microsoft.com/office/drawing/2014/main" id="{D685A580-1CFE-1301-A281-7A77CA83B3FA}"/>
                      </a:ext>
                    </a:extLst>
                  </p:cNvPr>
                  <p:cNvSpPr>
                    <a:spLocks/>
                  </p:cNvSpPr>
                  <p:nvPr/>
                </p:nvSpPr>
                <p:spPr bwMode="auto">
                  <a:xfrm>
                    <a:off x="8963445" y="1957717"/>
                    <a:ext cx="500007" cy="267749"/>
                  </a:xfrm>
                  <a:custGeom>
                    <a:avLst/>
                    <a:gdLst>
                      <a:gd name="T0" fmla="*/ 270 w 313"/>
                      <a:gd name="T1" fmla="*/ 60 h 172"/>
                      <a:gd name="T2" fmla="*/ 270 w 313"/>
                      <a:gd name="T3" fmla="*/ 60 h 172"/>
                      <a:gd name="T4" fmla="*/ 260 w 313"/>
                      <a:gd name="T5" fmla="*/ 43 h 172"/>
                      <a:gd name="T6" fmla="*/ 243 w 313"/>
                      <a:gd name="T7" fmla="*/ 31 h 172"/>
                      <a:gd name="T8" fmla="*/ 207 w 313"/>
                      <a:gd name="T9" fmla="*/ 29 h 172"/>
                      <a:gd name="T10" fmla="*/ 193 w 313"/>
                      <a:gd name="T11" fmla="*/ 34 h 172"/>
                      <a:gd name="T12" fmla="*/ 187 w 313"/>
                      <a:gd name="T13" fmla="*/ 37 h 172"/>
                      <a:gd name="T14" fmla="*/ 183 w 313"/>
                      <a:gd name="T15" fmla="*/ 31 h 172"/>
                      <a:gd name="T16" fmla="*/ 159 w 313"/>
                      <a:gd name="T17" fmla="*/ 8 h 172"/>
                      <a:gd name="T18" fmla="*/ 127 w 313"/>
                      <a:gd name="T19" fmla="*/ 0 h 172"/>
                      <a:gd name="T20" fmla="*/ 108 w 313"/>
                      <a:gd name="T21" fmla="*/ 3 h 172"/>
                      <a:gd name="T22" fmla="*/ 89 w 313"/>
                      <a:gd name="T23" fmla="*/ 11 h 172"/>
                      <a:gd name="T24" fmla="*/ 74 w 313"/>
                      <a:gd name="T25" fmla="*/ 25 h 172"/>
                      <a:gd name="T26" fmla="*/ 63 w 313"/>
                      <a:gd name="T27" fmla="*/ 44 h 172"/>
                      <a:gd name="T28" fmla="*/ 58 w 313"/>
                      <a:gd name="T29" fmla="*/ 65 h 172"/>
                      <a:gd name="T30" fmla="*/ 58 w 313"/>
                      <a:gd name="T31" fmla="*/ 71 h 172"/>
                      <a:gd name="T32" fmla="*/ 51 w 313"/>
                      <a:gd name="T33" fmla="*/ 72 h 172"/>
                      <a:gd name="T34" fmla="*/ 31 w 313"/>
                      <a:gd name="T35" fmla="*/ 75 h 172"/>
                      <a:gd name="T36" fmla="*/ 15 w 313"/>
                      <a:gd name="T37" fmla="*/ 85 h 172"/>
                      <a:gd name="T38" fmla="*/ 4 w 313"/>
                      <a:gd name="T39" fmla="*/ 99 h 172"/>
                      <a:gd name="T40" fmla="*/ 0 w 313"/>
                      <a:gd name="T41" fmla="*/ 118 h 172"/>
                      <a:gd name="T42" fmla="*/ 4 w 313"/>
                      <a:gd name="T43" fmla="*/ 141 h 172"/>
                      <a:gd name="T44" fmla="*/ 14 w 313"/>
                      <a:gd name="T45" fmla="*/ 158 h 172"/>
                      <a:gd name="T46" fmla="*/ 30 w 313"/>
                      <a:gd name="T47" fmla="*/ 168 h 172"/>
                      <a:gd name="T48" fmla="*/ 53 w 313"/>
                      <a:gd name="T49" fmla="*/ 172 h 172"/>
                      <a:gd name="T50" fmla="*/ 279 w 313"/>
                      <a:gd name="T51" fmla="*/ 172 h 172"/>
                      <a:gd name="T52" fmla="*/ 292 w 313"/>
                      <a:gd name="T53" fmla="*/ 169 h 172"/>
                      <a:gd name="T54" fmla="*/ 303 w 313"/>
                      <a:gd name="T55" fmla="*/ 160 h 172"/>
                      <a:gd name="T56" fmla="*/ 311 w 313"/>
                      <a:gd name="T57" fmla="*/ 147 h 172"/>
                      <a:gd name="T58" fmla="*/ 313 w 313"/>
                      <a:gd name="T59" fmla="*/ 133 h 172"/>
                      <a:gd name="T60" fmla="*/ 311 w 313"/>
                      <a:gd name="T61" fmla="*/ 119 h 172"/>
                      <a:gd name="T62" fmla="*/ 304 w 313"/>
                      <a:gd name="T63" fmla="*/ 107 h 172"/>
                      <a:gd name="T64" fmla="*/ 294 w 313"/>
                      <a:gd name="T65" fmla="*/ 98 h 172"/>
                      <a:gd name="T66" fmla="*/ 281 w 313"/>
                      <a:gd name="T67" fmla="*/ 94 h 172"/>
                      <a:gd name="T68" fmla="*/ 273 w 313"/>
                      <a:gd name="T69" fmla="*/ 94 h 172"/>
                      <a:gd name="T70" fmla="*/ 274 w 313"/>
                      <a:gd name="T71" fmla="*/ 82 h 172"/>
                      <a:gd name="T72" fmla="*/ 270 w 313"/>
                      <a:gd name="T73" fmla="*/ 6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3" h="172">
                        <a:moveTo>
                          <a:pt x="270" y="60"/>
                        </a:moveTo>
                        <a:lnTo>
                          <a:pt x="270" y="60"/>
                        </a:lnTo>
                        <a:cubicBezTo>
                          <a:pt x="268" y="53"/>
                          <a:pt x="264" y="47"/>
                          <a:pt x="260" y="43"/>
                        </a:cubicBezTo>
                        <a:cubicBezTo>
                          <a:pt x="255" y="38"/>
                          <a:pt x="250" y="34"/>
                          <a:pt x="243" y="31"/>
                        </a:cubicBezTo>
                        <a:cubicBezTo>
                          <a:pt x="233" y="27"/>
                          <a:pt x="222" y="25"/>
                          <a:pt x="207" y="29"/>
                        </a:cubicBezTo>
                        <a:cubicBezTo>
                          <a:pt x="201" y="30"/>
                          <a:pt x="197" y="32"/>
                          <a:pt x="193" y="34"/>
                        </a:cubicBezTo>
                        <a:lnTo>
                          <a:pt x="187" y="37"/>
                        </a:lnTo>
                        <a:lnTo>
                          <a:pt x="183" y="31"/>
                        </a:lnTo>
                        <a:cubicBezTo>
                          <a:pt x="176" y="21"/>
                          <a:pt x="168" y="14"/>
                          <a:pt x="159" y="8"/>
                        </a:cubicBezTo>
                        <a:cubicBezTo>
                          <a:pt x="150" y="3"/>
                          <a:pt x="139" y="0"/>
                          <a:pt x="127" y="0"/>
                        </a:cubicBezTo>
                        <a:cubicBezTo>
                          <a:pt x="121" y="0"/>
                          <a:pt x="114" y="1"/>
                          <a:pt x="108" y="3"/>
                        </a:cubicBezTo>
                        <a:cubicBezTo>
                          <a:pt x="101" y="4"/>
                          <a:pt x="94" y="7"/>
                          <a:pt x="89" y="11"/>
                        </a:cubicBezTo>
                        <a:cubicBezTo>
                          <a:pt x="83" y="15"/>
                          <a:pt x="78" y="20"/>
                          <a:pt x="74" y="25"/>
                        </a:cubicBezTo>
                        <a:cubicBezTo>
                          <a:pt x="69" y="31"/>
                          <a:pt x="66" y="37"/>
                          <a:pt x="63" y="44"/>
                        </a:cubicBezTo>
                        <a:cubicBezTo>
                          <a:pt x="60" y="50"/>
                          <a:pt x="59" y="57"/>
                          <a:pt x="58" y="65"/>
                        </a:cubicBezTo>
                        <a:lnTo>
                          <a:pt x="58" y="71"/>
                        </a:lnTo>
                        <a:lnTo>
                          <a:pt x="51" y="72"/>
                        </a:lnTo>
                        <a:cubicBezTo>
                          <a:pt x="44" y="72"/>
                          <a:pt x="37" y="73"/>
                          <a:pt x="31" y="75"/>
                        </a:cubicBezTo>
                        <a:cubicBezTo>
                          <a:pt x="25" y="77"/>
                          <a:pt x="20" y="81"/>
                          <a:pt x="15" y="85"/>
                        </a:cubicBezTo>
                        <a:cubicBezTo>
                          <a:pt x="11" y="89"/>
                          <a:pt x="7" y="93"/>
                          <a:pt x="4" y="99"/>
                        </a:cubicBezTo>
                        <a:cubicBezTo>
                          <a:pt x="2" y="104"/>
                          <a:pt x="0" y="111"/>
                          <a:pt x="0" y="118"/>
                        </a:cubicBezTo>
                        <a:cubicBezTo>
                          <a:pt x="0" y="127"/>
                          <a:pt x="2" y="134"/>
                          <a:pt x="4" y="141"/>
                        </a:cubicBezTo>
                        <a:cubicBezTo>
                          <a:pt x="6" y="147"/>
                          <a:pt x="10" y="153"/>
                          <a:pt x="14" y="158"/>
                        </a:cubicBezTo>
                        <a:cubicBezTo>
                          <a:pt x="18" y="162"/>
                          <a:pt x="24" y="166"/>
                          <a:pt x="30" y="168"/>
                        </a:cubicBezTo>
                        <a:cubicBezTo>
                          <a:pt x="37" y="171"/>
                          <a:pt x="44" y="172"/>
                          <a:pt x="53" y="172"/>
                        </a:cubicBezTo>
                        <a:lnTo>
                          <a:pt x="279" y="172"/>
                        </a:lnTo>
                        <a:cubicBezTo>
                          <a:pt x="284" y="172"/>
                          <a:pt x="288" y="171"/>
                          <a:pt x="292" y="169"/>
                        </a:cubicBezTo>
                        <a:cubicBezTo>
                          <a:pt x="296" y="166"/>
                          <a:pt x="300" y="164"/>
                          <a:pt x="303" y="160"/>
                        </a:cubicBezTo>
                        <a:cubicBezTo>
                          <a:pt x="306" y="156"/>
                          <a:pt x="309" y="152"/>
                          <a:pt x="311" y="147"/>
                        </a:cubicBezTo>
                        <a:cubicBezTo>
                          <a:pt x="312" y="143"/>
                          <a:pt x="313" y="138"/>
                          <a:pt x="313" y="133"/>
                        </a:cubicBezTo>
                        <a:cubicBezTo>
                          <a:pt x="313" y="128"/>
                          <a:pt x="312" y="123"/>
                          <a:pt x="311" y="119"/>
                        </a:cubicBezTo>
                        <a:cubicBezTo>
                          <a:pt x="309" y="114"/>
                          <a:pt x="307" y="110"/>
                          <a:pt x="304" y="107"/>
                        </a:cubicBezTo>
                        <a:cubicBezTo>
                          <a:pt x="302" y="103"/>
                          <a:pt x="298" y="100"/>
                          <a:pt x="294" y="98"/>
                        </a:cubicBezTo>
                        <a:cubicBezTo>
                          <a:pt x="290" y="96"/>
                          <a:pt x="286" y="95"/>
                          <a:pt x="281" y="94"/>
                        </a:cubicBezTo>
                        <a:lnTo>
                          <a:pt x="273" y="94"/>
                        </a:lnTo>
                        <a:lnTo>
                          <a:pt x="274" y="82"/>
                        </a:lnTo>
                        <a:cubicBezTo>
                          <a:pt x="274" y="74"/>
                          <a:pt x="273" y="67"/>
                          <a:pt x="270" y="60"/>
                        </a:cubicBezTo>
                        <a:close/>
                      </a:path>
                    </a:pathLst>
                  </a:custGeom>
                  <a:noFill/>
                  <a:ln w="19050">
                    <a:solidFill>
                      <a:srgbClr val="FFFFFF"/>
                    </a:solidFill>
                    <a:prstDash val="solid"/>
                    <a:round/>
                    <a:headEnd/>
                    <a:tailEnd/>
                  </a:ln>
                </p:spPr>
                <p:txBody>
                  <a:bodyPr vert="horz" wrap="square" lIns="105441" tIns="52721" rIns="105441" bIns="52721" numCol="1" anchor="t" anchorCtr="0" compatLnSpc="1">
                    <a:prstTxWarp prst="textNoShape">
                      <a:avLst/>
                    </a:prstTxWarp>
                  </a:bodyPr>
                  <a:lstStyle/>
                  <a:p>
                    <a:pPr marL="0" marR="0" lvl="0" indent="0" algn="l" defTabSz="896181" rtl="0" eaLnBrk="1" fontAlgn="auto" latinLnBrk="0" hangingPunct="1">
                      <a:lnSpc>
                        <a:spcPct val="100000"/>
                      </a:lnSpc>
                      <a:spcBef>
                        <a:spcPts val="0"/>
                      </a:spcBef>
                      <a:spcAft>
                        <a:spcPts val="0"/>
                      </a:spcAft>
                      <a:buClrTx/>
                      <a:buSzTx/>
                      <a:buFontTx/>
                      <a:buNone/>
                      <a:tabLst/>
                      <a:defRPr/>
                    </a:pPr>
                    <a:endParaRPr kumimoji="0" lang="en-US" sz="1729" b="1" i="0" u="none" strike="noStrike" kern="0" cap="none" spc="0" normalizeH="0" baseline="0" noProof="0">
                      <a:ln>
                        <a:noFill/>
                      </a:ln>
                      <a:gradFill>
                        <a:gsLst>
                          <a:gs pos="83000">
                            <a:srgbClr val="0078D4"/>
                          </a:gs>
                          <a:gs pos="100000">
                            <a:srgbClr val="0078D4"/>
                          </a:gs>
                        </a:gsLst>
                        <a:lin ang="5400000" scaled="1"/>
                      </a:gradFill>
                      <a:effectLst/>
                      <a:uLnTx/>
                      <a:uFillTx/>
                      <a:latin typeface="Segoe UI Semibold"/>
                      <a:ea typeface="+mn-ea"/>
                      <a:cs typeface="+mn-cs"/>
                    </a:endParaRPr>
                  </a:p>
                </p:txBody>
              </p:sp>
            </p:grpSp>
            <p:grpSp>
              <p:nvGrpSpPr>
                <p:cNvPr id="107" name="Group 106">
                  <a:extLst>
                    <a:ext uri="{FF2B5EF4-FFF2-40B4-BE49-F238E27FC236}">
                      <a16:creationId xmlns:a16="http://schemas.microsoft.com/office/drawing/2014/main" id="{51DE70F2-5D00-5E38-D9D0-F59391F1C891}"/>
                    </a:ext>
                  </a:extLst>
                </p:cNvPr>
                <p:cNvGrpSpPr/>
                <p:nvPr/>
              </p:nvGrpSpPr>
              <p:grpSpPr>
                <a:xfrm>
                  <a:off x="1985006" y="5647867"/>
                  <a:ext cx="817013" cy="817009"/>
                  <a:chOff x="8809268" y="5545455"/>
                  <a:chExt cx="808357" cy="808353"/>
                </a:xfrm>
              </p:grpSpPr>
              <p:sp>
                <p:nvSpPr>
                  <p:cNvPr id="160" name="Oval 159">
                    <a:extLst>
                      <a:ext uri="{FF2B5EF4-FFF2-40B4-BE49-F238E27FC236}">
                        <a16:creationId xmlns:a16="http://schemas.microsoft.com/office/drawing/2014/main" id="{3523399A-4317-0E29-5ED4-6FCF85F9D72C}"/>
                      </a:ext>
                    </a:extLst>
                  </p:cNvPr>
                  <p:cNvSpPr/>
                  <p:nvPr/>
                </p:nvSpPr>
                <p:spPr bwMode="auto">
                  <a:xfrm>
                    <a:off x="8809268" y="5545455"/>
                    <a:ext cx="808357" cy="808353"/>
                  </a:xfrm>
                  <a:prstGeom prst="ellipse">
                    <a:avLst/>
                  </a:prstGeom>
                  <a:solidFill>
                    <a:srgbClr val="0078D4"/>
                  </a:solidFill>
                  <a:ln w="10795" cap="flat" cmpd="sng" algn="ctr">
                    <a:noFill/>
                    <a:prstDash val="solid"/>
                    <a:headEnd type="none" w="med" len="med"/>
                    <a:tailEnd type="none" w="med" len="med"/>
                  </a:ln>
                  <a:effectLst/>
                </p:spPr>
                <p:txBody>
                  <a:bodyPr vert="horz" wrap="square" lIns="0" tIns="46616" rIns="0" bIns="46616" numCol="1" rtlCol="0" anchor="ctr" anchorCtr="0" compatLnSpc="1">
                    <a:prstTxWarp prst="textNoShape">
                      <a:avLst/>
                    </a:prstTxWarp>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1600" b="1" i="0" u="none" strike="noStrike" kern="0" cap="none" spc="0" normalizeH="0" baseline="0" noProof="0">
                      <a:ln>
                        <a:noFill/>
                      </a:ln>
                      <a:gradFill>
                        <a:gsLst>
                          <a:gs pos="83000">
                            <a:srgbClr val="0078D4"/>
                          </a:gs>
                          <a:gs pos="100000">
                            <a:srgbClr val="0078D4"/>
                          </a:gs>
                        </a:gsLst>
                        <a:lin ang="5400000" scaled="1"/>
                      </a:gradFill>
                      <a:effectLst/>
                      <a:uLnTx/>
                      <a:uFillTx/>
                      <a:latin typeface="Segoe UI Semibold"/>
                      <a:ea typeface="+mn-ea"/>
                      <a:cs typeface="+mn-cs"/>
                    </a:endParaRPr>
                  </a:p>
                </p:txBody>
              </p:sp>
              <p:sp>
                <p:nvSpPr>
                  <p:cNvPr id="161" name="Graphic 7">
                    <a:extLst>
                      <a:ext uri="{FF2B5EF4-FFF2-40B4-BE49-F238E27FC236}">
                        <a16:creationId xmlns:a16="http://schemas.microsoft.com/office/drawing/2014/main" id="{159DC356-6B88-017F-976E-3EBE548649EF}"/>
                      </a:ext>
                    </a:extLst>
                  </p:cNvPr>
                  <p:cNvSpPr/>
                  <p:nvPr/>
                </p:nvSpPr>
                <p:spPr>
                  <a:xfrm>
                    <a:off x="9010796" y="5706851"/>
                    <a:ext cx="405301" cy="442017"/>
                  </a:xfrm>
                  <a:custGeom>
                    <a:avLst/>
                    <a:gdLst>
                      <a:gd name="connsiteX0" fmla="*/ 261502 w 345463"/>
                      <a:gd name="connsiteY0" fmla="*/ 124874 h 376759"/>
                      <a:gd name="connsiteX1" fmla="*/ 261502 w 345463"/>
                      <a:gd name="connsiteY1" fmla="*/ 376759 h 376759"/>
                      <a:gd name="connsiteX2" fmla="*/ 211583 w 345463"/>
                      <a:gd name="connsiteY2" fmla="*/ 376759 h 376759"/>
                      <a:gd name="connsiteX3" fmla="*/ 211583 w 345463"/>
                      <a:gd name="connsiteY3" fmla="*/ 292492 h 376759"/>
                      <a:gd name="connsiteX4" fmla="*/ 158306 w 345463"/>
                      <a:gd name="connsiteY4" fmla="*/ 292492 h 376759"/>
                      <a:gd name="connsiteX5" fmla="*/ 158306 w 345463"/>
                      <a:gd name="connsiteY5" fmla="*/ 376759 h 376759"/>
                      <a:gd name="connsiteX6" fmla="*/ 105944 w 345463"/>
                      <a:gd name="connsiteY6" fmla="*/ 376759 h 376759"/>
                      <a:gd name="connsiteX7" fmla="*/ 105944 w 345463"/>
                      <a:gd name="connsiteY7" fmla="*/ 132507 h 376759"/>
                      <a:gd name="connsiteX8" fmla="*/ 184716 w 345463"/>
                      <a:gd name="connsiteY8" fmla="*/ 132507 h 376759"/>
                      <a:gd name="connsiteX9" fmla="*/ 261655 w 345463"/>
                      <a:gd name="connsiteY9" fmla="*/ 132507 h 376759"/>
                      <a:gd name="connsiteX10" fmla="*/ 184563 w 345463"/>
                      <a:gd name="connsiteY10" fmla="*/ 132660 h 376759"/>
                      <a:gd name="connsiteX11" fmla="*/ 184563 w 345463"/>
                      <a:gd name="connsiteY11" fmla="*/ 80756 h 376759"/>
                      <a:gd name="connsiteX12" fmla="*/ 0 w 345463"/>
                      <a:gd name="connsiteY12" fmla="*/ 80756 h 376759"/>
                      <a:gd name="connsiteX13" fmla="*/ 0 w 345463"/>
                      <a:gd name="connsiteY13" fmla="*/ 376759 h 376759"/>
                      <a:gd name="connsiteX14" fmla="*/ 345464 w 345463"/>
                      <a:gd name="connsiteY14" fmla="*/ 376759 h 376759"/>
                      <a:gd name="connsiteX15" fmla="*/ 345464 w 345463"/>
                      <a:gd name="connsiteY15" fmla="*/ 108082 h 376759"/>
                      <a:gd name="connsiteX16" fmla="*/ 234329 w 345463"/>
                      <a:gd name="connsiteY16" fmla="*/ 0 h 376759"/>
                      <a:gd name="connsiteX17" fmla="*/ 234329 w 345463"/>
                      <a:gd name="connsiteY17" fmla="*/ 132660 h 376759"/>
                      <a:gd name="connsiteX18" fmla="*/ 54346 w 345463"/>
                      <a:gd name="connsiteY18" fmla="*/ 132660 h 376759"/>
                      <a:gd name="connsiteX19" fmla="*/ 49003 w 345463"/>
                      <a:gd name="connsiteY19" fmla="*/ 132660 h 376759"/>
                      <a:gd name="connsiteX20" fmla="*/ 49003 w 345463"/>
                      <a:gd name="connsiteY20" fmla="*/ 136171 h 376759"/>
                      <a:gd name="connsiteX21" fmla="*/ 54193 w 345463"/>
                      <a:gd name="connsiteY21" fmla="*/ 136171 h 376759"/>
                      <a:gd name="connsiteX22" fmla="*/ 54193 w 345463"/>
                      <a:gd name="connsiteY22" fmla="*/ 132660 h 376759"/>
                      <a:gd name="connsiteX23" fmla="*/ 54346 w 345463"/>
                      <a:gd name="connsiteY23" fmla="*/ 185326 h 376759"/>
                      <a:gd name="connsiteX24" fmla="*/ 49003 w 345463"/>
                      <a:gd name="connsiteY24" fmla="*/ 185326 h 376759"/>
                      <a:gd name="connsiteX25" fmla="*/ 49003 w 345463"/>
                      <a:gd name="connsiteY25" fmla="*/ 190669 h 376759"/>
                      <a:gd name="connsiteX26" fmla="*/ 54193 w 345463"/>
                      <a:gd name="connsiteY26" fmla="*/ 190669 h 376759"/>
                      <a:gd name="connsiteX27" fmla="*/ 54193 w 345463"/>
                      <a:gd name="connsiteY27" fmla="*/ 185326 h 376759"/>
                      <a:gd name="connsiteX28" fmla="*/ 54346 w 345463"/>
                      <a:gd name="connsiteY28" fmla="*/ 237993 h 376759"/>
                      <a:gd name="connsiteX29" fmla="*/ 49003 w 345463"/>
                      <a:gd name="connsiteY29" fmla="*/ 237993 h 376759"/>
                      <a:gd name="connsiteX30" fmla="*/ 49003 w 345463"/>
                      <a:gd name="connsiteY30" fmla="*/ 243336 h 376759"/>
                      <a:gd name="connsiteX31" fmla="*/ 54193 w 345463"/>
                      <a:gd name="connsiteY31" fmla="*/ 243336 h 376759"/>
                      <a:gd name="connsiteX32" fmla="*/ 54193 w 345463"/>
                      <a:gd name="connsiteY32" fmla="*/ 237993 h 376759"/>
                      <a:gd name="connsiteX33" fmla="*/ 54346 w 345463"/>
                      <a:gd name="connsiteY33" fmla="*/ 291576 h 376759"/>
                      <a:gd name="connsiteX34" fmla="*/ 49003 w 345463"/>
                      <a:gd name="connsiteY34" fmla="*/ 291576 h 376759"/>
                      <a:gd name="connsiteX35" fmla="*/ 49003 w 345463"/>
                      <a:gd name="connsiteY35" fmla="*/ 296003 h 376759"/>
                      <a:gd name="connsiteX36" fmla="*/ 54193 w 345463"/>
                      <a:gd name="connsiteY36" fmla="*/ 296003 h 376759"/>
                      <a:gd name="connsiteX37" fmla="*/ 54193 w 345463"/>
                      <a:gd name="connsiteY37" fmla="*/ 291576 h 376759"/>
                      <a:gd name="connsiteX38" fmla="*/ 54346 w 345463"/>
                      <a:gd name="connsiteY38" fmla="*/ 344243 h 376759"/>
                      <a:gd name="connsiteX39" fmla="*/ 49003 w 345463"/>
                      <a:gd name="connsiteY39" fmla="*/ 344243 h 376759"/>
                      <a:gd name="connsiteX40" fmla="*/ 49003 w 345463"/>
                      <a:gd name="connsiteY40" fmla="*/ 348670 h 376759"/>
                      <a:gd name="connsiteX41" fmla="*/ 54193 w 345463"/>
                      <a:gd name="connsiteY41" fmla="*/ 348670 h 376759"/>
                      <a:gd name="connsiteX42" fmla="*/ 54193 w 345463"/>
                      <a:gd name="connsiteY42" fmla="*/ 344243 h 376759"/>
                      <a:gd name="connsiteX43" fmla="*/ 159222 w 345463"/>
                      <a:gd name="connsiteY43" fmla="*/ 185326 h 376759"/>
                      <a:gd name="connsiteX44" fmla="*/ 154795 w 345463"/>
                      <a:gd name="connsiteY44" fmla="*/ 185326 h 376759"/>
                      <a:gd name="connsiteX45" fmla="*/ 154795 w 345463"/>
                      <a:gd name="connsiteY45" fmla="*/ 190669 h 376759"/>
                      <a:gd name="connsiteX46" fmla="*/ 159222 w 345463"/>
                      <a:gd name="connsiteY46" fmla="*/ 190669 h 376759"/>
                      <a:gd name="connsiteX47" fmla="*/ 159222 w 345463"/>
                      <a:gd name="connsiteY47" fmla="*/ 185326 h 376759"/>
                      <a:gd name="connsiteX48" fmla="*/ 159222 w 345463"/>
                      <a:gd name="connsiteY48" fmla="*/ 239825 h 376759"/>
                      <a:gd name="connsiteX49" fmla="*/ 154795 w 345463"/>
                      <a:gd name="connsiteY49" fmla="*/ 239825 h 376759"/>
                      <a:gd name="connsiteX50" fmla="*/ 154795 w 345463"/>
                      <a:gd name="connsiteY50" fmla="*/ 243336 h 376759"/>
                      <a:gd name="connsiteX51" fmla="*/ 159222 w 345463"/>
                      <a:gd name="connsiteY51" fmla="*/ 243336 h 376759"/>
                      <a:gd name="connsiteX52" fmla="*/ 159222 w 345463"/>
                      <a:gd name="connsiteY52" fmla="*/ 239825 h 376759"/>
                      <a:gd name="connsiteX53" fmla="*/ 212652 w 345463"/>
                      <a:gd name="connsiteY53" fmla="*/ 185326 h 376759"/>
                      <a:gd name="connsiteX54" fmla="*/ 207462 w 345463"/>
                      <a:gd name="connsiteY54" fmla="*/ 185326 h 376759"/>
                      <a:gd name="connsiteX55" fmla="*/ 207462 w 345463"/>
                      <a:gd name="connsiteY55" fmla="*/ 190669 h 376759"/>
                      <a:gd name="connsiteX56" fmla="*/ 212652 w 345463"/>
                      <a:gd name="connsiteY56" fmla="*/ 190669 h 376759"/>
                      <a:gd name="connsiteX57" fmla="*/ 212652 w 345463"/>
                      <a:gd name="connsiteY57" fmla="*/ 185326 h 376759"/>
                      <a:gd name="connsiteX58" fmla="*/ 212652 w 345463"/>
                      <a:gd name="connsiteY58" fmla="*/ 239825 h 376759"/>
                      <a:gd name="connsiteX59" fmla="*/ 207462 w 345463"/>
                      <a:gd name="connsiteY59" fmla="*/ 239825 h 376759"/>
                      <a:gd name="connsiteX60" fmla="*/ 207462 w 345463"/>
                      <a:gd name="connsiteY60" fmla="*/ 243336 h 376759"/>
                      <a:gd name="connsiteX61" fmla="*/ 212652 w 345463"/>
                      <a:gd name="connsiteY61" fmla="*/ 243336 h 376759"/>
                      <a:gd name="connsiteX62" fmla="*/ 212652 w 345463"/>
                      <a:gd name="connsiteY62" fmla="*/ 239825 h 376759"/>
                      <a:gd name="connsiteX0" fmla="*/ 261502 w 345464"/>
                      <a:gd name="connsiteY0" fmla="*/ 124874 h 376759"/>
                      <a:gd name="connsiteX1" fmla="*/ 261502 w 345464"/>
                      <a:gd name="connsiteY1" fmla="*/ 376759 h 376759"/>
                      <a:gd name="connsiteX2" fmla="*/ 211583 w 345464"/>
                      <a:gd name="connsiteY2" fmla="*/ 376759 h 376759"/>
                      <a:gd name="connsiteX3" fmla="*/ 211583 w 345464"/>
                      <a:gd name="connsiteY3" fmla="*/ 292492 h 376759"/>
                      <a:gd name="connsiteX4" fmla="*/ 158306 w 345464"/>
                      <a:gd name="connsiteY4" fmla="*/ 292492 h 376759"/>
                      <a:gd name="connsiteX5" fmla="*/ 158306 w 345464"/>
                      <a:gd name="connsiteY5" fmla="*/ 376759 h 376759"/>
                      <a:gd name="connsiteX6" fmla="*/ 105944 w 345464"/>
                      <a:gd name="connsiteY6" fmla="*/ 376759 h 376759"/>
                      <a:gd name="connsiteX7" fmla="*/ 105944 w 345464"/>
                      <a:gd name="connsiteY7" fmla="*/ 132507 h 376759"/>
                      <a:gd name="connsiteX8" fmla="*/ 184716 w 345464"/>
                      <a:gd name="connsiteY8" fmla="*/ 132507 h 376759"/>
                      <a:gd name="connsiteX9" fmla="*/ 261655 w 345464"/>
                      <a:gd name="connsiteY9" fmla="*/ 132507 h 376759"/>
                      <a:gd name="connsiteX10" fmla="*/ 184563 w 345464"/>
                      <a:gd name="connsiteY10" fmla="*/ 132660 h 376759"/>
                      <a:gd name="connsiteX11" fmla="*/ 184563 w 345464"/>
                      <a:gd name="connsiteY11" fmla="*/ 80756 h 376759"/>
                      <a:gd name="connsiteX12" fmla="*/ 0 w 345464"/>
                      <a:gd name="connsiteY12" fmla="*/ 80756 h 376759"/>
                      <a:gd name="connsiteX13" fmla="*/ 0 w 345464"/>
                      <a:gd name="connsiteY13" fmla="*/ 376759 h 376759"/>
                      <a:gd name="connsiteX14" fmla="*/ 345464 w 345464"/>
                      <a:gd name="connsiteY14" fmla="*/ 376759 h 376759"/>
                      <a:gd name="connsiteX15" fmla="*/ 345464 w 345464"/>
                      <a:gd name="connsiteY15" fmla="*/ 108082 h 376759"/>
                      <a:gd name="connsiteX16" fmla="*/ 234329 w 345464"/>
                      <a:gd name="connsiteY16" fmla="*/ 0 h 376759"/>
                      <a:gd name="connsiteX17" fmla="*/ 234329 w 345464"/>
                      <a:gd name="connsiteY17" fmla="*/ 132660 h 376759"/>
                      <a:gd name="connsiteX18" fmla="*/ 54346 w 345464"/>
                      <a:gd name="connsiteY18" fmla="*/ 132660 h 376759"/>
                      <a:gd name="connsiteX19" fmla="*/ 49003 w 345464"/>
                      <a:gd name="connsiteY19" fmla="*/ 132660 h 376759"/>
                      <a:gd name="connsiteX20" fmla="*/ 49003 w 345464"/>
                      <a:gd name="connsiteY20" fmla="*/ 136171 h 376759"/>
                      <a:gd name="connsiteX21" fmla="*/ 54193 w 345464"/>
                      <a:gd name="connsiteY21" fmla="*/ 136171 h 376759"/>
                      <a:gd name="connsiteX22" fmla="*/ 54193 w 345464"/>
                      <a:gd name="connsiteY22" fmla="*/ 132660 h 376759"/>
                      <a:gd name="connsiteX23" fmla="*/ 54346 w 345464"/>
                      <a:gd name="connsiteY23" fmla="*/ 185326 h 376759"/>
                      <a:gd name="connsiteX24" fmla="*/ 49003 w 345464"/>
                      <a:gd name="connsiteY24" fmla="*/ 185326 h 376759"/>
                      <a:gd name="connsiteX25" fmla="*/ 49003 w 345464"/>
                      <a:gd name="connsiteY25" fmla="*/ 190669 h 376759"/>
                      <a:gd name="connsiteX26" fmla="*/ 54193 w 345464"/>
                      <a:gd name="connsiteY26" fmla="*/ 190669 h 376759"/>
                      <a:gd name="connsiteX27" fmla="*/ 54193 w 345464"/>
                      <a:gd name="connsiteY27" fmla="*/ 185326 h 376759"/>
                      <a:gd name="connsiteX28" fmla="*/ 54346 w 345464"/>
                      <a:gd name="connsiteY28" fmla="*/ 237993 h 376759"/>
                      <a:gd name="connsiteX29" fmla="*/ 49003 w 345464"/>
                      <a:gd name="connsiteY29" fmla="*/ 237993 h 376759"/>
                      <a:gd name="connsiteX30" fmla="*/ 49003 w 345464"/>
                      <a:gd name="connsiteY30" fmla="*/ 243336 h 376759"/>
                      <a:gd name="connsiteX31" fmla="*/ 54193 w 345464"/>
                      <a:gd name="connsiteY31" fmla="*/ 243336 h 376759"/>
                      <a:gd name="connsiteX32" fmla="*/ 54193 w 345464"/>
                      <a:gd name="connsiteY32" fmla="*/ 237993 h 376759"/>
                      <a:gd name="connsiteX33" fmla="*/ 54346 w 345464"/>
                      <a:gd name="connsiteY33" fmla="*/ 291576 h 376759"/>
                      <a:gd name="connsiteX34" fmla="*/ 49003 w 345464"/>
                      <a:gd name="connsiteY34" fmla="*/ 291576 h 376759"/>
                      <a:gd name="connsiteX35" fmla="*/ 49003 w 345464"/>
                      <a:gd name="connsiteY35" fmla="*/ 296003 h 376759"/>
                      <a:gd name="connsiteX36" fmla="*/ 54193 w 345464"/>
                      <a:gd name="connsiteY36" fmla="*/ 296003 h 376759"/>
                      <a:gd name="connsiteX37" fmla="*/ 54193 w 345464"/>
                      <a:gd name="connsiteY37" fmla="*/ 291576 h 376759"/>
                      <a:gd name="connsiteX38" fmla="*/ 54346 w 345464"/>
                      <a:gd name="connsiteY38" fmla="*/ 344243 h 376759"/>
                      <a:gd name="connsiteX39" fmla="*/ 49003 w 345464"/>
                      <a:gd name="connsiteY39" fmla="*/ 344243 h 376759"/>
                      <a:gd name="connsiteX40" fmla="*/ 49003 w 345464"/>
                      <a:gd name="connsiteY40" fmla="*/ 348670 h 376759"/>
                      <a:gd name="connsiteX41" fmla="*/ 54193 w 345464"/>
                      <a:gd name="connsiteY41" fmla="*/ 348670 h 376759"/>
                      <a:gd name="connsiteX42" fmla="*/ 54193 w 345464"/>
                      <a:gd name="connsiteY42" fmla="*/ 344243 h 376759"/>
                      <a:gd name="connsiteX43" fmla="*/ 159222 w 345464"/>
                      <a:gd name="connsiteY43" fmla="*/ 185326 h 376759"/>
                      <a:gd name="connsiteX44" fmla="*/ 154795 w 345464"/>
                      <a:gd name="connsiteY44" fmla="*/ 185326 h 376759"/>
                      <a:gd name="connsiteX45" fmla="*/ 154795 w 345464"/>
                      <a:gd name="connsiteY45" fmla="*/ 190669 h 376759"/>
                      <a:gd name="connsiteX46" fmla="*/ 159222 w 345464"/>
                      <a:gd name="connsiteY46" fmla="*/ 190669 h 376759"/>
                      <a:gd name="connsiteX47" fmla="*/ 159222 w 345464"/>
                      <a:gd name="connsiteY47" fmla="*/ 185326 h 376759"/>
                      <a:gd name="connsiteX48" fmla="*/ 159222 w 345464"/>
                      <a:gd name="connsiteY48" fmla="*/ 239825 h 376759"/>
                      <a:gd name="connsiteX49" fmla="*/ 154795 w 345464"/>
                      <a:gd name="connsiteY49" fmla="*/ 239825 h 376759"/>
                      <a:gd name="connsiteX50" fmla="*/ 154795 w 345464"/>
                      <a:gd name="connsiteY50" fmla="*/ 243336 h 376759"/>
                      <a:gd name="connsiteX51" fmla="*/ 159222 w 345464"/>
                      <a:gd name="connsiteY51" fmla="*/ 243336 h 376759"/>
                      <a:gd name="connsiteX52" fmla="*/ 159222 w 345464"/>
                      <a:gd name="connsiteY52" fmla="*/ 239825 h 376759"/>
                      <a:gd name="connsiteX53" fmla="*/ 212652 w 345464"/>
                      <a:gd name="connsiteY53" fmla="*/ 185326 h 376759"/>
                      <a:gd name="connsiteX54" fmla="*/ 207462 w 345464"/>
                      <a:gd name="connsiteY54" fmla="*/ 185326 h 376759"/>
                      <a:gd name="connsiteX55" fmla="*/ 207462 w 345464"/>
                      <a:gd name="connsiteY55" fmla="*/ 190669 h 376759"/>
                      <a:gd name="connsiteX56" fmla="*/ 212652 w 345464"/>
                      <a:gd name="connsiteY56" fmla="*/ 190669 h 376759"/>
                      <a:gd name="connsiteX57" fmla="*/ 212652 w 345464"/>
                      <a:gd name="connsiteY57" fmla="*/ 185326 h 376759"/>
                      <a:gd name="connsiteX58" fmla="*/ 212652 w 345464"/>
                      <a:gd name="connsiteY58" fmla="*/ 239825 h 376759"/>
                      <a:gd name="connsiteX59" fmla="*/ 207462 w 345464"/>
                      <a:gd name="connsiteY59" fmla="*/ 239825 h 376759"/>
                      <a:gd name="connsiteX60" fmla="*/ 207462 w 345464"/>
                      <a:gd name="connsiteY60" fmla="*/ 243336 h 376759"/>
                      <a:gd name="connsiteX61" fmla="*/ 212652 w 345464"/>
                      <a:gd name="connsiteY61" fmla="*/ 243336 h 376759"/>
                      <a:gd name="connsiteX62" fmla="*/ 212652 w 345464"/>
                      <a:gd name="connsiteY62" fmla="*/ 239825 h 3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45464" h="376759">
                        <a:moveTo>
                          <a:pt x="261502" y="124874"/>
                        </a:moveTo>
                        <a:lnTo>
                          <a:pt x="261502" y="376759"/>
                        </a:lnTo>
                        <a:lnTo>
                          <a:pt x="211583" y="376759"/>
                        </a:lnTo>
                        <a:lnTo>
                          <a:pt x="211583" y="292492"/>
                        </a:lnTo>
                        <a:lnTo>
                          <a:pt x="158306" y="292492"/>
                        </a:lnTo>
                        <a:lnTo>
                          <a:pt x="158306" y="376759"/>
                        </a:lnTo>
                        <a:lnTo>
                          <a:pt x="105944" y="376759"/>
                        </a:lnTo>
                        <a:lnTo>
                          <a:pt x="105944" y="132507"/>
                        </a:lnTo>
                        <a:lnTo>
                          <a:pt x="184716" y="132507"/>
                        </a:lnTo>
                        <a:lnTo>
                          <a:pt x="261655" y="132507"/>
                        </a:lnTo>
                        <a:moveTo>
                          <a:pt x="184563" y="132660"/>
                        </a:moveTo>
                        <a:lnTo>
                          <a:pt x="184563" y="80756"/>
                        </a:lnTo>
                        <a:lnTo>
                          <a:pt x="0" y="80756"/>
                        </a:lnTo>
                        <a:lnTo>
                          <a:pt x="0" y="376759"/>
                        </a:lnTo>
                        <a:moveTo>
                          <a:pt x="345464" y="376759"/>
                        </a:moveTo>
                        <a:lnTo>
                          <a:pt x="345464" y="108082"/>
                        </a:lnTo>
                        <a:lnTo>
                          <a:pt x="234329" y="0"/>
                        </a:lnTo>
                        <a:lnTo>
                          <a:pt x="234329" y="132660"/>
                        </a:lnTo>
                        <a:moveTo>
                          <a:pt x="54346" y="132660"/>
                        </a:moveTo>
                        <a:lnTo>
                          <a:pt x="49003" y="132660"/>
                        </a:lnTo>
                        <a:lnTo>
                          <a:pt x="49003" y="136171"/>
                        </a:lnTo>
                        <a:lnTo>
                          <a:pt x="54193" y="136171"/>
                        </a:lnTo>
                        <a:lnTo>
                          <a:pt x="54193" y="132660"/>
                        </a:lnTo>
                        <a:moveTo>
                          <a:pt x="54346" y="185326"/>
                        </a:moveTo>
                        <a:lnTo>
                          <a:pt x="49003" y="185326"/>
                        </a:lnTo>
                        <a:lnTo>
                          <a:pt x="49003" y="190669"/>
                        </a:lnTo>
                        <a:lnTo>
                          <a:pt x="54193" y="190669"/>
                        </a:lnTo>
                        <a:lnTo>
                          <a:pt x="54193" y="185326"/>
                        </a:lnTo>
                        <a:moveTo>
                          <a:pt x="54346" y="237993"/>
                        </a:moveTo>
                        <a:lnTo>
                          <a:pt x="49003" y="237993"/>
                        </a:lnTo>
                        <a:lnTo>
                          <a:pt x="49003" y="243336"/>
                        </a:lnTo>
                        <a:lnTo>
                          <a:pt x="54193" y="243336"/>
                        </a:lnTo>
                        <a:lnTo>
                          <a:pt x="54193" y="237993"/>
                        </a:lnTo>
                        <a:moveTo>
                          <a:pt x="54346" y="291576"/>
                        </a:moveTo>
                        <a:lnTo>
                          <a:pt x="49003" y="291576"/>
                        </a:lnTo>
                        <a:lnTo>
                          <a:pt x="49003" y="296003"/>
                        </a:lnTo>
                        <a:lnTo>
                          <a:pt x="54193" y="296003"/>
                        </a:lnTo>
                        <a:lnTo>
                          <a:pt x="54193" y="291576"/>
                        </a:lnTo>
                        <a:moveTo>
                          <a:pt x="54346" y="344243"/>
                        </a:moveTo>
                        <a:lnTo>
                          <a:pt x="49003" y="344243"/>
                        </a:lnTo>
                        <a:lnTo>
                          <a:pt x="49003" y="348670"/>
                        </a:lnTo>
                        <a:lnTo>
                          <a:pt x="54193" y="348670"/>
                        </a:lnTo>
                        <a:lnTo>
                          <a:pt x="54193" y="344243"/>
                        </a:lnTo>
                        <a:moveTo>
                          <a:pt x="159222" y="185326"/>
                        </a:moveTo>
                        <a:lnTo>
                          <a:pt x="154795" y="185326"/>
                        </a:lnTo>
                        <a:lnTo>
                          <a:pt x="154795" y="190669"/>
                        </a:lnTo>
                        <a:lnTo>
                          <a:pt x="159222" y="190669"/>
                        </a:lnTo>
                        <a:lnTo>
                          <a:pt x="159222" y="185326"/>
                        </a:lnTo>
                        <a:moveTo>
                          <a:pt x="159222" y="239825"/>
                        </a:moveTo>
                        <a:lnTo>
                          <a:pt x="154795" y="239825"/>
                        </a:lnTo>
                        <a:lnTo>
                          <a:pt x="154795" y="243336"/>
                        </a:lnTo>
                        <a:lnTo>
                          <a:pt x="159222" y="243336"/>
                        </a:lnTo>
                        <a:lnTo>
                          <a:pt x="159222" y="239825"/>
                        </a:lnTo>
                        <a:moveTo>
                          <a:pt x="212652" y="185326"/>
                        </a:moveTo>
                        <a:lnTo>
                          <a:pt x="207462" y="185326"/>
                        </a:lnTo>
                        <a:lnTo>
                          <a:pt x="207462" y="190669"/>
                        </a:lnTo>
                        <a:lnTo>
                          <a:pt x="212652" y="190669"/>
                        </a:lnTo>
                        <a:lnTo>
                          <a:pt x="212652" y="185326"/>
                        </a:lnTo>
                        <a:moveTo>
                          <a:pt x="212652" y="239825"/>
                        </a:moveTo>
                        <a:lnTo>
                          <a:pt x="207462" y="239825"/>
                        </a:lnTo>
                        <a:lnTo>
                          <a:pt x="207462" y="243336"/>
                        </a:lnTo>
                        <a:lnTo>
                          <a:pt x="212652" y="243336"/>
                        </a:lnTo>
                        <a:lnTo>
                          <a:pt x="212652" y="239825"/>
                        </a:lnTo>
                      </a:path>
                    </a:pathLst>
                  </a:custGeom>
                  <a:noFill/>
                  <a:ln w="1905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80" tIns="43940" rIns="87880" bIns="4394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96" b="0" i="0" u="none" strike="noStrike" kern="0" cap="none" spc="0" normalizeH="0" baseline="0" noProof="0">
                      <a:ln>
                        <a:noFill/>
                      </a:ln>
                      <a:gradFill>
                        <a:gsLst>
                          <a:gs pos="0">
                            <a:srgbClr val="505050"/>
                          </a:gs>
                          <a:gs pos="100000">
                            <a:srgbClr val="505050"/>
                          </a:gs>
                        </a:gsLst>
                      </a:gradFill>
                      <a:effectLst/>
                      <a:uLnTx/>
                      <a:uFillTx/>
                      <a:latin typeface="Segoe UI Semibold"/>
                      <a:ea typeface="+mn-ea"/>
                      <a:cs typeface="+mn-cs"/>
                    </a:endParaRPr>
                  </a:p>
                </p:txBody>
              </p:sp>
            </p:grpSp>
            <p:sp>
              <p:nvSpPr>
                <p:cNvPr id="108" name="TextBox 107">
                  <a:extLst>
                    <a:ext uri="{FF2B5EF4-FFF2-40B4-BE49-F238E27FC236}">
                      <a16:creationId xmlns:a16="http://schemas.microsoft.com/office/drawing/2014/main" id="{CFCAEE6C-CE0D-85E7-4DD3-8A53C77A26B0}"/>
                    </a:ext>
                  </a:extLst>
                </p:cNvPr>
                <p:cNvSpPr txBox="1"/>
                <p:nvPr/>
              </p:nvSpPr>
              <p:spPr>
                <a:xfrm>
                  <a:off x="2863265" y="2082119"/>
                  <a:ext cx="1377555" cy="195975"/>
                </a:xfrm>
                <a:prstGeom prst="rect">
                  <a:avLst/>
                </a:prstGeom>
                <a:noFill/>
              </p:spPr>
              <p:txBody>
                <a:bodyPr wrap="square" lIns="89642" tIns="0" rIns="0" bIns="0" rtlCol="0" anchor="ctr" anchorCtr="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372" b="1" i="0" u="none" strike="noStrike" kern="0" cap="none" spc="0" normalizeH="0" baseline="0" noProof="0">
                      <a:ln>
                        <a:noFill/>
                      </a:ln>
                      <a:gradFill>
                        <a:gsLst>
                          <a:gs pos="83000">
                            <a:srgbClr val="0078D4"/>
                          </a:gs>
                          <a:gs pos="100000">
                            <a:srgbClr val="0078D4"/>
                          </a:gs>
                        </a:gsLst>
                        <a:lin ang="5400000" scaled="1"/>
                      </a:gradFill>
                      <a:effectLst/>
                      <a:uLnTx/>
                      <a:uFillTx/>
                      <a:latin typeface="Segoe UI Semibold"/>
                      <a:ea typeface="+mn-ea"/>
                      <a:cs typeface="Segoe UI Semilight" panose="020B0402040204020203" pitchFamily="34" charset="0"/>
                    </a:rPr>
                    <a:t>Cloud</a:t>
                  </a:r>
                </a:p>
              </p:txBody>
            </p:sp>
            <p:grpSp>
              <p:nvGrpSpPr>
                <p:cNvPr id="109" name="Group 108">
                  <a:extLst>
                    <a:ext uri="{FF2B5EF4-FFF2-40B4-BE49-F238E27FC236}">
                      <a16:creationId xmlns:a16="http://schemas.microsoft.com/office/drawing/2014/main" id="{4EEF0574-9749-4D0B-93C2-3A6753FAC1D6}"/>
                    </a:ext>
                  </a:extLst>
                </p:cNvPr>
                <p:cNvGrpSpPr/>
                <p:nvPr/>
              </p:nvGrpSpPr>
              <p:grpSpPr>
                <a:xfrm>
                  <a:off x="596952" y="3744704"/>
                  <a:ext cx="806232" cy="806231"/>
                  <a:chOff x="7674126" y="3828652"/>
                  <a:chExt cx="797690" cy="797690"/>
                </a:xfrm>
              </p:grpSpPr>
              <p:sp>
                <p:nvSpPr>
                  <p:cNvPr id="158" name="Oval 157">
                    <a:extLst>
                      <a:ext uri="{FF2B5EF4-FFF2-40B4-BE49-F238E27FC236}">
                        <a16:creationId xmlns:a16="http://schemas.microsoft.com/office/drawing/2014/main" id="{0732F6CE-21CB-40C9-9120-AF498B7E3570}"/>
                      </a:ext>
                    </a:extLst>
                  </p:cNvPr>
                  <p:cNvSpPr/>
                  <p:nvPr/>
                </p:nvSpPr>
                <p:spPr bwMode="auto">
                  <a:xfrm>
                    <a:off x="7674126" y="3828652"/>
                    <a:ext cx="797690" cy="797690"/>
                  </a:xfrm>
                  <a:prstGeom prst="ellipse">
                    <a:avLst/>
                  </a:prstGeom>
                  <a:solidFill>
                    <a:schemeClr val="bg1"/>
                  </a:solidFill>
                  <a:ln w="9525" cap="flat" cmpd="sng" algn="ctr">
                    <a:solidFill>
                      <a:srgbClr val="3E76D4"/>
                    </a:solid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endParaRPr>
                  </a:p>
                </p:txBody>
              </p:sp>
              <p:sp>
                <p:nvSpPr>
                  <p:cNvPr id="159" name="Graphic 111">
                    <a:extLst>
                      <a:ext uri="{FF2B5EF4-FFF2-40B4-BE49-F238E27FC236}">
                        <a16:creationId xmlns:a16="http://schemas.microsoft.com/office/drawing/2014/main" id="{33D780BB-C845-6FE3-7C25-3FAFED865677}"/>
                      </a:ext>
                    </a:extLst>
                  </p:cNvPr>
                  <p:cNvSpPr/>
                  <p:nvPr/>
                </p:nvSpPr>
                <p:spPr>
                  <a:xfrm>
                    <a:off x="7888121" y="4016300"/>
                    <a:ext cx="369701" cy="422395"/>
                  </a:xfrm>
                  <a:custGeom>
                    <a:avLst/>
                    <a:gdLst>
                      <a:gd name="connsiteX0" fmla="*/ 47994 w 311457"/>
                      <a:gd name="connsiteY0" fmla="*/ 308431 h 355848"/>
                      <a:gd name="connsiteX1" fmla="*/ 0 w 311457"/>
                      <a:gd name="connsiteY1" fmla="*/ 308431 h 355848"/>
                      <a:gd name="connsiteX2" fmla="*/ 0 w 311457"/>
                      <a:gd name="connsiteY2" fmla="*/ 0 h 355848"/>
                      <a:gd name="connsiteX3" fmla="*/ 263607 w 311457"/>
                      <a:gd name="connsiteY3" fmla="*/ 0 h 355848"/>
                      <a:gd name="connsiteX4" fmla="*/ 263607 w 311457"/>
                      <a:gd name="connsiteY4" fmla="*/ 94979 h 355848"/>
                      <a:gd name="connsiteX5" fmla="*/ 215469 w 311457"/>
                      <a:gd name="connsiteY5" fmla="*/ 47418 h 355848"/>
                      <a:gd name="connsiteX6" fmla="*/ 215469 w 311457"/>
                      <a:gd name="connsiteY6" fmla="*/ 142253 h 355848"/>
                      <a:gd name="connsiteX7" fmla="*/ 311313 w 311457"/>
                      <a:gd name="connsiteY7" fmla="*/ 142253 h 355848"/>
                      <a:gd name="connsiteX8" fmla="*/ 311313 w 311457"/>
                      <a:gd name="connsiteY8" fmla="*/ 142397 h 355848"/>
                      <a:gd name="connsiteX9" fmla="*/ 215469 w 311457"/>
                      <a:gd name="connsiteY9" fmla="*/ 47418 h 355848"/>
                      <a:gd name="connsiteX10" fmla="*/ 47994 w 311457"/>
                      <a:gd name="connsiteY10" fmla="*/ 47418 h 355848"/>
                      <a:gd name="connsiteX11" fmla="*/ 47994 w 311457"/>
                      <a:gd name="connsiteY11" fmla="*/ 355848 h 355848"/>
                      <a:gd name="connsiteX12" fmla="*/ 311457 w 311457"/>
                      <a:gd name="connsiteY12" fmla="*/ 355848 h 355848"/>
                      <a:gd name="connsiteX13" fmla="*/ 311457 w 311457"/>
                      <a:gd name="connsiteY13" fmla="*/ 142397 h 355848"/>
                      <a:gd name="connsiteX14" fmla="*/ 83882 w 311457"/>
                      <a:gd name="connsiteY14" fmla="*/ 237232 h 355848"/>
                      <a:gd name="connsiteX15" fmla="*/ 251501 w 311457"/>
                      <a:gd name="connsiteY15" fmla="*/ 237232 h 355848"/>
                      <a:gd name="connsiteX16" fmla="*/ 83882 w 311457"/>
                      <a:gd name="connsiteY16" fmla="*/ 189815 h 355848"/>
                      <a:gd name="connsiteX17" fmla="*/ 251501 w 311457"/>
                      <a:gd name="connsiteY17" fmla="*/ 189815 h 355848"/>
                      <a:gd name="connsiteX18" fmla="*/ 83882 w 311457"/>
                      <a:gd name="connsiteY18" fmla="*/ 142397 h 355848"/>
                      <a:gd name="connsiteX19" fmla="*/ 179726 w 311457"/>
                      <a:gd name="connsiteY19" fmla="*/ 142397 h 355848"/>
                      <a:gd name="connsiteX20" fmla="*/ 83882 w 311457"/>
                      <a:gd name="connsiteY20" fmla="*/ 94979 h 355848"/>
                      <a:gd name="connsiteX21" fmla="*/ 179726 w 311457"/>
                      <a:gd name="connsiteY21" fmla="*/ 94979 h 355848"/>
                      <a:gd name="connsiteX0" fmla="*/ 47994 w 311457"/>
                      <a:gd name="connsiteY0" fmla="*/ 308431 h 355848"/>
                      <a:gd name="connsiteX1" fmla="*/ 0 w 311457"/>
                      <a:gd name="connsiteY1" fmla="*/ 308431 h 355848"/>
                      <a:gd name="connsiteX2" fmla="*/ 0 w 311457"/>
                      <a:gd name="connsiteY2" fmla="*/ 0 h 355848"/>
                      <a:gd name="connsiteX3" fmla="*/ 263607 w 311457"/>
                      <a:gd name="connsiteY3" fmla="*/ 0 h 355848"/>
                      <a:gd name="connsiteX4" fmla="*/ 263607 w 311457"/>
                      <a:gd name="connsiteY4" fmla="*/ 94979 h 355848"/>
                      <a:gd name="connsiteX5" fmla="*/ 215469 w 311457"/>
                      <a:gd name="connsiteY5" fmla="*/ 47418 h 355848"/>
                      <a:gd name="connsiteX6" fmla="*/ 215469 w 311457"/>
                      <a:gd name="connsiteY6" fmla="*/ 142253 h 355848"/>
                      <a:gd name="connsiteX7" fmla="*/ 311313 w 311457"/>
                      <a:gd name="connsiteY7" fmla="*/ 142253 h 355848"/>
                      <a:gd name="connsiteX8" fmla="*/ 311313 w 311457"/>
                      <a:gd name="connsiteY8" fmla="*/ 142397 h 355848"/>
                      <a:gd name="connsiteX9" fmla="*/ 215469 w 311457"/>
                      <a:gd name="connsiteY9" fmla="*/ 47418 h 355848"/>
                      <a:gd name="connsiteX10" fmla="*/ 47994 w 311457"/>
                      <a:gd name="connsiteY10" fmla="*/ 47418 h 355848"/>
                      <a:gd name="connsiteX11" fmla="*/ 47994 w 311457"/>
                      <a:gd name="connsiteY11" fmla="*/ 355848 h 355848"/>
                      <a:gd name="connsiteX12" fmla="*/ 311457 w 311457"/>
                      <a:gd name="connsiteY12" fmla="*/ 355848 h 355848"/>
                      <a:gd name="connsiteX13" fmla="*/ 311457 w 311457"/>
                      <a:gd name="connsiteY13" fmla="*/ 136682 h 355848"/>
                      <a:gd name="connsiteX14" fmla="*/ 83882 w 311457"/>
                      <a:gd name="connsiteY14" fmla="*/ 237232 h 355848"/>
                      <a:gd name="connsiteX15" fmla="*/ 251501 w 311457"/>
                      <a:gd name="connsiteY15" fmla="*/ 237232 h 355848"/>
                      <a:gd name="connsiteX16" fmla="*/ 83882 w 311457"/>
                      <a:gd name="connsiteY16" fmla="*/ 189815 h 355848"/>
                      <a:gd name="connsiteX17" fmla="*/ 251501 w 311457"/>
                      <a:gd name="connsiteY17" fmla="*/ 189815 h 355848"/>
                      <a:gd name="connsiteX18" fmla="*/ 83882 w 311457"/>
                      <a:gd name="connsiteY18" fmla="*/ 142397 h 355848"/>
                      <a:gd name="connsiteX19" fmla="*/ 179726 w 311457"/>
                      <a:gd name="connsiteY19" fmla="*/ 142397 h 355848"/>
                      <a:gd name="connsiteX20" fmla="*/ 83882 w 311457"/>
                      <a:gd name="connsiteY20" fmla="*/ 94979 h 355848"/>
                      <a:gd name="connsiteX21" fmla="*/ 179726 w 311457"/>
                      <a:gd name="connsiteY21" fmla="*/ 94979 h 355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1457" h="355848">
                        <a:moveTo>
                          <a:pt x="47994" y="308431"/>
                        </a:moveTo>
                        <a:lnTo>
                          <a:pt x="0" y="308431"/>
                        </a:lnTo>
                        <a:lnTo>
                          <a:pt x="0" y="0"/>
                        </a:lnTo>
                        <a:lnTo>
                          <a:pt x="263607" y="0"/>
                        </a:lnTo>
                        <a:lnTo>
                          <a:pt x="263607" y="94979"/>
                        </a:lnTo>
                        <a:moveTo>
                          <a:pt x="215469" y="47418"/>
                        </a:moveTo>
                        <a:lnTo>
                          <a:pt x="215469" y="142253"/>
                        </a:lnTo>
                        <a:lnTo>
                          <a:pt x="311313" y="142253"/>
                        </a:lnTo>
                        <a:moveTo>
                          <a:pt x="311313" y="142397"/>
                        </a:moveTo>
                        <a:lnTo>
                          <a:pt x="215469" y="47418"/>
                        </a:lnTo>
                        <a:lnTo>
                          <a:pt x="47994" y="47418"/>
                        </a:lnTo>
                        <a:lnTo>
                          <a:pt x="47994" y="355848"/>
                        </a:lnTo>
                        <a:lnTo>
                          <a:pt x="311457" y="355848"/>
                        </a:lnTo>
                        <a:lnTo>
                          <a:pt x="311457" y="136682"/>
                        </a:lnTo>
                        <a:moveTo>
                          <a:pt x="83882" y="237232"/>
                        </a:moveTo>
                        <a:lnTo>
                          <a:pt x="251501" y="237232"/>
                        </a:lnTo>
                        <a:moveTo>
                          <a:pt x="83882" y="189815"/>
                        </a:moveTo>
                        <a:lnTo>
                          <a:pt x="251501" y="189815"/>
                        </a:lnTo>
                        <a:moveTo>
                          <a:pt x="83882" y="142397"/>
                        </a:moveTo>
                        <a:lnTo>
                          <a:pt x="179726" y="142397"/>
                        </a:lnTo>
                        <a:moveTo>
                          <a:pt x="83882" y="94979"/>
                        </a:moveTo>
                        <a:lnTo>
                          <a:pt x="179726" y="94979"/>
                        </a:lnTo>
                      </a:path>
                    </a:pathLst>
                  </a:custGeom>
                  <a:noFill/>
                  <a:ln w="15875" cap="rnd">
                    <a:solidFill>
                      <a:srgbClr val="000000"/>
                    </a:solidFill>
                    <a:prstDash val="solid"/>
                    <a:miter/>
                  </a:ln>
                </p:spPr>
                <p:txBody>
                  <a:bodyPr vert="horz" wrap="square" lIns="87880" tIns="43940" rIns="87880" bIns="4394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65" b="0" i="0" u="none" strike="noStrike" kern="0" cap="none" spc="0" normalizeH="0" baseline="0" noProof="0">
                      <a:ln>
                        <a:noFill/>
                      </a:ln>
                      <a:gradFill>
                        <a:gsLst>
                          <a:gs pos="0">
                            <a:srgbClr val="505050"/>
                          </a:gs>
                          <a:gs pos="100000">
                            <a:srgbClr val="505050"/>
                          </a:gs>
                        </a:gsLst>
                        <a:lin ang="5400000" scaled="1"/>
                      </a:gradFill>
                      <a:effectLst/>
                      <a:uLnTx/>
                      <a:uFillTx/>
                      <a:latin typeface="Segoe UI Semibold"/>
                      <a:ea typeface="+mn-ea"/>
                      <a:cs typeface="+mn-cs"/>
                    </a:endParaRPr>
                  </a:p>
                </p:txBody>
              </p:sp>
            </p:grpSp>
            <p:sp>
              <p:nvSpPr>
                <p:cNvPr id="110" name="Oval 109">
                  <a:extLst>
                    <a:ext uri="{FF2B5EF4-FFF2-40B4-BE49-F238E27FC236}">
                      <a16:creationId xmlns:a16="http://schemas.microsoft.com/office/drawing/2014/main" id="{561D26CE-2445-B7F3-81AF-E999F84BABFC}"/>
                    </a:ext>
                  </a:extLst>
                </p:cNvPr>
                <p:cNvSpPr/>
                <p:nvPr/>
              </p:nvSpPr>
              <p:spPr bwMode="auto">
                <a:xfrm>
                  <a:off x="1539998" y="3262208"/>
                  <a:ext cx="1715004" cy="1715004"/>
                </a:xfrm>
                <a:prstGeom prst="ellipse">
                  <a:avLst/>
                </a:prstGeom>
                <a:solidFill>
                  <a:srgbClr val="FFFFFF"/>
                </a:solidFill>
                <a:ln w="127000" cap="rnd" cmpd="sng" algn="ctr">
                  <a:solidFill>
                    <a:srgbClr val="FFFFFF">
                      <a:lumMod val="85000"/>
                    </a:srgbClr>
                  </a:solid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endParaRPr>
                </a:p>
              </p:txBody>
            </p:sp>
            <p:grpSp>
              <p:nvGrpSpPr>
                <p:cNvPr id="111" name="Group 110">
                  <a:extLst>
                    <a:ext uri="{FF2B5EF4-FFF2-40B4-BE49-F238E27FC236}">
                      <a16:creationId xmlns:a16="http://schemas.microsoft.com/office/drawing/2014/main" id="{82152650-401B-CCC6-E570-9BF9700AF1C5}"/>
                    </a:ext>
                  </a:extLst>
                </p:cNvPr>
                <p:cNvGrpSpPr/>
                <p:nvPr/>
              </p:nvGrpSpPr>
              <p:grpSpPr>
                <a:xfrm>
                  <a:off x="3025632" y="2802028"/>
                  <a:ext cx="804913" cy="804914"/>
                  <a:chOff x="9999534" y="2676915"/>
                  <a:chExt cx="796386" cy="796386"/>
                </a:xfrm>
              </p:grpSpPr>
              <p:sp>
                <p:nvSpPr>
                  <p:cNvPr id="156" name="Oval 155">
                    <a:extLst>
                      <a:ext uri="{FF2B5EF4-FFF2-40B4-BE49-F238E27FC236}">
                        <a16:creationId xmlns:a16="http://schemas.microsoft.com/office/drawing/2014/main" id="{401AAE40-BB3F-1FC0-B15C-49EF052CF107}"/>
                      </a:ext>
                    </a:extLst>
                  </p:cNvPr>
                  <p:cNvSpPr/>
                  <p:nvPr/>
                </p:nvSpPr>
                <p:spPr bwMode="auto">
                  <a:xfrm>
                    <a:off x="9999534" y="2676915"/>
                    <a:ext cx="796386" cy="796386"/>
                  </a:xfrm>
                  <a:prstGeom prst="ellipse">
                    <a:avLst/>
                  </a:prstGeom>
                  <a:solidFill>
                    <a:schemeClr val="bg1"/>
                  </a:solidFill>
                  <a:ln w="9525" cap="flat" cmpd="sng" algn="ctr">
                    <a:solidFill>
                      <a:srgbClr val="3E76D4"/>
                    </a:solid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endParaRPr>
                  </a:p>
                </p:txBody>
              </p:sp>
              <p:sp>
                <p:nvSpPr>
                  <p:cNvPr id="157" name="mail">
                    <a:extLst>
                      <a:ext uri="{FF2B5EF4-FFF2-40B4-BE49-F238E27FC236}">
                        <a16:creationId xmlns:a16="http://schemas.microsoft.com/office/drawing/2014/main" id="{C133A04F-0C01-CCCD-655A-E49E9190E8D8}"/>
                      </a:ext>
                    </a:extLst>
                  </p:cNvPr>
                  <p:cNvSpPr>
                    <a:spLocks noChangeAspect="1" noEditPoints="1"/>
                  </p:cNvSpPr>
                  <p:nvPr/>
                </p:nvSpPr>
                <p:spPr bwMode="auto">
                  <a:xfrm>
                    <a:off x="10147106" y="2930007"/>
                    <a:ext cx="501243" cy="300746"/>
                  </a:xfrm>
                  <a:custGeom>
                    <a:avLst/>
                    <a:gdLst>
                      <a:gd name="T0" fmla="*/ 245 w 245"/>
                      <a:gd name="T1" fmla="*/ 75 h 147"/>
                      <a:gd name="T2" fmla="*/ 245 w 245"/>
                      <a:gd name="T3" fmla="*/ 147 h 147"/>
                      <a:gd name="T4" fmla="*/ 0 w 245"/>
                      <a:gd name="T5" fmla="*/ 147 h 147"/>
                      <a:gd name="T6" fmla="*/ 0 w 245"/>
                      <a:gd name="T7" fmla="*/ 0 h 147"/>
                      <a:gd name="T8" fmla="*/ 245 w 245"/>
                      <a:gd name="T9" fmla="*/ 0 h 147"/>
                      <a:gd name="T10" fmla="*/ 245 w 245"/>
                      <a:gd name="T11" fmla="*/ 75 h 147"/>
                      <a:gd name="T12" fmla="*/ 0 w 245"/>
                      <a:gd name="T13" fmla="*/ 0 h 147"/>
                      <a:gd name="T14" fmla="*/ 123 w 245"/>
                      <a:gd name="T15" fmla="*/ 73 h 147"/>
                      <a:gd name="T16" fmla="*/ 245 w 245"/>
                      <a:gd name="T1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147">
                        <a:moveTo>
                          <a:pt x="245" y="75"/>
                        </a:moveTo>
                        <a:lnTo>
                          <a:pt x="245" y="147"/>
                        </a:lnTo>
                        <a:lnTo>
                          <a:pt x="0" y="147"/>
                        </a:lnTo>
                        <a:lnTo>
                          <a:pt x="0" y="0"/>
                        </a:lnTo>
                        <a:lnTo>
                          <a:pt x="245" y="0"/>
                        </a:lnTo>
                        <a:lnTo>
                          <a:pt x="245" y="75"/>
                        </a:lnTo>
                        <a:moveTo>
                          <a:pt x="0" y="0"/>
                        </a:moveTo>
                        <a:lnTo>
                          <a:pt x="123" y="73"/>
                        </a:lnTo>
                        <a:lnTo>
                          <a:pt x="245" y="0"/>
                        </a:lnTo>
                      </a:path>
                    </a:pathLst>
                  </a:custGeom>
                  <a:noFill/>
                  <a:ln w="15875" cap="rnd">
                    <a:solidFill>
                      <a:srgbClr val="000000"/>
                    </a:solidFill>
                    <a:prstDash val="solid"/>
                    <a:miter/>
                  </a:ln>
                </p:spPr>
                <p:txBody>
                  <a:bodyPr vert="horz" wrap="square" lIns="87880" tIns="43940" rIns="87880" bIns="4394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65" b="0" i="0" u="none" strike="noStrike" kern="0" cap="none" spc="0" normalizeH="0" baseline="0" noProof="0">
                      <a:ln>
                        <a:noFill/>
                      </a:ln>
                      <a:gradFill>
                        <a:gsLst>
                          <a:gs pos="0">
                            <a:srgbClr val="505050"/>
                          </a:gs>
                          <a:gs pos="100000">
                            <a:srgbClr val="505050"/>
                          </a:gs>
                        </a:gsLst>
                        <a:lin ang="5400000" scaled="1"/>
                      </a:gradFill>
                      <a:effectLst/>
                      <a:uLnTx/>
                      <a:uFillTx/>
                      <a:latin typeface="Segoe UI Semibold"/>
                      <a:ea typeface="+mn-ea"/>
                      <a:cs typeface="+mn-cs"/>
                    </a:endParaRPr>
                  </a:p>
                </p:txBody>
              </p:sp>
            </p:grpSp>
            <p:sp>
              <p:nvSpPr>
                <p:cNvPr id="112" name="Oval 111">
                  <a:extLst>
                    <a:ext uri="{FF2B5EF4-FFF2-40B4-BE49-F238E27FC236}">
                      <a16:creationId xmlns:a16="http://schemas.microsoft.com/office/drawing/2014/main" id="{E3F0CC9D-BEB8-4862-097F-C6E8F8FCCBCB}"/>
                    </a:ext>
                  </a:extLst>
                </p:cNvPr>
                <p:cNvSpPr/>
                <p:nvPr/>
              </p:nvSpPr>
              <p:spPr bwMode="auto">
                <a:xfrm>
                  <a:off x="1183781" y="3520308"/>
                  <a:ext cx="106182" cy="106182"/>
                </a:xfrm>
                <a:prstGeom prst="ellipse">
                  <a:avLst/>
                </a:prstGeom>
                <a:solidFill>
                  <a:srgbClr val="0078D4"/>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endParaRPr>
                </a:p>
              </p:txBody>
            </p:sp>
            <p:sp>
              <p:nvSpPr>
                <p:cNvPr id="113" name="Oval 112">
                  <a:extLst>
                    <a:ext uri="{FF2B5EF4-FFF2-40B4-BE49-F238E27FC236}">
                      <a16:creationId xmlns:a16="http://schemas.microsoft.com/office/drawing/2014/main" id="{C8AC3FD1-A345-818F-6C4E-9537D1CFD2E4}"/>
                    </a:ext>
                  </a:extLst>
                </p:cNvPr>
                <p:cNvSpPr/>
                <p:nvPr/>
              </p:nvSpPr>
              <p:spPr bwMode="auto">
                <a:xfrm>
                  <a:off x="1162181" y="4685586"/>
                  <a:ext cx="195157" cy="195158"/>
                </a:xfrm>
                <a:prstGeom prst="ellipse">
                  <a:avLst/>
                </a:prstGeom>
                <a:solidFill>
                  <a:srgbClr val="FFB900"/>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endParaRPr>
                </a:p>
              </p:txBody>
            </p:sp>
            <p:sp>
              <p:nvSpPr>
                <p:cNvPr id="114" name="Oval 113">
                  <a:extLst>
                    <a:ext uri="{FF2B5EF4-FFF2-40B4-BE49-F238E27FC236}">
                      <a16:creationId xmlns:a16="http://schemas.microsoft.com/office/drawing/2014/main" id="{3753270D-8F9A-5F9A-D30F-72300DA0E31E}"/>
                    </a:ext>
                  </a:extLst>
                </p:cNvPr>
                <p:cNvSpPr/>
                <p:nvPr/>
              </p:nvSpPr>
              <p:spPr bwMode="auto">
                <a:xfrm>
                  <a:off x="2114605" y="5112745"/>
                  <a:ext cx="133234" cy="133234"/>
                </a:xfrm>
                <a:prstGeom prst="ellipse">
                  <a:avLst/>
                </a:prstGeom>
                <a:solidFill>
                  <a:srgbClr val="107C10"/>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endParaRPr>
                </a:p>
              </p:txBody>
            </p:sp>
            <p:grpSp>
              <p:nvGrpSpPr>
                <p:cNvPr id="115" name="Group 114">
                  <a:extLst>
                    <a:ext uri="{FF2B5EF4-FFF2-40B4-BE49-F238E27FC236}">
                      <a16:creationId xmlns:a16="http://schemas.microsoft.com/office/drawing/2014/main" id="{8FC3DFCE-C65A-3AEC-696A-4BDEA0BA86A4}"/>
                    </a:ext>
                  </a:extLst>
                </p:cNvPr>
                <p:cNvGrpSpPr/>
                <p:nvPr/>
              </p:nvGrpSpPr>
              <p:grpSpPr>
                <a:xfrm>
                  <a:off x="3294599" y="4299379"/>
                  <a:ext cx="633972" cy="633972"/>
                  <a:chOff x="10280740" y="3915094"/>
                  <a:chExt cx="627255" cy="627255"/>
                </a:xfrm>
              </p:grpSpPr>
              <p:sp>
                <p:nvSpPr>
                  <p:cNvPr id="152" name="Oval 151">
                    <a:extLst>
                      <a:ext uri="{FF2B5EF4-FFF2-40B4-BE49-F238E27FC236}">
                        <a16:creationId xmlns:a16="http://schemas.microsoft.com/office/drawing/2014/main" id="{DE62B0B4-5A88-9793-CBAA-866CBA6BFEC0}"/>
                      </a:ext>
                    </a:extLst>
                  </p:cNvPr>
                  <p:cNvSpPr/>
                  <p:nvPr/>
                </p:nvSpPr>
                <p:spPr bwMode="auto">
                  <a:xfrm>
                    <a:off x="10280740" y="3915094"/>
                    <a:ext cx="627255" cy="627255"/>
                  </a:xfrm>
                  <a:prstGeom prst="ellipse">
                    <a:avLst/>
                  </a:prstGeom>
                  <a:solidFill>
                    <a:schemeClr val="bg1"/>
                  </a:solidFill>
                  <a:ln w="9525" cap="flat" cmpd="sng" algn="ctr">
                    <a:solidFill>
                      <a:srgbClr val="3E76D4"/>
                    </a:solid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endParaRPr>
                  </a:p>
                </p:txBody>
              </p:sp>
              <p:grpSp>
                <p:nvGrpSpPr>
                  <p:cNvPr id="153" name="Group 152">
                    <a:extLst>
                      <a:ext uri="{FF2B5EF4-FFF2-40B4-BE49-F238E27FC236}">
                        <a16:creationId xmlns:a16="http://schemas.microsoft.com/office/drawing/2014/main" id="{A336F562-9E8D-2B0F-82D8-21F5402AB795}"/>
                      </a:ext>
                    </a:extLst>
                  </p:cNvPr>
                  <p:cNvGrpSpPr/>
                  <p:nvPr/>
                </p:nvGrpSpPr>
                <p:grpSpPr>
                  <a:xfrm>
                    <a:off x="10438207" y="4051249"/>
                    <a:ext cx="312320" cy="354907"/>
                    <a:chOff x="10414602" y="3878045"/>
                    <a:chExt cx="391367" cy="444735"/>
                  </a:xfrm>
                </p:grpSpPr>
                <p:sp>
                  <p:nvSpPr>
                    <p:cNvPr id="154" name="TextBox 153">
                      <a:extLst>
                        <a:ext uri="{FF2B5EF4-FFF2-40B4-BE49-F238E27FC236}">
                          <a16:creationId xmlns:a16="http://schemas.microsoft.com/office/drawing/2014/main" id="{2F7F6A29-DBB8-5704-8115-8E5741FAFF26}"/>
                        </a:ext>
                      </a:extLst>
                    </p:cNvPr>
                    <p:cNvSpPr txBox="1"/>
                    <p:nvPr/>
                  </p:nvSpPr>
                  <p:spPr>
                    <a:xfrm>
                      <a:off x="10523028" y="4100413"/>
                      <a:ext cx="174515" cy="69680"/>
                    </a:xfrm>
                    <a:custGeom>
                      <a:avLst/>
                      <a:gdLst/>
                      <a:ahLst/>
                      <a:cxnLst/>
                      <a:rect l="l" t="t" r="r" b="b"/>
                      <a:pathLst>
                        <a:path w="718240" h="286782">
                          <a:moveTo>
                            <a:pt x="312246" y="52596"/>
                          </a:moveTo>
                          <a:lnTo>
                            <a:pt x="312246" y="234385"/>
                          </a:lnTo>
                          <a:lnTo>
                            <a:pt x="344244" y="234385"/>
                          </a:lnTo>
                          <a:cubicBezTo>
                            <a:pt x="372242" y="234385"/>
                            <a:pt x="394208" y="225986"/>
                            <a:pt x="410140" y="209187"/>
                          </a:cubicBezTo>
                          <a:cubicBezTo>
                            <a:pt x="426072" y="192388"/>
                            <a:pt x="434039" y="169523"/>
                            <a:pt x="434039" y="140591"/>
                          </a:cubicBezTo>
                          <a:cubicBezTo>
                            <a:pt x="434039" y="113259"/>
                            <a:pt x="426139" y="91761"/>
                            <a:pt x="410340" y="76095"/>
                          </a:cubicBezTo>
                          <a:cubicBezTo>
                            <a:pt x="394541" y="60429"/>
                            <a:pt x="372376" y="52596"/>
                            <a:pt x="343844" y="52596"/>
                          </a:cubicBezTo>
                          <a:close/>
                          <a:moveTo>
                            <a:pt x="64596" y="49597"/>
                          </a:moveTo>
                          <a:lnTo>
                            <a:pt x="64596" y="138991"/>
                          </a:lnTo>
                          <a:lnTo>
                            <a:pt x="89995" y="138991"/>
                          </a:lnTo>
                          <a:cubicBezTo>
                            <a:pt x="124392" y="138991"/>
                            <a:pt x="141591" y="123925"/>
                            <a:pt x="141591" y="93794"/>
                          </a:cubicBezTo>
                          <a:cubicBezTo>
                            <a:pt x="141591" y="64329"/>
                            <a:pt x="124392" y="49597"/>
                            <a:pt x="89995" y="49597"/>
                          </a:cubicBezTo>
                          <a:close/>
                          <a:moveTo>
                            <a:pt x="552450" y="0"/>
                          </a:moveTo>
                          <a:lnTo>
                            <a:pt x="718240" y="0"/>
                          </a:lnTo>
                          <a:lnTo>
                            <a:pt x="718240" y="52596"/>
                          </a:lnTo>
                          <a:lnTo>
                            <a:pt x="617046" y="52596"/>
                          </a:lnTo>
                          <a:lnTo>
                            <a:pt x="617046" y="122992"/>
                          </a:lnTo>
                          <a:lnTo>
                            <a:pt x="710040" y="122992"/>
                          </a:lnTo>
                          <a:lnTo>
                            <a:pt x="710040" y="175389"/>
                          </a:lnTo>
                          <a:lnTo>
                            <a:pt x="617046" y="175389"/>
                          </a:lnTo>
                          <a:lnTo>
                            <a:pt x="617046" y="286782"/>
                          </a:lnTo>
                          <a:lnTo>
                            <a:pt x="552450" y="286782"/>
                          </a:lnTo>
                          <a:close/>
                          <a:moveTo>
                            <a:pt x="247650" y="0"/>
                          </a:moveTo>
                          <a:lnTo>
                            <a:pt x="349244" y="0"/>
                          </a:lnTo>
                          <a:cubicBezTo>
                            <a:pt x="451104" y="0"/>
                            <a:pt x="502035" y="46597"/>
                            <a:pt x="502035" y="139791"/>
                          </a:cubicBezTo>
                          <a:cubicBezTo>
                            <a:pt x="502035" y="184455"/>
                            <a:pt x="488135" y="220120"/>
                            <a:pt x="460337" y="246785"/>
                          </a:cubicBezTo>
                          <a:cubicBezTo>
                            <a:pt x="432539" y="273450"/>
                            <a:pt x="395508" y="286782"/>
                            <a:pt x="349244" y="286782"/>
                          </a:cubicBezTo>
                          <a:lnTo>
                            <a:pt x="247650" y="286782"/>
                          </a:lnTo>
                          <a:close/>
                          <a:moveTo>
                            <a:pt x="0" y="0"/>
                          </a:moveTo>
                          <a:lnTo>
                            <a:pt x="101194" y="0"/>
                          </a:lnTo>
                          <a:cubicBezTo>
                            <a:pt x="173456" y="0"/>
                            <a:pt x="209587" y="30464"/>
                            <a:pt x="209587" y="91394"/>
                          </a:cubicBezTo>
                          <a:cubicBezTo>
                            <a:pt x="209587" y="120192"/>
                            <a:pt x="199221" y="143491"/>
                            <a:pt x="178489" y="161290"/>
                          </a:cubicBezTo>
                          <a:cubicBezTo>
                            <a:pt x="157757" y="179089"/>
                            <a:pt x="130059" y="187988"/>
                            <a:pt x="95394" y="187988"/>
                          </a:cubicBezTo>
                          <a:lnTo>
                            <a:pt x="64596" y="187988"/>
                          </a:lnTo>
                          <a:lnTo>
                            <a:pt x="64596" y="286782"/>
                          </a:lnTo>
                          <a:lnTo>
                            <a:pt x="0" y="286782"/>
                          </a:lnTo>
                          <a:close/>
                        </a:path>
                      </a:pathLst>
                    </a:custGeom>
                    <a:solidFill>
                      <a:srgbClr val="000000"/>
                    </a:solidFill>
                    <a:ln>
                      <a:noFill/>
                    </a:ln>
                    <a:effectLst/>
                  </p:spPr>
                  <p:txBody>
                    <a:bodyPr rot="0" spcFirstLastPara="0" vertOverflow="overflow" horzOverflow="overflow" vert="horz" wrap="square" lIns="89642" tIns="44821" rIns="89642" bIns="44821"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ts val="588"/>
                        </a:spcAft>
                        <a:buClrTx/>
                        <a:buSzTx/>
                        <a:buFontTx/>
                        <a:buNone/>
                        <a:tabLst/>
                        <a:defRPr/>
                      </a:pPr>
                      <a:endParaRPr kumimoji="0" lang="en-US" sz="3137" b="1" i="0" u="none" strike="noStrike" kern="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mn-cs"/>
                      </a:endParaRPr>
                    </a:p>
                  </p:txBody>
                </p:sp>
                <p:pic>
                  <p:nvPicPr>
                    <p:cNvPr id="155" name="Graphic 154">
                      <a:extLst>
                        <a:ext uri="{FF2B5EF4-FFF2-40B4-BE49-F238E27FC236}">
                          <a16:creationId xmlns:a16="http://schemas.microsoft.com/office/drawing/2014/main" id="{DB843575-2E69-26A3-A36D-90195CA62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414602" y="3878045"/>
                      <a:ext cx="391367" cy="444735"/>
                    </a:xfrm>
                    <a:prstGeom prst="rect">
                      <a:avLst/>
                    </a:prstGeom>
                  </p:spPr>
                </p:pic>
              </p:grpSp>
            </p:grpSp>
            <p:sp>
              <p:nvSpPr>
                <p:cNvPr id="116" name="Oval 115">
                  <a:extLst>
                    <a:ext uri="{FF2B5EF4-FFF2-40B4-BE49-F238E27FC236}">
                      <a16:creationId xmlns:a16="http://schemas.microsoft.com/office/drawing/2014/main" id="{4A379F05-C48E-B357-2617-CB830349406F}"/>
                    </a:ext>
                  </a:extLst>
                </p:cNvPr>
                <p:cNvSpPr/>
                <p:nvPr/>
              </p:nvSpPr>
              <p:spPr bwMode="auto">
                <a:xfrm>
                  <a:off x="2615979" y="3007705"/>
                  <a:ext cx="140525" cy="140526"/>
                </a:xfrm>
                <a:prstGeom prst="ellipse">
                  <a:avLst/>
                </a:prstGeom>
                <a:solidFill>
                  <a:srgbClr val="FFB900"/>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endParaRPr>
                </a:p>
              </p:txBody>
            </p:sp>
            <p:sp>
              <p:nvSpPr>
                <p:cNvPr id="117" name="Oval 116">
                  <a:extLst>
                    <a:ext uri="{FF2B5EF4-FFF2-40B4-BE49-F238E27FC236}">
                      <a16:creationId xmlns:a16="http://schemas.microsoft.com/office/drawing/2014/main" id="{DD288A80-347A-EEAE-8E36-E7E02BB12E3D}"/>
                    </a:ext>
                  </a:extLst>
                </p:cNvPr>
                <p:cNvSpPr/>
                <p:nvPr/>
              </p:nvSpPr>
              <p:spPr bwMode="auto">
                <a:xfrm>
                  <a:off x="2995169" y="5188605"/>
                  <a:ext cx="106182" cy="106182"/>
                </a:xfrm>
                <a:prstGeom prst="ellipse">
                  <a:avLst/>
                </a:prstGeom>
                <a:solidFill>
                  <a:srgbClr val="0078D4"/>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endParaRPr>
                </a:p>
              </p:txBody>
            </p:sp>
            <p:sp>
              <p:nvSpPr>
                <p:cNvPr id="118" name="Oval 117">
                  <a:extLst>
                    <a:ext uri="{FF2B5EF4-FFF2-40B4-BE49-F238E27FC236}">
                      <a16:creationId xmlns:a16="http://schemas.microsoft.com/office/drawing/2014/main" id="{D6880E61-9F29-F486-BDA7-27257411E5C1}"/>
                    </a:ext>
                  </a:extLst>
                </p:cNvPr>
                <p:cNvSpPr/>
                <p:nvPr/>
              </p:nvSpPr>
              <p:spPr bwMode="auto">
                <a:xfrm>
                  <a:off x="3428089" y="3844430"/>
                  <a:ext cx="197582" cy="197582"/>
                </a:xfrm>
                <a:prstGeom prst="ellipse">
                  <a:avLst/>
                </a:prstGeom>
                <a:solidFill>
                  <a:srgbClr val="107C10"/>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endParaRPr>
                </a:p>
              </p:txBody>
            </p:sp>
            <p:grpSp>
              <p:nvGrpSpPr>
                <p:cNvPr id="119" name="Group 118">
                  <a:extLst>
                    <a:ext uri="{FF2B5EF4-FFF2-40B4-BE49-F238E27FC236}">
                      <a16:creationId xmlns:a16="http://schemas.microsoft.com/office/drawing/2014/main" id="{F3F5F2F9-88C1-1CF5-7C00-5C9D37CC40D4}"/>
                    </a:ext>
                  </a:extLst>
                </p:cNvPr>
                <p:cNvGrpSpPr/>
                <p:nvPr/>
              </p:nvGrpSpPr>
              <p:grpSpPr>
                <a:xfrm>
                  <a:off x="2628919" y="4518477"/>
                  <a:ext cx="570271" cy="570271"/>
                  <a:chOff x="9423162" y="4374496"/>
                  <a:chExt cx="638881" cy="638881"/>
                </a:xfrm>
              </p:grpSpPr>
              <p:sp>
                <p:nvSpPr>
                  <p:cNvPr id="148" name="Oval 147">
                    <a:extLst>
                      <a:ext uri="{FF2B5EF4-FFF2-40B4-BE49-F238E27FC236}">
                        <a16:creationId xmlns:a16="http://schemas.microsoft.com/office/drawing/2014/main" id="{26AC2450-0EC6-5DF7-6069-FEE6378314D5}"/>
                      </a:ext>
                    </a:extLst>
                  </p:cNvPr>
                  <p:cNvSpPr/>
                  <p:nvPr/>
                </p:nvSpPr>
                <p:spPr bwMode="auto">
                  <a:xfrm>
                    <a:off x="9423162" y="4374496"/>
                    <a:ext cx="638881" cy="638881"/>
                  </a:xfrm>
                  <a:prstGeom prst="ellipse">
                    <a:avLst/>
                  </a:prstGeom>
                  <a:solidFill>
                    <a:srgbClr val="0078D4"/>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endParaRPr>
                  </a:p>
                </p:txBody>
              </p:sp>
              <p:grpSp>
                <p:nvGrpSpPr>
                  <p:cNvPr id="149" name="Group 148">
                    <a:extLst>
                      <a:ext uri="{FF2B5EF4-FFF2-40B4-BE49-F238E27FC236}">
                        <a16:creationId xmlns:a16="http://schemas.microsoft.com/office/drawing/2014/main" id="{9D797300-B3EF-D6FD-77D1-1DDB50584520}"/>
                      </a:ext>
                    </a:extLst>
                  </p:cNvPr>
                  <p:cNvGrpSpPr/>
                  <p:nvPr/>
                </p:nvGrpSpPr>
                <p:grpSpPr>
                  <a:xfrm>
                    <a:off x="9577075" y="4521275"/>
                    <a:ext cx="331054" cy="345323"/>
                    <a:chOff x="9777822" y="3557233"/>
                    <a:chExt cx="578645" cy="603587"/>
                  </a:xfrm>
                </p:grpSpPr>
                <p:sp>
                  <p:nvSpPr>
                    <p:cNvPr id="150" name="Freeform 13">
                      <a:extLst>
                        <a:ext uri="{FF2B5EF4-FFF2-40B4-BE49-F238E27FC236}">
                          <a16:creationId xmlns:a16="http://schemas.microsoft.com/office/drawing/2014/main" id="{2052C4ED-3E4B-E33E-FEAE-35B0213C0BC7}"/>
                        </a:ext>
                      </a:extLst>
                    </p:cNvPr>
                    <p:cNvSpPr>
                      <a:spLocks/>
                    </p:cNvSpPr>
                    <p:nvPr/>
                  </p:nvSpPr>
                  <p:spPr bwMode="auto">
                    <a:xfrm>
                      <a:off x="9777822" y="3557233"/>
                      <a:ext cx="578645" cy="603587"/>
                    </a:xfrm>
                    <a:custGeom>
                      <a:avLst/>
                      <a:gdLst>
                        <a:gd name="T0" fmla="*/ 121 w 186"/>
                        <a:gd name="T1" fmla="*/ 8 h 195"/>
                        <a:gd name="T2" fmla="*/ 121 w 186"/>
                        <a:gd name="T3" fmla="*/ 8 h 195"/>
                        <a:gd name="T4" fmla="*/ 93 w 186"/>
                        <a:gd name="T5" fmla="*/ 0 h 195"/>
                        <a:gd name="T6" fmla="*/ 65 w 186"/>
                        <a:gd name="T7" fmla="*/ 8 h 195"/>
                        <a:gd name="T8" fmla="*/ 34 w 186"/>
                        <a:gd name="T9" fmla="*/ 24 h 195"/>
                        <a:gd name="T10" fmla="*/ 0 w 186"/>
                        <a:gd name="T11" fmla="*/ 32 h 195"/>
                        <a:gd name="T12" fmla="*/ 0 w 186"/>
                        <a:gd name="T13" fmla="*/ 64 h 195"/>
                        <a:gd name="T14" fmla="*/ 8 w 186"/>
                        <a:gd name="T15" fmla="*/ 105 h 195"/>
                        <a:gd name="T16" fmla="*/ 29 w 186"/>
                        <a:gd name="T17" fmla="*/ 141 h 195"/>
                        <a:gd name="T18" fmla="*/ 59 w 186"/>
                        <a:gd name="T19" fmla="*/ 171 h 195"/>
                        <a:gd name="T20" fmla="*/ 93 w 186"/>
                        <a:gd name="T21" fmla="*/ 195 h 195"/>
                        <a:gd name="T22" fmla="*/ 127 w 186"/>
                        <a:gd name="T23" fmla="*/ 171 h 195"/>
                        <a:gd name="T24" fmla="*/ 157 w 186"/>
                        <a:gd name="T25" fmla="*/ 141 h 195"/>
                        <a:gd name="T26" fmla="*/ 178 w 186"/>
                        <a:gd name="T27" fmla="*/ 105 h 195"/>
                        <a:gd name="T28" fmla="*/ 186 w 186"/>
                        <a:gd name="T29" fmla="*/ 64 h 195"/>
                        <a:gd name="T30" fmla="*/ 186 w 186"/>
                        <a:gd name="T31" fmla="*/ 32 h 195"/>
                        <a:gd name="T32" fmla="*/ 152 w 186"/>
                        <a:gd name="T33" fmla="*/ 24 h 195"/>
                        <a:gd name="T34" fmla="*/ 121 w 186"/>
                        <a:gd name="T35" fmla="*/ 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6" h="195">
                          <a:moveTo>
                            <a:pt x="121" y="8"/>
                          </a:moveTo>
                          <a:lnTo>
                            <a:pt x="121" y="8"/>
                          </a:lnTo>
                          <a:cubicBezTo>
                            <a:pt x="113" y="2"/>
                            <a:pt x="103" y="0"/>
                            <a:pt x="93" y="0"/>
                          </a:cubicBezTo>
                          <a:cubicBezTo>
                            <a:pt x="83" y="0"/>
                            <a:pt x="74" y="2"/>
                            <a:pt x="65" y="8"/>
                          </a:cubicBezTo>
                          <a:cubicBezTo>
                            <a:pt x="56" y="14"/>
                            <a:pt x="45" y="20"/>
                            <a:pt x="34" y="24"/>
                          </a:cubicBezTo>
                          <a:cubicBezTo>
                            <a:pt x="23" y="27"/>
                            <a:pt x="11" y="30"/>
                            <a:pt x="0" y="32"/>
                          </a:cubicBezTo>
                          <a:lnTo>
                            <a:pt x="0" y="64"/>
                          </a:lnTo>
                          <a:cubicBezTo>
                            <a:pt x="0" y="78"/>
                            <a:pt x="3" y="92"/>
                            <a:pt x="8" y="105"/>
                          </a:cubicBezTo>
                          <a:cubicBezTo>
                            <a:pt x="13" y="118"/>
                            <a:pt x="20" y="130"/>
                            <a:pt x="29" y="141"/>
                          </a:cubicBezTo>
                          <a:cubicBezTo>
                            <a:pt x="38" y="152"/>
                            <a:pt x="48" y="162"/>
                            <a:pt x="59" y="171"/>
                          </a:cubicBezTo>
                          <a:cubicBezTo>
                            <a:pt x="70" y="180"/>
                            <a:pt x="82" y="188"/>
                            <a:pt x="93" y="195"/>
                          </a:cubicBezTo>
                          <a:cubicBezTo>
                            <a:pt x="105" y="188"/>
                            <a:pt x="116" y="180"/>
                            <a:pt x="127" y="171"/>
                          </a:cubicBezTo>
                          <a:cubicBezTo>
                            <a:pt x="138" y="162"/>
                            <a:pt x="148" y="152"/>
                            <a:pt x="157" y="141"/>
                          </a:cubicBezTo>
                          <a:cubicBezTo>
                            <a:pt x="166" y="130"/>
                            <a:pt x="173" y="118"/>
                            <a:pt x="178" y="105"/>
                          </a:cubicBezTo>
                          <a:cubicBezTo>
                            <a:pt x="184" y="92"/>
                            <a:pt x="186" y="78"/>
                            <a:pt x="186" y="64"/>
                          </a:cubicBezTo>
                          <a:lnTo>
                            <a:pt x="186" y="32"/>
                          </a:lnTo>
                          <a:cubicBezTo>
                            <a:pt x="175" y="30"/>
                            <a:pt x="164" y="27"/>
                            <a:pt x="152" y="24"/>
                          </a:cubicBezTo>
                          <a:cubicBezTo>
                            <a:pt x="141" y="20"/>
                            <a:pt x="131" y="14"/>
                            <a:pt x="121" y="8"/>
                          </a:cubicBezTo>
                          <a:close/>
                        </a:path>
                      </a:pathLst>
                    </a:custGeom>
                    <a:solidFill>
                      <a:srgbClr val="0078D4"/>
                    </a:solidFill>
                    <a:ln w="12700">
                      <a:solidFill>
                        <a:srgbClr val="FFFFFF"/>
                      </a:solidFill>
                      <a:prstDash val="solid"/>
                      <a:round/>
                      <a:headEnd/>
                      <a:tailEnd/>
                    </a:ln>
                  </p:spPr>
                  <p:txBody>
                    <a:bodyPr vert="horz" wrap="square" lIns="107571" tIns="53785" rIns="107571" bIns="5378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latin typeface="Segoe UI Semibold"/>
                        <a:ea typeface="+mn-ea"/>
                        <a:cs typeface="+mn-cs"/>
                      </a:endParaRPr>
                    </a:p>
                  </p:txBody>
                </p:sp>
                <p:pic>
                  <p:nvPicPr>
                    <p:cNvPr id="151" name="Graphic 150">
                      <a:extLst>
                        <a:ext uri="{FF2B5EF4-FFF2-40B4-BE49-F238E27FC236}">
                          <a16:creationId xmlns:a16="http://schemas.microsoft.com/office/drawing/2014/main" id="{D5EACE95-6929-39D7-A19E-9E32791425B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914319" y="3741135"/>
                      <a:ext cx="305649" cy="235784"/>
                    </a:xfrm>
                    <a:prstGeom prst="rect">
                      <a:avLst/>
                    </a:prstGeom>
                  </p:spPr>
                </p:pic>
              </p:grpSp>
            </p:grpSp>
            <p:grpSp>
              <p:nvGrpSpPr>
                <p:cNvPr id="120" name="Group 119">
                  <a:extLst>
                    <a:ext uri="{FF2B5EF4-FFF2-40B4-BE49-F238E27FC236}">
                      <a16:creationId xmlns:a16="http://schemas.microsoft.com/office/drawing/2014/main" id="{F8402D27-8075-2D90-580A-11E1BC54F2E5}"/>
                    </a:ext>
                  </a:extLst>
                </p:cNvPr>
                <p:cNvGrpSpPr/>
                <p:nvPr/>
              </p:nvGrpSpPr>
              <p:grpSpPr>
                <a:xfrm>
                  <a:off x="1388570" y="2706826"/>
                  <a:ext cx="633972" cy="633972"/>
                  <a:chOff x="1838245" y="2654325"/>
                  <a:chExt cx="633972" cy="633972"/>
                </a:xfrm>
              </p:grpSpPr>
              <p:sp>
                <p:nvSpPr>
                  <p:cNvPr id="144" name="Oval 143">
                    <a:extLst>
                      <a:ext uri="{FF2B5EF4-FFF2-40B4-BE49-F238E27FC236}">
                        <a16:creationId xmlns:a16="http://schemas.microsoft.com/office/drawing/2014/main" id="{BEB69E87-7210-2DEA-C030-D6E4EF344784}"/>
                      </a:ext>
                    </a:extLst>
                  </p:cNvPr>
                  <p:cNvSpPr/>
                  <p:nvPr/>
                </p:nvSpPr>
                <p:spPr bwMode="auto">
                  <a:xfrm>
                    <a:off x="1838245" y="2654325"/>
                    <a:ext cx="633972" cy="633972"/>
                  </a:xfrm>
                  <a:prstGeom prst="ellipse">
                    <a:avLst/>
                  </a:prstGeom>
                  <a:solidFill>
                    <a:srgbClr val="E6E6E6"/>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endParaRPr>
                  </a:p>
                </p:txBody>
              </p:sp>
              <p:grpSp>
                <p:nvGrpSpPr>
                  <p:cNvPr id="145" name="Group 144">
                    <a:extLst>
                      <a:ext uri="{FF2B5EF4-FFF2-40B4-BE49-F238E27FC236}">
                        <a16:creationId xmlns:a16="http://schemas.microsoft.com/office/drawing/2014/main" id="{89C9849F-96EC-7470-5DDF-D4AD1D9544F2}"/>
                      </a:ext>
                    </a:extLst>
                  </p:cNvPr>
                  <p:cNvGrpSpPr/>
                  <p:nvPr/>
                </p:nvGrpSpPr>
                <p:grpSpPr>
                  <a:xfrm>
                    <a:off x="1997399" y="2791956"/>
                    <a:ext cx="315665" cy="358709"/>
                    <a:chOff x="1997399" y="2791956"/>
                    <a:chExt cx="315665" cy="358709"/>
                  </a:xfrm>
                </p:grpSpPr>
                <p:pic>
                  <p:nvPicPr>
                    <p:cNvPr id="146" name="Graphic 145">
                      <a:extLst>
                        <a:ext uri="{FF2B5EF4-FFF2-40B4-BE49-F238E27FC236}">
                          <a16:creationId xmlns:a16="http://schemas.microsoft.com/office/drawing/2014/main" id="{3E106D91-DD08-017E-019F-C14A11C05F4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997399" y="2791956"/>
                      <a:ext cx="315665" cy="358709"/>
                    </a:xfrm>
                    <a:prstGeom prst="rect">
                      <a:avLst/>
                    </a:prstGeom>
                  </p:spPr>
                </p:pic>
                <p:sp>
                  <p:nvSpPr>
                    <p:cNvPr id="147" name="TextBox 146">
                      <a:extLst>
                        <a:ext uri="{FF2B5EF4-FFF2-40B4-BE49-F238E27FC236}">
                          <a16:creationId xmlns:a16="http://schemas.microsoft.com/office/drawing/2014/main" id="{C042B764-F2EC-FF24-8ED9-1FCD153908DE}"/>
                        </a:ext>
                      </a:extLst>
                    </p:cNvPr>
                    <p:cNvSpPr txBox="1"/>
                    <p:nvPr/>
                  </p:nvSpPr>
                  <p:spPr>
                    <a:xfrm>
                      <a:off x="2034621" y="2940996"/>
                      <a:ext cx="241220" cy="11541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35" b="0" i="0" u="none" strike="noStrike" kern="0" cap="none" spc="0" normalizeH="0" baseline="0" noProof="0">
                          <a:ln>
                            <a:noFill/>
                          </a:ln>
                          <a:solidFill>
                            <a:srgbClr val="000000"/>
                          </a:solidFill>
                          <a:effectLst/>
                          <a:uLnTx/>
                          <a:uFillTx/>
                          <a:latin typeface="Segoe UI Semibold"/>
                          <a:ea typeface="+mn-ea"/>
                          <a:cs typeface="+mn-cs"/>
                        </a:rPr>
                        <a:t>Excel</a:t>
                      </a:r>
                    </a:p>
                  </p:txBody>
                </p:sp>
              </p:grpSp>
            </p:grpSp>
            <p:grpSp>
              <p:nvGrpSpPr>
                <p:cNvPr id="121" name="Group 120">
                  <a:extLst>
                    <a:ext uri="{FF2B5EF4-FFF2-40B4-BE49-F238E27FC236}">
                      <a16:creationId xmlns:a16="http://schemas.microsoft.com/office/drawing/2014/main" id="{93C4BED1-F058-F256-DC9E-E2C57C5FD27D}"/>
                    </a:ext>
                  </a:extLst>
                </p:cNvPr>
                <p:cNvGrpSpPr/>
                <p:nvPr/>
              </p:nvGrpSpPr>
              <p:grpSpPr>
                <a:xfrm>
                  <a:off x="1667530" y="3631560"/>
                  <a:ext cx="1342460" cy="914849"/>
                  <a:chOff x="2745246" y="3761102"/>
                  <a:chExt cx="749945" cy="511068"/>
                </a:xfrm>
              </p:grpSpPr>
              <p:grpSp>
                <p:nvGrpSpPr>
                  <p:cNvPr id="122" name="Group 121">
                    <a:extLst>
                      <a:ext uri="{FF2B5EF4-FFF2-40B4-BE49-F238E27FC236}">
                        <a16:creationId xmlns:a16="http://schemas.microsoft.com/office/drawing/2014/main" id="{9905FA7F-3CAD-0575-889A-5C89CB030A77}"/>
                      </a:ext>
                    </a:extLst>
                  </p:cNvPr>
                  <p:cNvGrpSpPr/>
                  <p:nvPr/>
                </p:nvGrpSpPr>
                <p:grpSpPr>
                  <a:xfrm>
                    <a:off x="2787820" y="3801344"/>
                    <a:ext cx="707065" cy="412283"/>
                    <a:chOff x="2795440" y="3801344"/>
                    <a:chExt cx="707065" cy="412283"/>
                  </a:xfrm>
                </p:grpSpPr>
                <p:grpSp>
                  <p:nvGrpSpPr>
                    <p:cNvPr id="135" name="Group 134">
                      <a:extLst>
                        <a:ext uri="{FF2B5EF4-FFF2-40B4-BE49-F238E27FC236}">
                          <a16:creationId xmlns:a16="http://schemas.microsoft.com/office/drawing/2014/main" id="{5EFE9FC0-C9C8-95B2-DEB0-72109176AD31}"/>
                        </a:ext>
                      </a:extLst>
                    </p:cNvPr>
                    <p:cNvGrpSpPr/>
                    <p:nvPr/>
                  </p:nvGrpSpPr>
                  <p:grpSpPr>
                    <a:xfrm>
                      <a:off x="2795440" y="4102273"/>
                      <a:ext cx="109728" cy="109728"/>
                      <a:chOff x="6884342" y="1029119"/>
                      <a:chExt cx="554053" cy="554052"/>
                    </a:xfrm>
                  </p:grpSpPr>
                  <p:sp>
                    <p:nvSpPr>
                      <p:cNvPr id="142" name="Rectangle 141">
                        <a:extLst>
                          <a:ext uri="{FF2B5EF4-FFF2-40B4-BE49-F238E27FC236}">
                            <a16:creationId xmlns:a16="http://schemas.microsoft.com/office/drawing/2014/main" id="{4701650C-CB5F-67E3-6758-E154EF474C60}"/>
                          </a:ext>
                        </a:extLst>
                      </p:cNvPr>
                      <p:cNvSpPr/>
                      <p:nvPr/>
                    </p:nvSpPr>
                    <p:spPr bwMode="auto">
                      <a:xfrm>
                        <a:off x="6884342" y="1029119"/>
                        <a:ext cx="554053" cy="554052"/>
                      </a:xfrm>
                      <a:prstGeom prst="rect">
                        <a:avLst/>
                      </a:prstGeom>
                      <a:noFill/>
                      <a:ln w="3175">
                        <a:solidFill>
                          <a:srgbClr val="D2D2D2"/>
                        </a:solidFill>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175761" tIns="140609" rIns="175761" bIns="140609" numCol="1" spcCol="0" rtlCol="0" fromWordArt="0" anchor="t" anchorCtr="0" forceAA="0" compatLnSpc="1">
                        <a:prstTxWarp prst="textNoShape">
                          <a:avLst/>
                        </a:prstTxWarp>
                        <a:noAutofit/>
                      </a:bodyPr>
                      <a:lstStyle/>
                      <a:p>
                        <a:pPr marL="0" marR="0" lvl="0" indent="0" algn="l" defTabSz="896164" rtl="0" eaLnBrk="1" fontAlgn="base" latinLnBrk="0" hangingPunct="1">
                          <a:lnSpc>
                            <a:spcPct val="100000"/>
                          </a:lnSpc>
                          <a:spcBef>
                            <a:spcPct val="0"/>
                          </a:spcBef>
                          <a:spcAft>
                            <a:spcPct val="0"/>
                          </a:spcAft>
                          <a:buClrTx/>
                          <a:buSzTx/>
                          <a:buFontTx/>
                          <a:buNone/>
                          <a:tabLst/>
                          <a:defRPr/>
                        </a:pPr>
                        <a:endParaRPr kumimoji="0" lang="en-US" sz="637" b="0" i="0" u="none" strike="noStrike" kern="0" cap="none" spc="0" normalizeH="0" baseline="0" noProof="0">
                          <a:ln>
                            <a:noFill/>
                          </a:ln>
                          <a:solidFill>
                            <a:srgbClr val="000000"/>
                          </a:solidFill>
                          <a:effectLst/>
                          <a:uLnTx/>
                          <a:uFillTx/>
                          <a:latin typeface="Segoe UI"/>
                          <a:ea typeface="Segoe UI" pitchFamily="34" charset="0"/>
                          <a:cs typeface="Segoe UI" pitchFamily="34" charset="0"/>
                        </a:endParaRPr>
                      </a:p>
                    </p:txBody>
                  </p:sp>
                  <p:pic>
                    <p:nvPicPr>
                      <p:cNvPr id="143" name="Picture 2" descr="Image result for adobe">
                        <a:extLst>
                          <a:ext uri="{FF2B5EF4-FFF2-40B4-BE49-F238E27FC236}">
                            <a16:creationId xmlns:a16="http://schemas.microsoft.com/office/drawing/2014/main" id="{276AF0EE-DD74-49D5-A07A-1806818D6D32}"/>
                          </a:ext>
                        </a:extLst>
                      </p:cNvPr>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7016111" y="1110845"/>
                        <a:ext cx="290509" cy="390601"/>
                      </a:xfrm>
                      <a:prstGeom prst="rect">
                        <a:avLst/>
                      </a:prstGeom>
                      <a:noFill/>
                      <a:ln>
                        <a:noFill/>
                      </a:ln>
                      <a:extLst>
                        <a:ext uri="{909E8E84-426E-40DD-AFC4-6F175D3DCCD1}">
                          <a14:hiddenFill xmlns:a14="http://schemas.microsoft.com/office/drawing/2010/main">
                            <a:solidFill>
                              <a:srgbClr val="FFFFFF"/>
                            </a:solidFill>
                          </a14:hiddenFill>
                        </a:ext>
                      </a:extLst>
                    </p:spPr>
                  </p:pic>
                </p:grpSp>
                <p:pic>
                  <p:nvPicPr>
                    <p:cNvPr id="136" name="Picture 6" descr="https://az495088.vo.msecnd.net/app-logo/dropbox_215.png">
                      <a:extLst>
                        <a:ext uri="{FF2B5EF4-FFF2-40B4-BE49-F238E27FC236}">
                          <a16:creationId xmlns:a16="http://schemas.microsoft.com/office/drawing/2014/main" id="{F7F687B2-462E-023C-4AA7-3C36068CE9B3}"/>
                        </a:ext>
                      </a:extLst>
                    </p:cNvPr>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3392777" y="4103899"/>
                      <a:ext cx="109728" cy="109728"/>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137" name="Group 136">
                      <a:extLst>
                        <a:ext uri="{FF2B5EF4-FFF2-40B4-BE49-F238E27FC236}">
                          <a16:creationId xmlns:a16="http://schemas.microsoft.com/office/drawing/2014/main" id="{E5DFD4BA-E48A-3229-0C6E-7E792F974CC9}"/>
                        </a:ext>
                      </a:extLst>
                    </p:cNvPr>
                    <p:cNvGrpSpPr/>
                    <p:nvPr/>
                  </p:nvGrpSpPr>
                  <p:grpSpPr>
                    <a:xfrm>
                      <a:off x="3096811" y="3953350"/>
                      <a:ext cx="109728" cy="109728"/>
                      <a:chOff x="6957971" y="5086391"/>
                      <a:chExt cx="619344" cy="619344"/>
                    </a:xfrm>
                  </p:grpSpPr>
                  <p:sp>
                    <p:nvSpPr>
                      <p:cNvPr id="140" name="Rectangle 139">
                        <a:extLst>
                          <a:ext uri="{FF2B5EF4-FFF2-40B4-BE49-F238E27FC236}">
                            <a16:creationId xmlns:a16="http://schemas.microsoft.com/office/drawing/2014/main" id="{B7FCE5A4-A825-198B-55C4-BE80D3E20FAA}"/>
                          </a:ext>
                        </a:extLst>
                      </p:cNvPr>
                      <p:cNvSpPr/>
                      <p:nvPr/>
                    </p:nvSpPr>
                    <p:spPr bwMode="auto">
                      <a:xfrm>
                        <a:off x="6957971" y="5086391"/>
                        <a:ext cx="619344" cy="619344"/>
                      </a:xfrm>
                      <a:prstGeom prst="rect">
                        <a:avLst/>
                      </a:prstGeom>
                      <a:solidFill>
                        <a:srgbClr val="0078D4">
                          <a:lumMod val="50000"/>
                        </a:srgbClr>
                      </a:solidFill>
                      <a:ln w="9525" cap="flat" cmpd="sng" algn="ctr">
                        <a:noFill/>
                        <a:prstDash val="solid"/>
                        <a:headEnd type="none" w="med" len="med"/>
                        <a:tailEnd type="none" w="med" len="med"/>
                      </a:ln>
                      <a:effectLst/>
                    </p:spPr>
                    <p:txBody>
                      <a:bodyPr rot="0" spcFirstLastPara="0" vertOverflow="overflow" horzOverflow="overflow" vert="horz" wrap="square" lIns="175761" tIns="140609" rIns="175761" bIns="140609" numCol="1" spcCol="0" rtlCol="0" fromWordArt="0" anchor="t" anchorCtr="0" forceAA="0" compatLnSpc="1">
                        <a:prstTxWarp prst="textNoShape">
                          <a:avLst/>
                        </a:prstTxWarp>
                        <a:noAutofit/>
                      </a:bodyPr>
                      <a:lstStyle/>
                      <a:p>
                        <a:pPr marL="0" marR="0" lvl="0" indent="0" algn="l" defTabSz="896141" rtl="0" eaLnBrk="1" fontAlgn="base" latinLnBrk="0" hangingPunct="1">
                          <a:lnSpc>
                            <a:spcPct val="100000"/>
                          </a:lnSpc>
                          <a:spcBef>
                            <a:spcPct val="0"/>
                          </a:spcBef>
                          <a:spcAft>
                            <a:spcPct val="0"/>
                          </a:spcAft>
                          <a:buClrTx/>
                          <a:buSzTx/>
                          <a:buFontTx/>
                          <a:buNone/>
                          <a:tabLst/>
                          <a:defRPr/>
                        </a:pPr>
                        <a:endParaRPr kumimoji="0" lang="en-US" sz="637"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41" name="Picture 8" descr="Image result for salesforce icon">
                        <a:extLst>
                          <a:ext uri="{FF2B5EF4-FFF2-40B4-BE49-F238E27FC236}">
                            <a16:creationId xmlns:a16="http://schemas.microsoft.com/office/drawing/2014/main" id="{5357F58C-F575-D9EA-4D05-47EF5229C7E6}"/>
                          </a:ext>
                        </a:extLst>
                      </p:cNvPr>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6988401" y="5210407"/>
                        <a:ext cx="554557" cy="395122"/>
                      </a:xfrm>
                      <a:prstGeom prst="rect">
                        <a:avLst/>
                      </a:prstGeom>
                      <a:noFill/>
                      <a:ln>
                        <a:noFill/>
                      </a:ln>
                      <a:extLst>
                        <a:ext uri="{909E8E84-426E-40DD-AFC4-6F175D3DCCD1}">
                          <a14:hiddenFill xmlns:a14="http://schemas.microsoft.com/office/drawing/2010/main">
                            <a:solidFill>
                              <a:srgbClr val="FFFFFF"/>
                            </a:solidFill>
                          </a14:hiddenFill>
                        </a:ext>
                      </a:extLst>
                    </p:spPr>
                  </p:pic>
                </p:grpSp>
                <p:pic>
                  <p:nvPicPr>
                    <p:cNvPr id="138" name="Picture 4" descr="https://az495088.vo.msecnd.net/app-logo/github_215.png">
                      <a:extLst>
                        <a:ext uri="{FF2B5EF4-FFF2-40B4-BE49-F238E27FC236}">
                          <a16:creationId xmlns:a16="http://schemas.microsoft.com/office/drawing/2014/main" id="{D948021D-8E96-A992-6DDB-603C5C61FA4F}"/>
                        </a:ext>
                      </a:extLst>
                    </p:cNvPr>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3096811" y="4103899"/>
                      <a:ext cx="109728" cy="109728"/>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39" name="Picture 2">
                      <a:extLst>
                        <a:ext uri="{FF2B5EF4-FFF2-40B4-BE49-F238E27FC236}">
                          <a16:creationId xmlns:a16="http://schemas.microsoft.com/office/drawing/2014/main" id="{940389C4-F6AE-AAD8-8960-24AFB5CA0708}"/>
                        </a:ext>
                        <a:ext uri="{C183D7F6-B498-43B3-948B-1728B52AA6E4}">
                          <adec:decorative xmlns:adec="http://schemas.microsoft.com/office/drawing/2017/decorative" val="1"/>
                        </a:ext>
                      </a:extLst>
                    </p:cNvPr>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3096811" y="3801344"/>
                      <a:ext cx="109728" cy="10972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3" name="Group 122">
                    <a:extLst>
                      <a:ext uri="{FF2B5EF4-FFF2-40B4-BE49-F238E27FC236}">
                        <a16:creationId xmlns:a16="http://schemas.microsoft.com/office/drawing/2014/main" id="{A3C1D66C-A24B-C0AC-166D-1E003BDF4A8E}"/>
                      </a:ext>
                    </a:extLst>
                  </p:cNvPr>
                  <p:cNvGrpSpPr/>
                  <p:nvPr/>
                </p:nvGrpSpPr>
                <p:grpSpPr>
                  <a:xfrm>
                    <a:off x="3237838" y="3799405"/>
                    <a:ext cx="257353" cy="414534"/>
                    <a:chOff x="3277827" y="3799405"/>
                    <a:chExt cx="257353" cy="414534"/>
                  </a:xfrm>
                </p:grpSpPr>
                <p:pic>
                  <p:nvPicPr>
                    <p:cNvPr id="130" name="Picture 2" descr="image">
                      <a:extLst>
                        <a:ext uri="{FF2B5EF4-FFF2-40B4-BE49-F238E27FC236}">
                          <a16:creationId xmlns:a16="http://schemas.microsoft.com/office/drawing/2014/main" id="{E7C190F9-2BCB-6475-DA94-5CE07BE5964B}"/>
                        </a:ext>
                      </a:extLst>
                    </p:cNvPr>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a:off x="3282570" y="4103585"/>
                      <a:ext cx="110354" cy="110354"/>
                    </a:xfrm>
                    <a:prstGeom prst="rect">
                      <a:avLst/>
                    </a:prstGeom>
                    <a:noFill/>
                    <a:ln w="3175">
                      <a:solidFill>
                        <a:srgbClr val="D2D2D2"/>
                      </a:solidFill>
                    </a:ln>
                    <a:extLst>
                      <a:ext uri="{909E8E84-426E-40DD-AFC4-6F175D3DCCD1}">
                        <a14:hiddenFill xmlns:a14="http://schemas.microsoft.com/office/drawing/2010/main">
                          <a:solidFill>
                            <a:srgbClr val="FFFFFF"/>
                          </a:solidFill>
                        </a14:hiddenFill>
                      </a:ext>
                    </a:extLst>
                  </p:spPr>
                </p:pic>
                <p:pic>
                  <p:nvPicPr>
                    <p:cNvPr id="131" name="Picture 2" descr="image">
                      <a:extLst>
                        <a:ext uri="{FF2B5EF4-FFF2-40B4-BE49-F238E27FC236}">
                          <a16:creationId xmlns:a16="http://schemas.microsoft.com/office/drawing/2014/main" id="{E4CC6B85-399E-8563-AFA1-92C021321967}"/>
                        </a:ext>
                      </a:extLst>
                    </p:cNvPr>
                    <p:cNvPicPr>
                      <a:picLocks noChangeAspect="1" noChangeArrowheads="1"/>
                    </p:cNvPicPr>
                    <p:nvPr/>
                  </p:nvPicPr>
                  <p:blipFill>
                    <a:blip r:embed="rId17" cstate="print">
                      <a:extLst>
                        <a:ext uri="{28A0092B-C50C-407E-A947-70E740481C1C}">
                          <a14:useLocalDpi xmlns:a14="http://schemas.microsoft.com/office/drawing/2010/main"/>
                        </a:ext>
                      </a:extLst>
                    </a:blip>
                    <a:srcRect/>
                    <a:stretch>
                      <a:fillRect/>
                    </a:stretch>
                  </p:blipFill>
                  <p:spPr bwMode="auto">
                    <a:xfrm>
                      <a:off x="3277827" y="3801344"/>
                      <a:ext cx="109728" cy="109728"/>
                    </a:xfrm>
                    <a:prstGeom prst="rect">
                      <a:avLst/>
                    </a:prstGeom>
                    <a:noFill/>
                    <a:extLst>
                      <a:ext uri="{909E8E84-426E-40DD-AFC4-6F175D3DCCD1}">
                        <a14:hiddenFill xmlns:a14="http://schemas.microsoft.com/office/drawing/2010/main">
                          <a:solidFill>
                            <a:srgbClr val="FFFFFF"/>
                          </a:solidFill>
                        </a14:hiddenFill>
                      </a:ext>
                    </a:extLst>
                  </p:spPr>
                </p:pic>
                <p:pic>
                  <p:nvPicPr>
                    <p:cNvPr id="132" name="Picture 2" descr="image">
                      <a:extLst>
                        <a:ext uri="{FF2B5EF4-FFF2-40B4-BE49-F238E27FC236}">
                          <a16:creationId xmlns:a16="http://schemas.microsoft.com/office/drawing/2014/main" id="{4009016E-B30F-9D93-2004-6B366941206D}"/>
                        </a:ext>
                      </a:extLst>
                    </p:cNvPr>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3282570" y="3960275"/>
                      <a:ext cx="109728" cy="109728"/>
                    </a:xfrm>
                    <a:prstGeom prst="rect">
                      <a:avLst/>
                    </a:prstGeom>
                    <a:noFill/>
                    <a:extLst>
                      <a:ext uri="{909E8E84-426E-40DD-AFC4-6F175D3DCCD1}">
                        <a14:hiddenFill xmlns:a14="http://schemas.microsoft.com/office/drawing/2010/main">
                          <a:solidFill>
                            <a:srgbClr val="FFFFFF"/>
                          </a:solidFill>
                        </a14:hiddenFill>
                      </a:ext>
                    </a:extLst>
                  </p:spPr>
                </p:pic>
                <p:pic>
                  <p:nvPicPr>
                    <p:cNvPr id="133" name="Picture 34">
                      <a:extLst>
                        <a:ext uri="{FF2B5EF4-FFF2-40B4-BE49-F238E27FC236}">
                          <a16:creationId xmlns:a16="http://schemas.microsoft.com/office/drawing/2014/main" id="{D13A171A-3AC5-8C1C-BE30-F2CF1A89AF45}"/>
                        </a:ext>
                        <a:ext uri="{C183D7F6-B498-43B3-948B-1728B52AA6E4}">
                          <adec:decorative xmlns:adec="http://schemas.microsoft.com/office/drawing/2017/decorative" val="1"/>
                        </a:ext>
                      </a:extLst>
                    </p:cNvPr>
                    <p:cNvPicPr>
                      <a:picLocks noChangeAspect="1" noChangeArrowheads="1"/>
                    </p:cNvPicPr>
                    <p:nvPr/>
                  </p:nvPicPr>
                  <p:blipFill>
                    <a:blip r:embed="rId19" cstate="print">
                      <a:extLst>
                        <a:ext uri="{28A0092B-C50C-407E-A947-70E740481C1C}">
                          <a14:useLocalDpi xmlns:a14="http://schemas.microsoft.com/office/drawing/2010/main"/>
                        </a:ext>
                      </a:extLst>
                    </a:blip>
                    <a:srcRect/>
                    <a:stretch>
                      <a:fillRect/>
                    </a:stretch>
                  </p:blipFill>
                  <p:spPr bwMode="auto">
                    <a:xfrm>
                      <a:off x="3425452" y="3948962"/>
                      <a:ext cx="109728" cy="109728"/>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34" name="Picture 2" descr="image">
                      <a:extLst>
                        <a:ext uri="{FF2B5EF4-FFF2-40B4-BE49-F238E27FC236}">
                          <a16:creationId xmlns:a16="http://schemas.microsoft.com/office/drawing/2014/main" id="{526023B0-F6A8-C270-FD83-DADB57F4A134}"/>
                        </a:ext>
                      </a:extLst>
                    </p:cNvPr>
                    <p:cNvPicPr>
                      <a:picLocks noChangeAspect="1" noChangeArrowheads="1"/>
                    </p:cNvPicPr>
                    <p:nvPr/>
                  </p:nvPicPr>
                  <p:blipFill>
                    <a:blip r:embed="rId20" cstate="print">
                      <a:extLst>
                        <a:ext uri="{28A0092B-C50C-407E-A947-70E740481C1C}">
                          <a14:useLocalDpi xmlns:a14="http://schemas.microsoft.com/office/drawing/2010/main"/>
                        </a:ext>
                      </a:extLst>
                    </a:blip>
                    <a:srcRect/>
                    <a:stretch>
                      <a:fillRect/>
                    </a:stretch>
                  </p:blipFill>
                  <p:spPr bwMode="auto">
                    <a:xfrm>
                      <a:off x="3425451" y="3799405"/>
                      <a:ext cx="109728" cy="10972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4" name="Group 123">
                    <a:extLst>
                      <a:ext uri="{FF2B5EF4-FFF2-40B4-BE49-F238E27FC236}">
                        <a16:creationId xmlns:a16="http://schemas.microsoft.com/office/drawing/2014/main" id="{8A63D28B-2B93-9E97-A818-9B762FBA8D92}"/>
                      </a:ext>
                    </a:extLst>
                  </p:cNvPr>
                  <p:cNvGrpSpPr/>
                  <p:nvPr/>
                </p:nvGrpSpPr>
                <p:grpSpPr>
                  <a:xfrm>
                    <a:off x="2745246" y="3761102"/>
                    <a:ext cx="349317" cy="511068"/>
                    <a:chOff x="2745952" y="3761102"/>
                    <a:chExt cx="349317" cy="511068"/>
                  </a:xfrm>
                </p:grpSpPr>
                <p:pic>
                  <p:nvPicPr>
                    <p:cNvPr id="125" name="Picture 124">
                      <a:extLst>
                        <a:ext uri="{FF2B5EF4-FFF2-40B4-BE49-F238E27FC236}">
                          <a16:creationId xmlns:a16="http://schemas.microsoft.com/office/drawing/2014/main" id="{5F3C787D-C6F5-0EB0-B00B-73201F5506EA}"/>
                        </a:ext>
                      </a:extLst>
                    </p:cNvPr>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2944074" y="3811412"/>
                      <a:ext cx="92133" cy="89591"/>
                    </a:xfrm>
                    <a:prstGeom prst="rect">
                      <a:avLst/>
                    </a:prstGeom>
                    <a:noFill/>
                  </p:spPr>
                </p:pic>
                <p:pic>
                  <p:nvPicPr>
                    <p:cNvPr id="126" name="Picture 125" descr="Logo&#10;&#10;Description automatically generated">
                      <a:extLst>
                        <a:ext uri="{FF2B5EF4-FFF2-40B4-BE49-F238E27FC236}">
                          <a16:creationId xmlns:a16="http://schemas.microsoft.com/office/drawing/2014/main" id="{64EA7917-9FAF-86B0-3B8E-417480B85330}"/>
                        </a:ext>
                      </a:extLst>
                    </p:cNvPr>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745952" y="3761102"/>
                      <a:ext cx="194875" cy="194875"/>
                    </a:xfrm>
                    <a:prstGeom prst="rect">
                      <a:avLst/>
                    </a:prstGeom>
                  </p:spPr>
                </p:pic>
                <p:pic>
                  <p:nvPicPr>
                    <p:cNvPr id="127" name="Picture 126">
                      <a:extLst>
                        <a:ext uri="{FF2B5EF4-FFF2-40B4-BE49-F238E27FC236}">
                          <a16:creationId xmlns:a16="http://schemas.microsoft.com/office/drawing/2014/main" id="{05C61E67-FE85-2FAF-8EE5-552BC13D9055}"/>
                        </a:ext>
                      </a:extLst>
                    </p:cNvPr>
                    <p:cNvPicPr>
                      <a:picLocks noChangeAspect="1"/>
                    </p:cNvPicPr>
                    <p:nvPr/>
                  </p:nvPicPr>
                  <p:blipFill>
                    <a:blip r:embed="rId23"/>
                    <a:srcRect/>
                    <a:stretch/>
                  </p:blipFill>
                  <p:spPr>
                    <a:xfrm>
                      <a:off x="2790859" y="3953350"/>
                      <a:ext cx="100429" cy="110473"/>
                    </a:xfrm>
                    <a:prstGeom prst="rect">
                      <a:avLst/>
                    </a:prstGeom>
                  </p:spPr>
                </p:pic>
                <p:pic>
                  <p:nvPicPr>
                    <p:cNvPr id="128" name="Picture 127" descr="Icon&#10;&#10;Description automatically generated">
                      <a:extLst>
                        <a:ext uri="{FF2B5EF4-FFF2-40B4-BE49-F238E27FC236}">
                          <a16:creationId xmlns:a16="http://schemas.microsoft.com/office/drawing/2014/main" id="{99A5B745-2B68-3D85-A4BB-1644B4A62BF3}"/>
                        </a:ext>
                      </a:extLst>
                    </p:cNvPr>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2885014" y="4061915"/>
                      <a:ext cx="210255" cy="210255"/>
                    </a:xfrm>
                    <a:prstGeom prst="rect">
                      <a:avLst/>
                    </a:prstGeom>
                  </p:spPr>
                </p:pic>
                <p:pic>
                  <p:nvPicPr>
                    <p:cNvPr id="129" name="Picture 128" descr="Icon&#10;&#10;Description automatically generated">
                      <a:extLst>
                        <a:ext uri="{FF2B5EF4-FFF2-40B4-BE49-F238E27FC236}">
                          <a16:creationId xmlns:a16="http://schemas.microsoft.com/office/drawing/2014/main" id="{6C2DF050-CC29-CE71-9B7C-24F29574CE97}"/>
                        </a:ext>
                      </a:extLst>
                    </p:cNvPr>
                    <p:cNvPicPr>
                      <a:picLocks noChangeAspect="1"/>
                    </p:cNvPicPr>
                    <p:nvPr/>
                  </p:nvPicPr>
                  <p:blipFill>
                    <a:blip r:embed="rId25" cstate="print">
                      <a:extLst>
                        <a:ext uri="{28A0092B-C50C-407E-A947-70E740481C1C}">
                          <a14:useLocalDpi xmlns:a14="http://schemas.microsoft.com/office/drawing/2010/main"/>
                        </a:ext>
                      </a:extLst>
                    </a:blip>
                    <a:stretch>
                      <a:fillRect/>
                    </a:stretch>
                  </p:blipFill>
                  <p:spPr>
                    <a:xfrm>
                      <a:off x="2888604" y="3902124"/>
                      <a:ext cx="203077" cy="203077"/>
                    </a:xfrm>
                    <a:prstGeom prst="rect">
                      <a:avLst/>
                    </a:prstGeom>
                  </p:spPr>
                </p:pic>
              </p:grpSp>
            </p:grpSp>
          </p:grpSp>
        </p:grpSp>
      </p:grpSp>
      <p:sp>
        <p:nvSpPr>
          <p:cNvPr id="16" name="Rectangle 15">
            <a:extLst>
              <a:ext uri="{FF2B5EF4-FFF2-40B4-BE49-F238E27FC236}">
                <a16:creationId xmlns:a16="http://schemas.microsoft.com/office/drawing/2014/main" id="{10BB708D-7132-9B3C-720D-C4FE85851178}"/>
              </a:ext>
            </a:extLst>
          </p:cNvPr>
          <p:cNvSpPr/>
          <p:nvPr/>
        </p:nvSpPr>
        <p:spPr>
          <a:xfrm>
            <a:off x="574816" y="2005707"/>
            <a:ext cx="4426965" cy="246221"/>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a:latin typeface="+mj-lt"/>
                <a:cs typeface="Segoe UI"/>
              </a:rPr>
              <a:t>01	</a:t>
            </a:r>
            <a:r>
              <a:rPr lang="en-US" sz="1600">
                <a:solidFill>
                  <a:schemeClr val="accent1"/>
                </a:solidFill>
                <a:latin typeface="+mj-lt"/>
                <a:cs typeface="Segoe UI"/>
              </a:rPr>
              <a:t>Encrypt data </a:t>
            </a:r>
            <a:r>
              <a:rPr lang="en-US" sz="1400">
                <a:solidFill>
                  <a:srgbClr val="000000"/>
                </a:solidFill>
                <a:latin typeface="Segoe UI"/>
                <a:cs typeface="Segoe UI"/>
              </a:rPr>
              <a:t>at rest, in transit, and in use.</a:t>
            </a:r>
          </a:p>
        </p:txBody>
      </p:sp>
      <p:sp>
        <p:nvSpPr>
          <p:cNvPr id="18" name="Rectangle 17">
            <a:extLst>
              <a:ext uri="{FF2B5EF4-FFF2-40B4-BE49-F238E27FC236}">
                <a16:creationId xmlns:a16="http://schemas.microsoft.com/office/drawing/2014/main" id="{33E32302-9A09-5D5F-DB72-60CDD52C09CC}"/>
              </a:ext>
            </a:extLst>
          </p:cNvPr>
          <p:cNvSpPr/>
          <p:nvPr/>
        </p:nvSpPr>
        <p:spPr>
          <a:xfrm>
            <a:off x="574816" y="2597655"/>
            <a:ext cx="4539067" cy="677108"/>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a:solidFill>
                  <a:srgbClr val="1A1A1A"/>
                </a:solidFill>
                <a:latin typeface="Segoe UI Semibold"/>
                <a:cs typeface="Segoe UI"/>
              </a:rPr>
              <a:t>02	</a:t>
            </a:r>
            <a:r>
              <a:rPr lang="en-US" sz="1600">
                <a:solidFill>
                  <a:schemeClr val="accent1"/>
                </a:solidFill>
                <a:latin typeface="+mj-lt"/>
                <a:cs typeface="Segoe UI"/>
              </a:rPr>
              <a:t>Discover and classify sensitive </a:t>
            </a:r>
            <a:r>
              <a:rPr lang="en-US" sz="1400">
                <a:solidFill>
                  <a:srgbClr val="000000"/>
                </a:solidFill>
                <a:latin typeface="Segoe UI"/>
                <a:cs typeface="Segoe UI"/>
              </a:rPr>
              <a:t>content at scale and extend protection to Microsoft and non-Microsoft apps.</a:t>
            </a:r>
          </a:p>
        </p:txBody>
      </p:sp>
      <p:sp>
        <p:nvSpPr>
          <p:cNvPr id="20" name="Rectangle 19">
            <a:extLst>
              <a:ext uri="{FF2B5EF4-FFF2-40B4-BE49-F238E27FC236}">
                <a16:creationId xmlns:a16="http://schemas.microsoft.com/office/drawing/2014/main" id="{7E16E9DD-D949-E3E7-87B2-3A9B1BAAB6FC}"/>
              </a:ext>
            </a:extLst>
          </p:cNvPr>
          <p:cNvSpPr/>
          <p:nvPr/>
        </p:nvSpPr>
        <p:spPr>
          <a:xfrm>
            <a:off x="574816" y="3620490"/>
            <a:ext cx="4539067" cy="677108"/>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a:solidFill>
                  <a:srgbClr val="1A1A1A"/>
                </a:solidFill>
                <a:latin typeface="Segoe UI Semibold"/>
                <a:cs typeface="Segoe UI"/>
              </a:rPr>
              <a:t>03	</a:t>
            </a:r>
            <a:r>
              <a:rPr lang="en-US" sz="1600">
                <a:solidFill>
                  <a:schemeClr val="accent1"/>
                </a:solidFill>
                <a:latin typeface="+mj-lt"/>
                <a:cs typeface="Segoe UI"/>
              </a:rPr>
              <a:t>Address threat of data theft or exposure </a:t>
            </a:r>
            <a:r>
              <a:rPr lang="en-US" sz="1400">
                <a:solidFill>
                  <a:srgbClr val="000000"/>
                </a:solidFill>
                <a:latin typeface="Segoe UI"/>
                <a:cs typeface="Segoe UI"/>
              </a:rPr>
              <a:t>from lost, stolen, or inappropriately decommissioned computers.</a:t>
            </a:r>
          </a:p>
        </p:txBody>
      </p:sp>
      <p:sp>
        <p:nvSpPr>
          <p:cNvPr id="22" name="Rectangle 21">
            <a:extLst>
              <a:ext uri="{FF2B5EF4-FFF2-40B4-BE49-F238E27FC236}">
                <a16:creationId xmlns:a16="http://schemas.microsoft.com/office/drawing/2014/main" id="{DDB0ED3B-AA9C-FB07-C72F-6D1554DB0E02}"/>
              </a:ext>
            </a:extLst>
          </p:cNvPr>
          <p:cNvSpPr/>
          <p:nvPr/>
        </p:nvSpPr>
        <p:spPr>
          <a:xfrm>
            <a:off x="574817" y="4643326"/>
            <a:ext cx="4149584" cy="461665"/>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a:solidFill>
                  <a:srgbClr val="1A1A1A"/>
                </a:solidFill>
                <a:latin typeface="Segoe UI Semibold"/>
                <a:cs typeface="Segoe UI"/>
              </a:rPr>
              <a:t>04	</a:t>
            </a:r>
            <a:r>
              <a:rPr lang="en-US" sz="1600">
                <a:solidFill>
                  <a:schemeClr val="accent1"/>
                </a:solidFill>
                <a:latin typeface="+mj-lt"/>
                <a:cs typeface="Segoe UI"/>
              </a:rPr>
              <a:t>Preserve content </a:t>
            </a:r>
            <a:r>
              <a:rPr lang="en-US" sz="1400">
                <a:solidFill>
                  <a:srgbClr val="000000"/>
                </a:solidFill>
                <a:latin typeface="Segoe UI"/>
                <a:cs typeface="Segoe UI"/>
              </a:rPr>
              <a:t>by custodian and send hold notifications.</a:t>
            </a:r>
          </a:p>
        </p:txBody>
      </p:sp>
    </p:spTree>
    <p:extLst>
      <p:ext uri="{BB962C8B-B14F-4D97-AF65-F5344CB8AC3E}">
        <p14:creationId xmlns:p14="http://schemas.microsoft.com/office/powerpoint/2010/main" val="795292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path" presetSubtype="0" decel="100000" fill="hold" grpId="1" nodeType="withEffect">
                                  <p:stCondLst>
                                    <p:cond delay="0"/>
                                  </p:stCondLst>
                                  <p:childTnLst>
                                    <p:animMotion origin="layout" path="M 4.16667E-6 3.33333E-6 L -0.02592 3.33333E-6 " pathEditMode="relative" rAng="0" ptsTypes="AA">
                                      <p:cBhvr>
                                        <p:cTn id="9" dur="750" spd="-100000" fill="hold"/>
                                        <p:tgtEl>
                                          <p:spTgt spid="16"/>
                                        </p:tgtEl>
                                        <p:attrNameLst>
                                          <p:attrName>ppt_x</p:attrName>
                                          <p:attrName>ppt_y</p:attrName>
                                        </p:attrNameLst>
                                      </p:cBhvr>
                                      <p:rCtr x="-1302" y="0"/>
                                    </p:animMotion>
                                  </p:childTnLst>
                                </p:cTn>
                              </p:par>
                              <p:par>
                                <p:cTn id="10" presetID="10" presetClass="entr" presetSubtype="0" fill="hold" grpId="0" nodeType="withEffect">
                                  <p:stCondLst>
                                    <p:cond delay="25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par>
                                <p:cTn id="13" presetID="42" presetClass="path" presetSubtype="0" decel="100000" fill="hold" grpId="1" nodeType="withEffect">
                                  <p:stCondLst>
                                    <p:cond delay="250"/>
                                  </p:stCondLst>
                                  <p:childTnLst>
                                    <p:animMotion origin="layout" path="M -3.125E-6 7.40741E-7 L -0.02591 7.40741E-7 " pathEditMode="relative" rAng="0" ptsTypes="AA">
                                      <p:cBhvr>
                                        <p:cTn id="14" dur="750" spd="-100000" fill="hold"/>
                                        <p:tgtEl>
                                          <p:spTgt spid="18"/>
                                        </p:tgtEl>
                                        <p:attrNameLst>
                                          <p:attrName>ppt_x</p:attrName>
                                          <p:attrName>ppt_y</p:attrName>
                                        </p:attrNameLst>
                                      </p:cBhvr>
                                      <p:rCtr x="-1302" y="0"/>
                                    </p:animMotion>
                                  </p:childTnLst>
                                </p:cTn>
                              </p:par>
                              <p:par>
                                <p:cTn id="15" presetID="10" presetClass="entr" presetSubtype="0" fill="hold" grpId="0" nodeType="withEffect">
                                  <p:stCondLst>
                                    <p:cond delay="50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par>
                                <p:cTn id="18" presetID="42" presetClass="path" presetSubtype="0" decel="100000" fill="hold" grpId="1" nodeType="withEffect">
                                  <p:stCondLst>
                                    <p:cond delay="500"/>
                                  </p:stCondLst>
                                  <p:childTnLst>
                                    <p:animMotion origin="layout" path="M -3.125E-6 -4.81481E-6 L -0.02591 -4.81481E-6 " pathEditMode="relative" rAng="0" ptsTypes="AA">
                                      <p:cBhvr>
                                        <p:cTn id="19" dur="750" spd="-100000" fill="hold"/>
                                        <p:tgtEl>
                                          <p:spTgt spid="20"/>
                                        </p:tgtEl>
                                        <p:attrNameLst>
                                          <p:attrName>ppt_x</p:attrName>
                                          <p:attrName>ppt_y</p:attrName>
                                        </p:attrNameLst>
                                      </p:cBhvr>
                                      <p:rCtr x="-1302" y="0"/>
                                    </p:animMotion>
                                  </p:childTnLst>
                                </p:cTn>
                              </p:par>
                              <p:par>
                                <p:cTn id="20" presetID="10" presetClass="entr" presetSubtype="0" fill="hold" grpId="0" nodeType="withEffect">
                                  <p:stCondLst>
                                    <p:cond delay="75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42" presetClass="path" presetSubtype="0" decel="100000" fill="hold" grpId="1" nodeType="withEffect">
                                  <p:stCondLst>
                                    <p:cond delay="750"/>
                                  </p:stCondLst>
                                  <p:childTnLst>
                                    <p:animMotion origin="layout" path="M 2.29167E-6 1.85185E-6 L -0.02591 1.85185E-6 " pathEditMode="relative" rAng="0" ptsTypes="AA">
                                      <p:cBhvr>
                                        <p:cTn id="24" dur="750" spd="-100000" fill="hold"/>
                                        <p:tgtEl>
                                          <p:spTgt spid="22"/>
                                        </p:tgtEl>
                                        <p:attrNameLst>
                                          <p:attrName>ppt_x</p:attrName>
                                          <p:attrName>ppt_y</p:attrName>
                                        </p:attrNameLst>
                                      </p:cBhvr>
                                      <p:rCtr x="-1302" y="0"/>
                                    </p:animMotion>
                                  </p:childTnLst>
                                </p:cTn>
                              </p:par>
                            </p:childTnLst>
                          </p:cTn>
                        </p:par>
                      </p:childTnLst>
                    </p:cTn>
                  </p:par>
                </p:childTnLst>
              </p:cTn>
              <p:prevCondLst>
                <p:cond evt="onPrev" delay="0">
                  <p:tgtEl>
                    <p:sldTgt/>
                  </p:tgtEl>
                </p:cond>
              </p:prevCondLst>
              <p:nextCondLst>
                <p:cond evt="onNext" delay="0">
                  <p:tgtEl>
                    <p:sldTgt/>
                  </p:tgtEl>
                </p:cond>
              </p:nextCondLst>
            </p:seq>
            <p:par>
              <p:cTn id="25"/>
            </p:par>
          </p:childTnLst>
        </p:cTn>
      </p:par>
    </p:tnLst>
    <p:bldLst>
      <p:bldP spid="16" grpId="0"/>
      <p:bldP spid="16" grpId="1"/>
      <p:bldP spid="18" grpId="0"/>
      <p:bldP spid="18" grpId="1"/>
      <p:bldP spid="20" grpId="0"/>
      <p:bldP spid="20" grpId="1"/>
      <p:bldP spid="22" grpId="0"/>
      <p:bldP spid="22"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74B54E1-28A4-0C84-A2CC-ECAF7C3E32AC}"/>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363936" y="-1"/>
            <a:ext cx="6828064" cy="6858001"/>
          </a:xfrm>
          <a:custGeom>
            <a:avLst/>
            <a:gdLst>
              <a:gd name="connsiteX0" fmla="*/ 0 w 7122432"/>
              <a:gd name="connsiteY0" fmla="*/ 3497262 h 6994526"/>
              <a:gd name="connsiteX1" fmla="*/ 1 w 7122432"/>
              <a:gd name="connsiteY1" fmla="*/ 3497263 h 6994526"/>
              <a:gd name="connsiteX2" fmla="*/ 0 w 7122432"/>
              <a:gd name="connsiteY2" fmla="*/ 3497263 h 6994526"/>
              <a:gd name="connsiteX3" fmla="*/ 3497263 w 7122432"/>
              <a:gd name="connsiteY3" fmla="*/ 0 h 6994526"/>
              <a:gd name="connsiteX4" fmla="*/ 7122432 w 7122432"/>
              <a:gd name="connsiteY4" fmla="*/ 0 h 6994526"/>
              <a:gd name="connsiteX5" fmla="*/ 7122432 w 7122432"/>
              <a:gd name="connsiteY5" fmla="*/ 6994526 h 6994526"/>
              <a:gd name="connsiteX6" fmla="*/ 3497263 w 7122432"/>
              <a:gd name="connsiteY6" fmla="*/ 6994525 h 6994526"/>
              <a:gd name="connsiteX7" fmla="*/ 18056 w 7122432"/>
              <a:gd name="connsiteY7" fmla="*/ 3854837 h 6994526"/>
              <a:gd name="connsiteX8" fmla="*/ 1 w 7122432"/>
              <a:gd name="connsiteY8" fmla="*/ 3497263 h 6994526"/>
              <a:gd name="connsiteX9" fmla="*/ 18056 w 7122432"/>
              <a:gd name="connsiteY9" fmla="*/ 3139688 h 6994526"/>
              <a:gd name="connsiteX10" fmla="*/ 3497263 w 7122432"/>
              <a:gd name="connsiteY10" fmla="*/ 0 h 6994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2432" h="6994526">
                <a:moveTo>
                  <a:pt x="0" y="3497262"/>
                </a:moveTo>
                <a:lnTo>
                  <a:pt x="1" y="3497263"/>
                </a:lnTo>
                <a:lnTo>
                  <a:pt x="0" y="3497263"/>
                </a:lnTo>
                <a:close/>
                <a:moveTo>
                  <a:pt x="3497263" y="0"/>
                </a:moveTo>
                <a:lnTo>
                  <a:pt x="7122432" y="0"/>
                </a:lnTo>
                <a:lnTo>
                  <a:pt x="7122432" y="6994526"/>
                </a:lnTo>
                <a:lnTo>
                  <a:pt x="3497263" y="6994525"/>
                </a:lnTo>
                <a:cubicBezTo>
                  <a:pt x="1686496" y="6994525"/>
                  <a:pt x="197151" y="5618353"/>
                  <a:pt x="18056" y="3854837"/>
                </a:cubicBezTo>
                <a:lnTo>
                  <a:pt x="1" y="3497263"/>
                </a:lnTo>
                <a:lnTo>
                  <a:pt x="18056" y="3139688"/>
                </a:lnTo>
                <a:cubicBezTo>
                  <a:pt x="197151" y="1376172"/>
                  <a:pt x="1686496" y="0"/>
                  <a:pt x="3497263" y="0"/>
                </a:cubicBezTo>
                <a:close/>
              </a:path>
            </a:pathLst>
          </a:custGeom>
          <a:noFill/>
          <a:ln>
            <a:noFill/>
          </a:ln>
        </p:spPr>
      </p:pic>
      <p:sp>
        <p:nvSpPr>
          <p:cNvPr id="4" name="Title 1">
            <a:extLst>
              <a:ext uri="{FF2B5EF4-FFF2-40B4-BE49-F238E27FC236}">
                <a16:creationId xmlns:a16="http://schemas.microsoft.com/office/drawing/2014/main" id="{C88DF0D9-353F-4669-CD15-DF98C9975F27}"/>
              </a:ext>
            </a:extLst>
          </p:cNvPr>
          <p:cNvSpPr txBox="1">
            <a:spLocks/>
          </p:cNvSpPr>
          <p:nvPr/>
        </p:nvSpPr>
        <p:spPr>
          <a:xfrm>
            <a:off x="588263" y="2679075"/>
            <a:ext cx="4873644" cy="506188"/>
          </a:xfrm>
          <a:prstGeom prst="rect">
            <a:avLst/>
          </a:prstGeom>
        </p:spPr>
        <p:txBody>
          <a:bodyPr vert="horz" wrap="square" lIns="0" tIns="0" rIns="0" bIns="0" rtlCol="0" anchor="b" anchorCtr="0">
            <a:noAutofit/>
          </a:bodyPr>
          <a:lstStyle>
            <a:lvl1pPr algn="l" defTabSz="932742" rtl="0" eaLnBrk="1" latinLnBrk="0" hangingPunct="1">
              <a:lnSpc>
                <a:spcPct val="100000"/>
              </a:lnSpc>
              <a:spcBef>
                <a:spcPct val="0"/>
              </a:spcBef>
              <a:buNone/>
              <a:defRPr lang="en-US" sz="3600" b="0" kern="1200" cap="none" spc="-50" baseline="0">
                <a:ln w="3175">
                  <a:noFill/>
                </a:ln>
                <a:solidFill>
                  <a:schemeClr val="tx1"/>
                </a:solidFill>
                <a:effectLst/>
                <a:latin typeface="+mj-lt"/>
                <a:ea typeface="+mn-ea"/>
                <a:cs typeface="Segoe UI" pitchFamily="34" charset="0"/>
              </a:defRPr>
            </a:lvl1pPr>
          </a:lstStyle>
          <a:p>
            <a:pPr>
              <a:lnSpc>
                <a:spcPct val="90000"/>
              </a:lnSpc>
            </a:pPr>
            <a:r>
              <a:rPr lang="en-US" sz="2600"/>
              <a:t>Simplify endpoint management </a:t>
            </a:r>
          </a:p>
        </p:txBody>
      </p:sp>
      <p:sp>
        <p:nvSpPr>
          <p:cNvPr id="5" name="Text Placeholder 6">
            <a:extLst>
              <a:ext uri="{FF2B5EF4-FFF2-40B4-BE49-F238E27FC236}">
                <a16:creationId xmlns:a16="http://schemas.microsoft.com/office/drawing/2014/main" id="{E1E1D473-7891-5E15-5473-B414FF83379D}"/>
              </a:ext>
            </a:extLst>
          </p:cNvPr>
          <p:cNvSpPr txBox="1">
            <a:spLocks/>
          </p:cNvSpPr>
          <p:nvPr/>
        </p:nvSpPr>
        <p:spPr>
          <a:xfrm>
            <a:off x="588263" y="3445328"/>
            <a:ext cx="4164583" cy="506187"/>
          </a:xfrm>
          <a:prstGeom prst="rect">
            <a:avLst/>
          </a:prstGeom>
          <a:noFill/>
        </p:spPr>
        <p:txBody>
          <a:bodyPr vert="horz" wrap="square" lIns="0" tIns="0" rIns="0" bIns="0" rtlCol="0">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Segoe UI" panose="020B0502040204020203" pitchFamily="34" charset="0"/>
              </a:defRPr>
            </a:lvl1pPr>
            <a:lvl2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2pPr>
            <a:lvl3pPr marL="200025" marR="0" indent="-200025" algn="l" defTabSz="932742" rtl="0" eaLnBrk="1" fontAlgn="auto" latinLnBrk="0" hangingPunct="1">
              <a:lnSpc>
                <a:spcPct val="100000"/>
              </a:lnSpc>
              <a:spcBef>
                <a:spcPts val="6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3pPr>
            <a:lvl4pPr marL="402336"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4pPr>
            <a:lvl5pPr marL="603504" marR="0" indent="-201168"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90000"/>
              </a:lnSpc>
              <a:spcAft>
                <a:spcPts val="600"/>
              </a:spcAft>
            </a:pPr>
            <a:r>
              <a:rPr lang="en-US" sz="1800">
                <a:solidFill>
                  <a:srgbClr val="0078D4"/>
                </a:solidFill>
              </a:rPr>
              <a:t>Streamline remote desktop access and control for work data</a:t>
            </a:r>
          </a:p>
        </p:txBody>
      </p:sp>
      <p:sp>
        <p:nvSpPr>
          <p:cNvPr id="6" name="Text Placeholder 16">
            <a:extLst>
              <a:ext uri="{FF2B5EF4-FFF2-40B4-BE49-F238E27FC236}">
                <a16:creationId xmlns:a16="http://schemas.microsoft.com/office/drawing/2014/main" id="{7C7229CF-89C7-1F24-C293-24769E747EF5}"/>
              </a:ext>
            </a:extLst>
          </p:cNvPr>
          <p:cNvSpPr txBox="1">
            <a:spLocks/>
          </p:cNvSpPr>
          <p:nvPr/>
        </p:nvSpPr>
        <p:spPr>
          <a:xfrm>
            <a:off x="503256" y="2302821"/>
            <a:ext cx="4338165" cy="506187"/>
          </a:xfrm>
          <a:prstGeom prst="rect">
            <a:avLst/>
          </a:prstGeom>
        </p:spPr>
        <p:txBody>
          <a:bodyPr/>
          <a:lstStyle>
            <a:lvl1pPr marL="0" marR="0" indent="0" algn="l" defTabSz="932742" rtl="0" eaLnBrk="1" fontAlgn="auto" latinLnBrk="0" hangingPunct="1">
              <a:lnSpc>
                <a:spcPct val="100000"/>
              </a:lnSpc>
              <a:spcBef>
                <a:spcPts val="1800"/>
              </a:spcBef>
              <a:spcAft>
                <a:spcPts val="0"/>
              </a:spcAft>
              <a:buClrTx/>
              <a:buSzPct val="90000"/>
              <a:buFont typeface="Wingdings" panose="05000000000000000000" pitchFamily="2" charset="2"/>
              <a:buNone/>
              <a:tabLst/>
              <a:defRPr sz="1800" kern="1200" spc="0" baseline="0">
                <a:solidFill>
                  <a:srgbClr val="000000"/>
                </a:solidFill>
                <a:latin typeface="+mj-lt"/>
                <a:ea typeface="+mn-ea"/>
                <a:cs typeface="Segoe UI Semilight" panose="020B0402040204020203" pitchFamily="34" charset="0"/>
              </a:defRPr>
            </a:lvl1pPr>
            <a:lvl2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2pPr>
            <a:lvl3pPr marL="200025" marR="0" indent="-200025" algn="l" defTabSz="932742" rtl="0" eaLnBrk="1" fontAlgn="auto" latinLnBrk="0" hangingPunct="1">
              <a:lnSpc>
                <a:spcPct val="100000"/>
              </a:lnSpc>
              <a:spcBef>
                <a:spcPts val="6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3pPr>
            <a:lvl4pPr marL="402336"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4pPr>
            <a:lvl5pPr marL="603504" marR="0" indent="-201168"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600">
                <a:solidFill>
                  <a:schemeClr val="tx1"/>
                </a:solidFill>
              </a:rPr>
              <a:t>02</a:t>
            </a:r>
            <a:endParaRPr lang="en-US" sz="2600">
              <a:solidFill>
                <a:schemeClr val="accent1"/>
              </a:solidFill>
            </a:endParaRPr>
          </a:p>
        </p:txBody>
      </p:sp>
    </p:spTree>
    <p:extLst>
      <p:ext uri="{BB962C8B-B14F-4D97-AF65-F5344CB8AC3E}">
        <p14:creationId xmlns:p14="http://schemas.microsoft.com/office/powerpoint/2010/main" val="2226811396"/>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70006EB5-76E1-811B-37B2-63764DF3C00E}"/>
              </a:ext>
              <a:ext uri="{C183D7F6-B498-43B3-948B-1728B52AA6E4}">
                <adec:decorative xmlns:adec="http://schemas.microsoft.com/office/drawing/2017/decorative" val="1"/>
              </a:ext>
            </a:extLst>
          </p:cNvPr>
          <p:cNvSpPr/>
          <p:nvPr/>
        </p:nvSpPr>
        <p:spPr bwMode="auto">
          <a:xfrm>
            <a:off x="0" y="1646450"/>
            <a:ext cx="12192000" cy="1729741"/>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8661C5"/>
              </a:solidFill>
              <a:effectLst/>
              <a:uLnTx/>
              <a:uFillTx/>
              <a:latin typeface="Calibri" panose="020F0502020204030204"/>
              <a:ea typeface="Segoe UI" pitchFamily="34" charset="0"/>
              <a:cs typeface="Segoe UI" pitchFamily="34" charset="0"/>
            </a:endParaRPr>
          </a:p>
        </p:txBody>
      </p:sp>
      <p:sp>
        <p:nvSpPr>
          <p:cNvPr id="2" name="Title 1">
            <a:extLst>
              <a:ext uri="{FF2B5EF4-FFF2-40B4-BE49-F238E27FC236}">
                <a16:creationId xmlns:a16="http://schemas.microsoft.com/office/drawing/2014/main" id="{F83D2C87-325A-1031-0C54-C2CCDDAB7051}"/>
              </a:ext>
            </a:extLst>
          </p:cNvPr>
          <p:cNvSpPr>
            <a:spLocks noGrp="1"/>
          </p:cNvSpPr>
          <p:nvPr>
            <p:ph type="title"/>
          </p:nvPr>
        </p:nvSpPr>
        <p:spPr>
          <a:xfrm>
            <a:off x="586581" y="745402"/>
            <a:ext cx="11018520" cy="430887"/>
          </a:xfrm>
        </p:spPr>
        <p:txBody>
          <a:bodyPr/>
          <a:lstStyle/>
          <a:p>
            <a:r>
              <a:rPr lang="en-US" noProof="0"/>
              <a:t>Simplify and streamline endpoint management</a:t>
            </a:r>
            <a:endParaRPr lang="en-US"/>
          </a:p>
        </p:txBody>
      </p:sp>
      <p:sp>
        <p:nvSpPr>
          <p:cNvPr id="3" name="Text Placeholder 2">
            <a:extLst>
              <a:ext uri="{FF2B5EF4-FFF2-40B4-BE49-F238E27FC236}">
                <a16:creationId xmlns:a16="http://schemas.microsoft.com/office/drawing/2014/main" id="{E9A3B904-6425-1B56-D0A2-EAF3B2F6ADE3}"/>
              </a:ext>
            </a:extLst>
          </p:cNvPr>
          <p:cNvSpPr>
            <a:spLocks noGrp="1"/>
          </p:cNvSpPr>
          <p:nvPr>
            <p:ph type="body" sz="quarter" idx="10"/>
          </p:nvPr>
        </p:nvSpPr>
        <p:spPr>
          <a:xfrm>
            <a:off x="586581" y="481302"/>
            <a:ext cx="11018838" cy="246221"/>
          </a:xfrm>
        </p:spPr>
        <p:txBody>
          <a:bodyPr/>
          <a:lstStyle/>
          <a:p>
            <a:r>
              <a:rPr lang="en-US">
                <a:solidFill>
                  <a:schemeClr val="tx1"/>
                </a:solidFill>
              </a:rPr>
              <a:t>02</a:t>
            </a:r>
            <a:r>
              <a:rPr lang="en-US"/>
              <a:t> </a:t>
            </a:r>
            <a:r>
              <a:rPr lang="en-US" noProof="0"/>
              <a:t>Simplify endpoint management </a:t>
            </a:r>
            <a:endParaRPr lang="en-US"/>
          </a:p>
        </p:txBody>
      </p:sp>
      <p:sp>
        <p:nvSpPr>
          <p:cNvPr id="18" name="Rectangle 17">
            <a:extLst>
              <a:ext uri="{FF2B5EF4-FFF2-40B4-BE49-F238E27FC236}">
                <a16:creationId xmlns:a16="http://schemas.microsoft.com/office/drawing/2014/main" id="{81D2F41F-F2B6-BB8E-6E8B-88FA85F08197}"/>
              </a:ext>
            </a:extLst>
          </p:cNvPr>
          <p:cNvSpPr/>
          <p:nvPr/>
        </p:nvSpPr>
        <p:spPr>
          <a:xfrm>
            <a:off x="760864" y="1957658"/>
            <a:ext cx="2940147" cy="523220"/>
          </a:xfrm>
          <a:prstGeom prst="rect">
            <a:avLst/>
          </a:prstGeom>
        </p:spPr>
        <p:txBody>
          <a:bodyPr wrap="square" anchor="b">
            <a:spAutoFit/>
          </a:bodyPr>
          <a:lstStyle/>
          <a:p>
            <a:pPr marL="0" marR="0" lvl="0" indent="0" algn="ctr" defTabSz="932418"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bg1"/>
                </a:solidFill>
                <a:effectLst/>
                <a:uLnTx/>
                <a:uFillTx/>
                <a:latin typeface="Segoe UI Semibold" panose="020B0702040204020203" pitchFamily="34" charset="0"/>
                <a:ea typeface="+mn-ea"/>
                <a:cs typeface="Segoe UI Semibold" panose="020B0702040204020203" pitchFamily="34" charset="0"/>
              </a:rPr>
              <a:t>Deliver the </a:t>
            </a:r>
            <a:br>
              <a:rPr kumimoji="0" lang="en-US" sz="1400" b="0" i="0" u="none" strike="noStrike" kern="1200" cap="none" spc="0" normalizeH="0" baseline="0" noProof="0">
                <a:ln>
                  <a:noFill/>
                </a:ln>
                <a:solidFill>
                  <a:schemeClr val="bg1"/>
                </a:solidFill>
                <a:effectLst/>
                <a:uLnTx/>
                <a:uFillTx/>
                <a:latin typeface="Segoe UI Semibold" panose="020B0702040204020203" pitchFamily="34" charset="0"/>
                <a:ea typeface="+mn-ea"/>
                <a:cs typeface="Segoe UI Semibold" panose="020B0702040204020203" pitchFamily="34" charset="0"/>
              </a:rPr>
            </a:br>
            <a:r>
              <a:rPr kumimoji="0" lang="en-US" sz="1400" b="0" i="0" u="none" strike="noStrike" kern="1200" cap="none" spc="0" normalizeH="0" baseline="0" noProof="0">
                <a:ln>
                  <a:noFill/>
                </a:ln>
                <a:solidFill>
                  <a:schemeClr val="bg1"/>
                </a:solidFill>
                <a:effectLst/>
                <a:uLnTx/>
                <a:uFillTx/>
                <a:latin typeface="Segoe UI Semibold" panose="020B0702040204020203" pitchFamily="34" charset="0"/>
                <a:ea typeface="+mn-ea"/>
                <a:cs typeface="Segoe UI Semibold" panose="020B0702040204020203" pitchFamily="34" charset="0"/>
              </a:rPr>
              <a:t>best experience</a:t>
            </a:r>
          </a:p>
        </p:txBody>
      </p:sp>
      <p:sp>
        <p:nvSpPr>
          <p:cNvPr id="20" name="Rectangle 19">
            <a:extLst>
              <a:ext uri="{FF2B5EF4-FFF2-40B4-BE49-F238E27FC236}">
                <a16:creationId xmlns:a16="http://schemas.microsoft.com/office/drawing/2014/main" id="{65BC3F4F-E2D1-D9A3-5442-50B95D7C446F}"/>
              </a:ext>
            </a:extLst>
          </p:cNvPr>
          <p:cNvSpPr/>
          <p:nvPr/>
        </p:nvSpPr>
        <p:spPr>
          <a:xfrm>
            <a:off x="4367218" y="1957658"/>
            <a:ext cx="2514600" cy="523220"/>
          </a:xfrm>
          <a:prstGeom prst="rect">
            <a:avLst/>
          </a:prstGeom>
        </p:spPr>
        <p:txBody>
          <a:bodyPr wrap="square" anchor="b">
            <a:spAutoFit/>
          </a:bodyPr>
          <a:lstStyle/>
          <a:p>
            <a:pPr marL="0" marR="0" lvl="0" indent="0" algn="ctr" defTabSz="932418"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bg1"/>
                </a:solidFill>
                <a:effectLst/>
                <a:uLnTx/>
                <a:uFillTx/>
                <a:latin typeface="Segoe UI Semibold" panose="020B0702040204020203" pitchFamily="34" charset="0"/>
                <a:ea typeface="+mn-ea"/>
                <a:cs typeface="Segoe UI Semibold" panose="020B0702040204020203" pitchFamily="34" charset="0"/>
              </a:rPr>
              <a:t>Manage and protect any endpoint from the cloud</a:t>
            </a:r>
          </a:p>
        </p:txBody>
      </p:sp>
      <p:sp>
        <p:nvSpPr>
          <p:cNvPr id="22" name="Rectangle 21">
            <a:extLst>
              <a:ext uri="{FF2B5EF4-FFF2-40B4-BE49-F238E27FC236}">
                <a16:creationId xmlns:a16="http://schemas.microsoft.com/office/drawing/2014/main" id="{1B972D9D-0741-3C47-A77F-11CC116EBCB2}"/>
              </a:ext>
            </a:extLst>
          </p:cNvPr>
          <p:cNvSpPr/>
          <p:nvPr/>
        </p:nvSpPr>
        <p:spPr>
          <a:xfrm>
            <a:off x="7507453" y="1945980"/>
            <a:ext cx="3093725" cy="523220"/>
          </a:xfrm>
          <a:prstGeom prst="rect">
            <a:avLst/>
          </a:prstGeom>
        </p:spPr>
        <p:txBody>
          <a:bodyPr wrap="square" anchor="b">
            <a:spAutoFit/>
          </a:bodyPr>
          <a:lstStyle/>
          <a:p>
            <a:pPr marL="0" marR="0" lvl="0" indent="0" algn="ctr" defTabSz="932418"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bg1"/>
                </a:solidFill>
                <a:effectLst/>
                <a:uLnTx/>
                <a:uFillTx/>
                <a:latin typeface="Segoe UI Semibold" panose="020B0702040204020203" pitchFamily="34" charset="0"/>
                <a:ea typeface="+mn-ea"/>
                <a:cs typeface="Segoe UI Semibold" panose="020B0702040204020203" pitchFamily="34" charset="0"/>
              </a:rPr>
              <a:t>Simplify and optimize endpoint estate to improve IT efficiency</a:t>
            </a:r>
          </a:p>
        </p:txBody>
      </p:sp>
      <p:sp>
        <p:nvSpPr>
          <p:cNvPr id="50" name="Text Placeholder 3">
            <a:extLst>
              <a:ext uri="{FF2B5EF4-FFF2-40B4-BE49-F238E27FC236}">
                <a16:creationId xmlns:a16="http://schemas.microsoft.com/office/drawing/2014/main" id="{3A9AC8D2-E104-5A6B-E450-5E8C5BFB4324}"/>
              </a:ext>
            </a:extLst>
          </p:cNvPr>
          <p:cNvSpPr txBox="1">
            <a:spLocks/>
          </p:cNvSpPr>
          <p:nvPr/>
        </p:nvSpPr>
        <p:spPr>
          <a:xfrm>
            <a:off x="1566734" y="4231728"/>
            <a:ext cx="5882223" cy="1785104"/>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1200"/>
              </a:spcBef>
              <a:buNone/>
              <a:defRPr/>
            </a:pPr>
            <a:r>
              <a:rPr kumimoji="0" lang="en-US" sz="16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Easily enable remote desktop access for employees on any device, while you maintain central management and security of your users’ desktops. </a:t>
            </a:r>
            <a:endParaRPr lang="en-US" sz="1600">
              <a:solidFill>
                <a:srgbClr val="000000"/>
              </a:solidFill>
              <a:latin typeface="Segoe UI"/>
            </a:endParaRPr>
          </a:p>
          <a:p>
            <a:pPr marL="0" indent="0">
              <a:spcBef>
                <a:spcPts val="2400"/>
              </a:spcBef>
              <a:buNone/>
              <a:defRPr/>
            </a:pPr>
            <a:r>
              <a:rPr kumimoji="0" lang="en-US" sz="16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Control which devices and users can access your work data with options to block users from logging in from home computers, un-approved apps, or outside of work hours. </a:t>
            </a:r>
          </a:p>
        </p:txBody>
      </p:sp>
      <p:cxnSp>
        <p:nvCxnSpPr>
          <p:cNvPr id="5" name="Straight Connector 4">
            <a:extLst>
              <a:ext uri="{FF2B5EF4-FFF2-40B4-BE49-F238E27FC236}">
                <a16:creationId xmlns:a16="http://schemas.microsoft.com/office/drawing/2014/main" id="{C167FDFF-B57F-60E8-4C4A-508C05EA554E}"/>
              </a:ext>
              <a:ext uri="{C183D7F6-B498-43B3-948B-1728B52AA6E4}">
                <adec:decorative xmlns:adec="http://schemas.microsoft.com/office/drawing/2017/decorative" val="1"/>
              </a:ext>
            </a:extLst>
          </p:cNvPr>
          <p:cNvCxnSpPr/>
          <p:nvPr/>
        </p:nvCxnSpPr>
        <p:spPr>
          <a:xfrm>
            <a:off x="-8164" y="2812131"/>
            <a:ext cx="11092852" cy="0"/>
          </a:xfrm>
          <a:prstGeom prst="line">
            <a:avLst/>
          </a:prstGeom>
          <a:ln w="15367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Isosceles Triangle 15">
            <a:extLst>
              <a:ext uri="{FF2B5EF4-FFF2-40B4-BE49-F238E27FC236}">
                <a16:creationId xmlns:a16="http://schemas.microsoft.com/office/drawing/2014/main" id="{EF16B3E4-B3CA-E51E-ABBE-04669A28D26A}"/>
              </a:ext>
              <a:ext uri="{C183D7F6-B498-43B3-948B-1728B52AA6E4}">
                <adec:decorative xmlns:adec="http://schemas.microsoft.com/office/drawing/2017/decorative" val="1"/>
              </a:ext>
            </a:extLst>
          </p:cNvPr>
          <p:cNvSpPr/>
          <p:nvPr/>
        </p:nvSpPr>
        <p:spPr>
          <a:xfrm rot="5400000">
            <a:off x="10956227" y="2697262"/>
            <a:ext cx="423079" cy="22973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Oval 16">
            <a:extLst>
              <a:ext uri="{FF2B5EF4-FFF2-40B4-BE49-F238E27FC236}">
                <a16:creationId xmlns:a16="http://schemas.microsoft.com/office/drawing/2014/main" id="{3424D149-2576-15F8-BE38-D4173D4F2A34}"/>
              </a:ext>
              <a:ext uri="{C183D7F6-B498-43B3-948B-1728B52AA6E4}">
                <adec:decorative xmlns:adec="http://schemas.microsoft.com/office/drawing/2017/decorative" val="1"/>
              </a:ext>
            </a:extLst>
          </p:cNvPr>
          <p:cNvSpPr/>
          <p:nvPr/>
        </p:nvSpPr>
        <p:spPr>
          <a:xfrm>
            <a:off x="2093537" y="2677657"/>
            <a:ext cx="274801" cy="274801"/>
          </a:xfrm>
          <a:prstGeom prst="ellipse">
            <a:avLst/>
          </a:prstGeom>
          <a:solidFill>
            <a:schemeClr val="accent3"/>
          </a:solidFill>
          <a:ln w="381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prstClr val="white"/>
              </a:solidFill>
              <a:effectLst/>
              <a:uLnTx/>
              <a:uFillTx/>
              <a:latin typeface="Segoe UI Semibold" panose="020B0702040204020203" pitchFamily="34" charset="0"/>
              <a:ea typeface="+mn-ea"/>
              <a:cs typeface="Segoe UI Semibold" panose="020B0702040204020203" pitchFamily="34" charset="0"/>
            </a:endParaRPr>
          </a:p>
        </p:txBody>
      </p:sp>
      <p:sp>
        <p:nvSpPr>
          <p:cNvPr id="19" name="Oval 18">
            <a:extLst>
              <a:ext uri="{FF2B5EF4-FFF2-40B4-BE49-F238E27FC236}">
                <a16:creationId xmlns:a16="http://schemas.microsoft.com/office/drawing/2014/main" id="{1CFB5A0A-C0C3-AD43-B6F6-6F8DE155F723}"/>
              </a:ext>
              <a:ext uri="{C183D7F6-B498-43B3-948B-1728B52AA6E4}">
                <adec:decorative xmlns:adec="http://schemas.microsoft.com/office/drawing/2017/decorative" val="1"/>
              </a:ext>
            </a:extLst>
          </p:cNvPr>
          <p:cNvSpPr/>
          <p:nvPr/>
        </p:nvSpPr>
        <p:spPr>
          <a:xfrm>
            <a:off x="5487118" y="2677657"/>
            <a:ext cx="274801" cy="274801"/>
          </a:xfrm>
          <a:prstGeom prst="ellipse">
            <a:avLst/>
          </a:prstGeom>
          <a:solidFill>
            <a:schemeClr val="accent1"/>
          </a:solidFill>
          <a:ln w="381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prstClr val="white"/>
              </a:solidFill>
              <a:effectLst/>
              <a:uLnTx/>
              <a:uFillTx/>
              <a:latin typeface="Segoe UI Semibold" panose="020B0702040204020203" pitchFamily="34" charset="0"/>
              <a:ea typeface="+mn-ea"/>
              <a:cs typeface="Segoe UI Semibold" panose="020B0702040204020203" pitchFamily="34" charset="0"/>
            </a:endParaRPr>
          </a:p>
        </p:txBody>
      </p:sp>
      <p:sp>
        <p:nvSpPr>
          <p:cNvPr id="21" name="Oval 20">
            <a:extLst>
              <a:ext uri="{FF2B5EF4-FFF2-40B4-BE49-F238E27FC236}">
                <a16:creationId xmlns:a16="http://schemas.microsoft.com/office/drawing/2014/main" id="{69BBB61B-CB91-7C56-5957-D5DA3694780A}"/>
              </a:ext>
              <a:ext uri="{C183D7F6-B498-43B3-948B-1728B52AA6E4}">
                <adec:decorative xmlns:adec="http://schemas.microsoft.com/office/drawing/2017/decorative" val="1"/>
              </a:ext>
            </a:extLst>
          </p:cNvPr>
          <p:cNvSpPr/>
          <p:nvPr/>
        </p:nvSpPr>
        <p:spPr>
          <a:xfrm>
            <a:off x="8916915" y="2677657"/>
            <a:ext cx="274801" cy="274801"/>
          </a:xfrm>
          <a:prstGeom prst="ellipse">
            <a:avLst/>
          </a:prstGeom>
          <a:solidFill>
            <a:schemeClr val="accent1">
              <a:lumMod val="75000"/>
            </a:schemeClr>
          </a:solidFill>
          <a:ln w="381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prstClr val="white"/>
              </a:solidFill>
              <a:effectLst/>
              <a:uLnTx/>
              <a:uFillTx/>
              <a:latin typeface="Segoe UI Semibold" panose="020B0702040204020203" pitchFamily="34" charset="0"/>
              <a:ea typeface="+mn-ea"/>
              <a:cs typeface="Segoe UI Semibold" panose="020B0702040204020203" pitchFamily="34" charset="0"/>
            </a:endParaRPr>
          </a:p>
        </p:txBody>
      </p:sp>
      <p:sp>
        <p:nvSpPr>
          <p:cNvPr id="4" name="Freeform 5">
            <a:extLst>
              <a:ext uri="{FF2B5EF4-FFF2-40B4-BE49-F238E27FC236}">
                <a16:creationId xmlns:a16="http://schemas.microsoft.com/office/drawing/2014/main" id="{3C0F1E62-DCAE-1EDC-A7CB-102882A44F41}"/>
              </a:ext>
              <a:ext uri="{C183D7F6-B498-43B3-948B-1728B52AA6E4}">
                <adec:decorative xmlns:adec="http://schemas.microsoft.com/office/drawing/2017/decorative" val="1"/>
              </a:ext>
            </a:extLst>
          </p:cNvPr>
          <p:cNvSpPr>
            <a:spLocks/>
          </p:cNvSpPr>
          <p:nvPr/>
        </p:nvSpPr>
        <p:spPr bwMode="auto">
          <a:xfrm>
            <a:off x="1158303" y="4295118"/>
            <a:ext cx="179786" cy="289976"/>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6" name="Freeform 5">
            <a:extLst>
              <a:ext uri="{FF2B5EF4-FFF2-40B4-BE49-F238E27FC236}">
                <a16:creationId xmlns:a16="http://schemas.microsoft.com/office/drawing/2014/main" id="{D31EF74E-9492-4652-6286-59E545ED61E4}"/>
              </a:ext>
              <a:ext uri="{C183D7F6-B498-43B3-948B-1728B52AA6E4}">
                <adec:decorative xmlns:adec="http://schemas.microsoft.com/office/drawing/2017/decorative" val="1"/>
              </a:ext>
            </a:extLst>
          </p:cNvPr>
          <p:cNvSpPr>
            <a:spLocks/>
          </p:cNvSpPr>
          <p:nvPr/>
        </p:nvSpPr>
        <p:spPr bwMode="auto">
          <a:xfrm>
            <a:off x="1158303" y="5359033"/>
            <a:ext cx="179786" cy="289976"/>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7" name="Rectangle: Rounded Corners 6">
            <a:extLst>
              <a:ext uri="{FF2B5EF4-FFF2-40B4-BE49-F238E27FC236}">
                <a16:creationId xmlns:a16="http://schemas.microsoft.com/office/drawing/2014/main" id="{ED7212C3-A46B-1446-EFA1-BB91E401CDEA}"/>
              </a:ext>
              <a:ext uri="{C183D7F6-B498-43B3-948B-1728B52AA6E4}">
                <adec:decorative xmlns:adec="http://schemas.microsoft.com/office/drawing/2017/decorative" val="1"/>
              </a:ext>
            </a:extLst>
          </p:cNvPr>
          <p:cNvSpPr/>
          <p:nvPr/>
        </p:nvSpPr>
        <p:spPr bwMode="auto">
          <a:xfrm>
            <a:off x="8647616" y="3853512"/>
            <a:ext cx="2394620" cy="2351424"/>
          </a:xfrm>
          <a:prstGeom prst="roundRect">
            <a:avLst>
              <a:gd name="adj" fmla="val 7406"/>
            </a:avLst>
          </a:prstGeom>
          <a:solidFill>
            <a:schemeClr val="bg1">
              <a:lumMod val="85000"/>
              <a:alpha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8" name="Graphic 7">
            <a:extLst>
              <a:ext uri="{FF2B5EF4-FFF2-40B4-BE49-F238E27FC236}">
                <a16:creationId xmlns:a16="http://schemas.microsoft.com/office/drawing/2014/main" id="{229DF081-51FD-15FF-BA50-4168CAA7BBCF}"/>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rcRect l="-42408" t="-42408" r="-42408" b="-42408"/>
          <a:stretch/>
        </p:blipFill>
        <p:spPr>
          <a:xfrm>
            <a:off x="9958590" y="3853512"/>
            <a:ext cx="926294" cy="926285"/>
          </a:xfrm>
          <a:prstGeom prst="rect">
            <a:avLst/>
          </a:prstGeom>
        </p:spPr>
      </p:pic>
      <p:pic>
        <p:nvPicPr>
          <p:cNvPr id="9" name="Graphic 8">
            <a:extLst>
              <a:ext uri="{FF2B5EF4-FFF2-40B4-BE49-F238E27FC236}">
                <a16:creationId xmlns:a16="http://schemas.microsoft.com/office/drawing/2014/main" id="{C3A23FD9-6C72-4955-0ED1-A9BDD8116942}"/>
              </a:ext>
              <a:ext uri="{C183D7F6-B498-43B3-948B-1728B52AA6E4}">
                <adec:decorative xmlns:adec="http://schemas.microsoft.com/office/drawing/2017/decorative" val="1"/>
              </a:ext>
            </a:extLst>
          </p:cNvPr>
          <p:cNvPicPr>
            <a:picLocks noChangeAspect="1"/>
          </p:cNvPicPr>
          <p:nvPr/>
        </p:nvPicPr>
        <p:blipFill rotWithShape="1">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rcRect l="-53261" t="-53261" r="-53261" b="-53261"/>
          <a:stretch/>
        </p:blipFill>
        <p:spPr>
          <a:xfrm>
            <a:off x="8774909" y="4779797"/>
            <a:ext cx="1068668" cy="1068662"/>
          </a:xfrm>
          <a:prstGeom prst="rect">
            <a:avLst/>
          </a:prstGeom>
        </p:spPr>
      </p:pic>
      <p:pic>
        <p:nvPicPr>
          <p:cNvPr id="10" name="Picture 2">
            <a:extLst>
              <a:ext uri="{FF2B5EF4-FFF2-40B4-BE49-F238E27FC236}">
                <a16:creationId xmlns:a16="http://schemas.microsoft.com/office/drawing/2014/main" id="{2ED58891-F303-AFD3-90C1-46E90D5E1DF6}"/>
              </a:ext>
              <a:ext uri="{C183D7F6-B498-43B3-948B-1728B52AA6E4}">
                <adec:decorative xmlns:adec="http://schemas.microsoft.com/office/drawing/2017/decorative" val="1"/>
              </a:ext>
            </a:extLst>
          </p:cNvPr>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906097" y="5046837"/>
            <a:ext cx="1068668" cy="56191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a:extLst>
              <a:ext uri="{FF2B5EF4-FFF2-40B4-BE49-F238E27FC236}">
                <a16:creationId xmlns:a16="http://schemas.microsoft.com/office/drawing/2014/main" id="{10219918-6F9B-6DB7-3D72-B85E3BE3EA14}"/>
              </a:ext>
              <a:ext uri="{C183D7F6-B498-43B3-948B-1728B52AA6E4}">
                <adec:decorative xmlns:adec="http://schemas.microsoft.com/office/drawing/2017/decorative" val="1"/>
              </a:ext>
            </a:extLst>
          </p:cNvPr>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971234" y="3981121"/>
            <a:ext cx="671068" cy="671068"/>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3F59C90C-5C36-22F8-2711-D9CF1A7E79C5}"/>
              </a:ext>
            </a:extLst>
          </p:cNvPr>
          <p:cNvSpPr txBox="1"/>
          <p:nvPr/>
        </p:nvSpPr>
        <p:spPr>
          <a:xfrm>
            <a:off x="8707438" y="4623203"/>
            <a:ext cx="1198659" cy="246221"/>
          </a:xfrm>
          <a:prstGeom prst="rect">
            <a:avLst/>
          </a:prstGeom>
          <a:noFill/>
        </p:spPr>
        <p:txBody>
          <a:bodyPr wrap="square">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0" cap="none" spc="-50" normalizeH="0" baseline="0" noProof="0">
                <a:ln>
                  <a:noFill/>
                </a:ln>
                <a:solidFill>
                  <a:srgbClr val="2E2F2E">
                    <a:lumMod val="90000"/>
                    <a:lumOff val="10000"/>
                  </a:srgbClr>
                </a:solidFill>
                <a:effectLst/>
                <a:uLnTx/>
                <a:uFillTx/>
                <a:latin typeface="Segoe UI" panose="020B0502040204020203" pitchFamily="34" charset="0"/>
                <a:ea typeface="Segoe UI" panose="020B0502040204020203" pitchFamily="34" charset="0"/>
                <a:cs typeface="Segoe UI" panose="020B0502040204020203" pitchFamily="34" charset="0"/>
              </a:rPr>
              <a:t>Microsoft Defender </a:t>
            </a:r>
            <a:endParaRPr kumimoji="0" lang="en-US" sz="1000" b="0" i="0" u="none" strike="noStrike" kern="1200" cap="none" spc="0" normalizeH="0" baseline="0" noProof="0">
              <a:ln>
                <a:noFill/>
              </a:ln>
              <a:solidFill>
                <a:srgbClr val="1A1A1A"/>
              </a:solidFill>
              <a:effectLst/>
              <a:uLnTx/>
              <a:uFillTx/>
              <a:latin typeface="Segoe UI"/>
              <a:ea typeface="+mn-ea"/>
              <a:cs typeface="+mn-cs"/>
            </a:endParaRPr>
          </a:p>
        </p:txBody>
      </p:sp>
      <p:sp>
        <p:nvSpPr>
          <p:cNvPr id="13" name="TextBox 12">
            <a:extLst>
              <a:ext uri="{FF2B5EF4-FFF2-40B4-BE49-F238E27FC236}">
                <a16:creationId xmlns:a16="http://schemas.microsoft.com/office/drawing/2014/main" id="{B84B1FEE-9C30-080E-A763-7F680391DFF0}"/>
              </a:ext>
            </a:extLst>
          </p:cNvPr>
          <p:cNvSpPr txBox="1"/>
          <p:nvPr/>
        </p:nvSpPr>
        <p:spPr>
          <a:xfrm>
            <a:off x="9906097" y="4642541"/>
            <a:ext cx="1198659" cy="246221"/>
          </a:xfrm>
          <a:prstGeom prst="rect">
            <a:avLst/>
          </a:prstGeom>
          <a:noFill/>
        </p:spPr>
        <p:txBody>
          <a:bodyPr wrap="square">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0" cap="none" spc="-50" normalizeH="0" baseline="0" noProof="0">
                <a:ln>
                  <a:noFill/>
                </a:ln>
                <a:solidFill>
                  <a:srgbClr val="2E2F2E">
                    <a:lumMod val="90000"/>
                    <a:lumOff val="10000"/>
                  </a:srgbClr>
                </a:solidFill>
                <a:effectLst/>
                <a:uLnTx/>
                <a:uFillTx/>
                <a:latin typeface="Segoe UI" panose="020B0502040204020203" pitchFamily="34" charset="0"/>
                <a:ea typeface="Segoe UI" panose="020B0502040204020203" pitchFamily="34" charset="0"/>
                <a:cs typeface="Segoe UI" panose="020B0502040204020203" pitchFamily="34" charset="0"/>
              </a:rPr>
              <a:t>Microsoft Intune </a:t>
            </a:r>
            <a:endParaRPr kumimoji="0" lang="en-US" sz="1000" b="0" i="0" u="none" strike="noStrike" kern="1200" cap="none" spc="0" normalizeH="0" baseline="0" noProof="0">
              <a:ln>
                <a:noFill/>
              </a:ln>
              <a:solidFill>
                <a:srgbClr val="1A1A1A"/>
              </a:solidFill>
              <a:effectLst/>
              <a:uLnTx/>
              <a:uFillTx/>
              <a:latin typeface="Segoe UI"/>
              <a:ea typeface="+mn-ea"/>
              <a:cs typeface="+mn-cs"/>
            </a:endParaRPr>
          </a:p>
        </p:txBody>
      </p:sp>
      <p:sp>
        <p:nvSpPr>
          <p:cNvPr id="14" name="TextBox 13">
            <a:extLst>
              <a:ext uri="{FF2B5EF4-FFF2-40B4-BE49-F238E27FC236}">
                <a16:creationId xmlns:a16="http://schemas.microsoft.com/office/drawing/2014/main" id="{BA65B717-BC71-5666-0225-1CFFA499AAC6}"/>
              </a:ext>
            </a:extLst>
          </p:cNvPr>
          <p:cNvSpPr txBox="1"/>
          <p:nvPr/>
        </p:nvSpPr>
        <p:spPr>
          <a:xfrm>
            <a:off x="8707438" y="5616722"/>
            <a:ext cx="1198659" cy="400110"/>
          </a:xfrm>
          <a:prstGeom prst="rect">
            <a:avLst/>
          </a:prstGeom>
          <a:noFill/>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0" cap="none" spc="-50" normalizeH="0" baseline="0" noProof="0">
                <a:ln>
                  <a:noFill/>
                </a:ln>
                <a:solidFill>
                  <a:srgbClr val="2E2F2E">
                    <a:lumMod val="90000"/>
                    <a:lumOff val="10000"/>
                  </a:srgbClr>
                </a:solidFill>
                <a:effectLst/>
                <a:uLnTx/>
                <a:uFillTx/>
                <a:latin typeface="Segoe UI" panose="020B0502040204020203" pitchFamily="34" charset="0"/>
                <a:ea typeface="Segoe UI" panose="020B0502040204020203" pitchFamily="34" charset="0"/>
                <a:cs typeface="Segoe UI" panose="020B0502040204020203" pitchFamily="34" charset="0"/>
              </a:rPr>
              <a:t>Azure Information Protection </a:t>
            </a:r>
            <a:endParaRPr kumimoji="0" lang="en-US" sz="1000" b="0" i="0" u="none" strike="noStrike" kern="1200" cap="none" spc="0" normalizeH="0" baseline="0" noProof="0">
              <a:ln>
                <a:noFill/>
              </a:ln>
              <a:solidFill>
                <a:srgbClr val="1A1A1A"/>
              </a:solidFill>
              <a:effectLst/>
              <a:uLnTx/>
              <a:uFillTx/>
              <a:latin typeface="Segoe UI"/>
              <a:ea typeface="+mn-ea"/>
              <a:cs typeface="+mn-cs"/>
            </a:endParaRPr>
          </a:p>
        </p:txBody>
      </p:sp>
      <p:sp>
        <p:nvSpPr>
          <p:cNvPr id="15" name="TextBox 14">
            <a:extLst>
              <a:ext uri="{FF2B5EF4-FFF2-40B4-BE49-F238E27FC236}">
                <a16:creationId xmlns:a16="http://schemas.microsoft.com/office/drawing/2014/main" id="{8158DCA7-8933-959F-C6D7-5C001B211A4D}"/>
              </a:ext>
            </a:extLst>
          </p:cNvPr>
          <p:cNvSpPr txBox="1"/>
          <p:nvPr/>
        </p:nvSpPr>
        <p:spPr>
          <a:xfrm>
            <a:off x="9843577" y="5618046"/>
            <a:ext cx="1198659" cy="400110"/>
          </a:xfrm>
          <a:prstGeom prst="rect">
            <a:avLst/>
          </a:prstGeom>
          <a:noFill/>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0" cap="none" spc="-50" normalizeH="0" baseline="0" noProof="0">
                <a:ln>
                  <a:noFill/>
                </a:ln>
                <a:solidFill>
                  <a:srgbClr val="2E2F2E">
                    <a:lumMod val="90000"/>
                    <a:lumOff val="10000"/>
                  </a:srgbClr>
                </a:solidFill>
                <a:effectLst/>
                <a:uLnTx/>
                <a:uFillTx/>
                <a:latin typeface="Segoe UI" panose="020B0502040204020203" pitchFamily="34" charset="0"/>
                <a:ea typeface="Segoe UI" panose="020B0502040204020203" pitchFamily="34" charset="0"/>
                <a:cs typeface="Segoe UI" panose="020B0502040204020203" pitchFamily="34" charset="0"/>
              </a:rPr>
              <a:t>Azure AD </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0" cap="none" spc="-50" normalizeH="0" baseline="0" noProof="0">
                <a:ln>
                  <a:noFill/>
                </a:ln>
                <a:solidFill>
                  <a:srgbClr val="2E2F2E">
                    <a:lumMod val="90000"/>
                    <a:lumOff val="10000"/>
                  </a:srgbClr>
                </a:solidFill>
                <a:effectLst/>
                <a:uLnTx/>
                <a:uFillTx/>
                <a:latin typeface="Segoe UI" panose="020B0502040204020203" pitchFamily="34" charset="0"/>
                <a:ea typeface="Segoe UI" panose="020B0502040204020203" pitchFamily="34" charset="0"/>
                <a:cs typeface="Segoe UI" panose="020B0502040204020203" pitchFamily="34" charset="0"/>
              </a:rPr>
              <a:t>Premium P1</a:t>
            </a:r>
            <a:endParaRPr kumimoji="0" lang="en-US" sz="1000" b="0" i="0" u="none" strike="noStrike" kern="1200" cap="none" spc="0" normalizeH="0" baseline="0" noProof="0">
              <a:ln>
                <a:noFill/>
              </a:ln>
              <a:solidFill>
                <a:srgbClr val="1A1A1A"/>
              </a:solidFill>
              <a:effectLst/>
              <a:uLnTx/>
              <a:uFillTx/>
              <a:latin typeface="Segoe UI"/>
              <a:ea typeface="+mn-ea"/>
              <a:cs typeface="+mn-cs"/>
            </a:endParaRPr>
          </a:p>
        </p:txBody>
      </p:sp>
    </p:spTree>
    <p:extLst>
      <p:ext uri="{BB962C8B-B14F-4D97-AF65-F5344CB8AC3E}">
        <p14:creationId xmlns:p14="http://schemas.microsoft.com/office/powerpoint/2010/main" val="3536874065"/>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C596EAFE-D219-5FCE-9672-1F2E4EF32750}"/>
              </a:ext>
              <a:ext uri="{C183D7F6-B498-43B3-948B-1728B52AA6E4}">
                <adec:decorative xmlns:adec="http://schemas.microsoft.com/office/drawing/2017/decorative" val="1"/>
              </a:ext>
            </a:extLst>
          </p:cNvPr>
          <p:cNvSpPr/>
          <p:nvPr/>
        </p:nvSpPr>
        <p:spPr bwMode="auto">
          <a:xfrm>
            <a:off x="6280169" y="0"/>
            <a:ext cx="5911831" cy="6858000"/>
          </a:xfrm>
          <a:prstGeom prst="rect">
            <a:avLst/>
          </a:prstGeom>
          <a:solidFill>
            <a:schemeClr val="bg1">
              <a:lumMod val="95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8661C5"/>
              </a:solidFill>
              <a:effectLst/>
              <a:uLnTx/>
              <a:uFillTx/>
              <a:latin typeface="Calibri" panose="020F0502020204030204"/>
              <a:ea typeface="Segoe UI" pitchFamily="34" charset="0"/>
              <a:cs typeface="Segoe UI" pitchFamily="34" charset="0"/>
            </a:endParaRPr>
          </a:p>
        </p:txBody>
      </p:sp>
      <p:pic>
        <p:nvPicPr>
          <p:cNvPr id="6" name="Picture 5">
            <a:extLst>
              <a:ext uri="{FF2B5EF4-FFF2-40B4-BE49-F238E27FC236}">
                <a16:creationId xmlns:a16="http://schemas.microsoft.com/office/drawing/2014/main" id="{496E5D6E-3FBE-C78B-8355-A39778454EA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280169" y="1604290"/>
            <a:ext cx="5913633" cy="5255207"/>
          </a:xfrm>
          <a:prstGeom prst="rect">
            <a:avLst/>
          </a:prstGeom>
        </p:spPr>
      </p:pic>
      <p:sp>
        <p:nvSpPr>
          <p:cNvPr id="14" name="Title 13">
            <a:extLst>
              <a:ext uri="{FF2B5EF4-FFF2-40B4-BE49-F238E27FC236}">
                <a16:creationId xmlns:a16="http://schemas.microsoft.com/office/drawing/2014/main" id="{548170A9-4BD6-9EBD-62BA-2C334FBB53B8}"/>
              </a:ext>
            </a:extLst>
          </p:cNvPr>
          <p:cNvSpPr>
            <a:spLocks noGrp="1"/>
          </p:cNvSpPr>
          <p:nvPr>
            <p:ph type="title"/>
          </p:nvPr>
        </p:nvSpPr>
        <p:spPr>
          <a:xfrm>
            <a:off x="574816" y="510988"/>
            <a:ext cx="11018520" cy="430887"/>
          </a:xfrm>
        </p:spPr>
        <p:txBody>
          <a:bodyPr/>
          <a:lstStyle/>
          <a:p>
            <a:r>
              <a:rPr lang="en-US" noProof="0"/>
              <a:t>Deliver the best experience</a:t>
            </a:r>
            <a:endParaRPr lang="en-US"/>
          </a:p>
        </p:txBody>
      </p:sp>
      <p:sp>
        <p:nvSpPr>
          <p:cNvPr id="16" name="Text Placeholder 15">
            <a:extLst>
              <a:ext uri="{FF2B5EF4-FFF2-40B4-BE49-F238E27FC236}">
                <a16:creationId xmlns:a16="http://schemas.microsoft.com/office/drawing/2014/main" id="{C8A1A6A5-77B2-4F4E-124E-F968CC9DAFEB}"/>
              </a:ext>
            </a:extLst>
          </p:cNvPr>
          <p:cNvSpPr>
            <a:spLocks noGrp="1"/>
          </p:cNvSpPr>
          <p:nvPr>
            <p:ph type="body" sz="quarter" idx="10"/>
          </p:nvPr>
        </p:nvSpPr>
        <p:spPr>
          <a:xfrm>
            <a:off x="574816" y="246888"/>
            <a:ext cx="11018838" cy="246221"/>
          </a:xfrm>
        </p:spPr>
        <p:txBody>
          <a:bodyPr/>
          <a:lstStyle/>
          <a:p>
            <a:r>
              <a:rPr lang="en-US">
                <a:solidFill>
                  <a:schemeClr val="tx1"/>
                </a:solidFill>
              </a:rPr>
              <a:t>02</a:t>
            </a:r>
            <a:r>
              <a:rPr lang="en-US"/>
              <a:t> </a:t>
            </a:r>
            <a:r>
              <a:rPr lang="en-US" noProof="0"/>
              <a:t>Simplify endpoint management </a:t>
            </a:r>
            <a:endParaRPr lang="en-US"/>
          </a:p>
        </p:txBody>
      </p:sp>
      <p:sp>
        <p:nvSpPr>
          <p:cNvPr id="4" name="Rectangle 3">
            <a:extLst>
              <a:ext uri="{FF2B5EF4-FFF2-40B4-BE49-F238E27FC236}">
                <a16:creationId xmlns:a16="http://schemas.microsoft.com/office/drawing/2014/main" id="{F5832C79-B86C-E2E0-707D-EB85B5A80515}"/>
              </a:ext>
            </a:extLst>
          </p:cNvPr>
          <p:cNvSpPr/>
          <p:nvPr/>
        </p:nvSpPr>
        <p:spPr>
          <a:xfrm>
            <a:off x="574816" y="1871140"/>
            <a:ext cx="4480799" cy="677108"/>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a:latin typeface="+mj-lt"/>
                <a:cs typeface="Segoe UI"/>
              </a:rPr>
              <a:t>01	</a:t>
            </a:r>
            <a:r>
              <a:rPr lang="en-US" sz="1600" b="1">
                <a:solidFill>
                  <a:schemeClr val="accent1"/>
                </a:solidFill>
                <a:latin typeface="+mj-lt"/>
                <a:cs typeface="Segoe UI"/>
              </a:rPr>
              <a:t>Keep people, data, and devices protected </a:t>
            </a:r>
            <a:r>
              <a:rPr lang="en-US" sz="1400">
                <a:solidFill>
                  <a:srgbClr val="000000"/>
                </a:solidFill>
                <a:latin typeface="Segoe UI"/>
                <a:cs typeface="Segoe UI"/>
              </a:rPr>
              <a:t>and private through hardware and software security designed to work together. </a:t>
            </a:r>
          </a:p>
        </p:txBody>
      </p:sp>
      <p:sp>
        <p:nvSpPr>
          <p:cNvPr id="8" name="Rectangle 7">
            <a:extLst>
              <a:ext uri="{FF2B5EF4-FFF2-40B4-BE49-F238E27FC236}">
                <a16:creationId xmlns:a16="http://schemas.microsoft.com/office/drawing/2014/main" id="{18792F51-6A1D-444A-F50E-BE5D81278A13}"/>
              </a:ext>
            </a:extLst>
          </p:cNvPr>
          <p:cNvSpPr/>
          <p:nvPr/>
        </p:nvSpPr>
        <p:spPr>
          <a:xfrm>
            <a:off x="563118" y="2920595"/>
            <a:ext cx="4594264" cy="461665"/>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a:solidFill>
                  <a:srgbClr val="1A1A1A"/>
                </a:solidFill>
                <a:latin typeface="Segoe UI Semibold"/>
                <a:cs typeface="Segoe UI"/>
              </a:rPr>
              <a:t>02	</a:t>
            </a:r>
            <a:r>
              <a:rPr lang="en-US" sz="1600" b="1">
                <a:solidFill>
                  <a:schemeClr val="accent1"/>
                </a:solidFill>
                <a:latin typeface="+mj-lt"/>
                <a:cs typeface="Segoe UI"/>
              </a:rPr>
              <a:t>Reduce disruptions </a:t>
            </a:r>
            <a:r>
              <a:rPr lang="en-US" sz="1400">
                <a:solidFill>
                  <a:srgbClr val="000000"/>
                </a:solidFill>
                <a:latin typeface="Segoe UI"/>
                <a:cs typeface="Segoe UI"/>
              </a:rPr>
              <a:t>with unobtrusive IT features and experiences to help employees stay focused.</a:t>
            </a:r>
          </a:p>
        </p:txBody>
      </p:sp>
      <p:sp>
        <p:nvSpPr>
          <p:cNvPr id="11" name="Rectangle 10">
            <a:extLst>
              <a:ext uri="{FF2B5EF4-FFF2-40B4-BE49-F238E27FC236}">
                <a16:creationId xmlns:a16="http://schemas.microsoft.com/office/drawing/2014/main" id="{82215774-878A-934C-D906-8E6B14534AF1}"/>
              </a:ext>
            </a:extLst>
          </p:cNvPr>
          <p:cNvSpPr/>
          <p:nvPr/>
        </p:nvSpPr>
        <p:spPr>
          <a:xfrm>
            <a:off x="563118" y="3754607"/>
            <a:ext cx="4594264" cy="461665"/>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a:solidFill>
                  <a:srgbClr val="1A1A1A"/>
                </a:solidFill>
                <a:latin typeface="Segoe UI Semibold"/>
                <a:cs typeface="Segoe UI"/>
              </a:rPr>
              <a:t>03	</a:t>
            </a:r>
            <a:r>
              <a:rPr lang="en-US" sz="1600" b="1">
                <a:solidFill>
                  <a:schemeClr val="accent1"/>
                </a:solidFill>
                <a:latin typeface="+mj-lt"/>
                <a:cs typeface="Segoe UI"/>
              </a:rPr>
              <a:t>Upgrade to Windows 11 with confidence, </a:t>
            </a:r>
            <a:r>
              <a:rPr lang="en-US" sz="1400">
                <a:solidFill>
                  <a:srgbClr val="000000"/>
                </a:solidFill>
                <a:latin typeface="Segoe UI"/>
                <a:cs typeface="Segoe UI"/>
              </a:rPr>
              <a:t>with over 99% app compatibility and App Assure.</a:t>
            </a:r>
            <a:r>
              <a:rPr lang="en-US" sz="1400" baseline="30000">
                <a:solidFill>
                  <a:srgbClr val="000000"/>
                </a:solidFill>
                <a:latin typeface="Segoe UI"/>
                <a:cs typeface="Segoe UI"/>
              </a:rPr>
              <a:t>1</a:t>
            </a:r>
          </a:p>
        </p:txBody>
      </p:sp>
      <p:sp>
        <p:nvSpPr>
          <p:cNvPr id="13" name="Rectangle 12">
            <a:extLst>
              <a:ext uri="{FF2B5EF4-FFF2-40B4-BE49-F238E27FC236}">
                <a16:creationId xmlns:a16="http://schemas.microsoft.com/office/drawing/2014/main" id="{FE6D3C13-BEF7-5433-8E41-F9407C1489C8}"/>
              </a:ext>
            </a:extLst>
          </p:cNvPr>
          <p:cNvSpPr/>
          <p:nvPr/>
        </p:nvSpPr>
        <p:spPr>
          <a:xfrm>
            <a:off x="563118" y="4588619"/>
            <a:ext cx="4594264" cy="461665"/>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a:solidFill>
                  <a:srgbClr val="1A1A1A"/>
                </a:solidFill>
                <a:latin typeface="Segoe UI Semibold"/>
                <a:cs typeface="Segoe UI"/>
              </a:rPr>
              <a:t>04	</a:t>
            </a:r>
            <a:r>
              <a:rPr lang="en-US" sz="1600" b="1">
                <a:solidFill>
                  <a:schemeClr val="accent1"/>
                </a:solidFill>
                <a:latin typeface="+mj-lt"/>
                <a:cs typeface="Segoe UI"/>
              </a:rPr>
              <a:t>Embrace inclusivity </a:t>
            </a:r>
            <a:r>
              <a:rPr lang="en-US" sz="1400">
                <a:solidFill>
                  <a:srgbClr val="000000"/>
                </a:solidFill>
                <a:latin typeface="Segoe UI"/>
                <a:cs typeface="Segoe UI"/>
              </a:rPr>
              <a:t>with enhanced accessibility, e.g., system-wide live captions, natural voice access.</a:t>
            </a:r>
          </a:p>
        </p:txBody>
      </p:sp>
      <p:sp>
        <p:nvSpPr>
          <p:cNvPr id="9" name="TextBox 8">
            <a:extLst>
              <a:ext uri="{FF2B5EF4-FFF2-40B4-BE49-F238E27FC236}">
                <a16:creationId xmlns:a16="http://schemas.microsoft.com/office/drawing/2014/main" id="{869F751E-C400-665A-824F-647D9EA7F9C7}"/>
              </a:ext>
              <a:ext uri="{C183D7F6-B498-43B3-948B-1728B52AA6E4}">
                <adec:decorative xmlns:adec="http://schemas.microsoft.com/office/drawing/2017/decorative" val="0"/>
              </a:ext>
            </a:extLst>
          </p:cNvPr>
          <p:cNvSpPr txBox="1"/>
          <p:nvPr/>
        </p:nvSpPr>
        <p:spPr>
          <a:xfrm>
            <a:off x="1497579" y="6410414"/>
            <a:ext cx="4780788" cy="230832"/>
          </a:xfrm>
          <a:prstGeom prst="rect">
            <a:avLst/>
          </a:prstGeom>
          <a:noFill/>
        </p:spPr>
        <p:txBody>
          <a:bodyPr wrap="square">
            <a:spAutoFit/>
          </a:bodyPr>
          <a:lstStyle/>
          <a:p>
            <a:pPr marL="0" marR="0" lvl="0" indent="0" algn="r" defTabSz="914367"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30000" noProof="0">
                <a:ln>
                  <a:noFill/>
                </a:ln>
                <a:gradFill>
                  <a:gsLst>
                    <a:gs pos="2917">
                      <a:prstClr val="black"/>
                    </a:gs>
                    <a:gs pos="30000">
                      <a:prstClr val="black"/>
                    </a:gs>
                  </a:gsLst>
                  <a:lin ang="5400000" scaled="0"/>
                </a:gradFill>
                <a:effectLst/>
                <a:uLnTx/>
                <a:uFillTx/>
                <a:latin typeface="Calibri" panose="020F0502020204030204"/>
                <a:ea typeface="+mn-ea"/>
                <a:cs typeface="+mn-cs"/>
              </a:rPr>
              <a:t>1 </a:t>
            </a:r>
            <a:r>
              <a:rPr kumimoji="0" lang="en-US" sz="900" b="0" i="0" u="none" strike="noStrike" kern="1200" cap="none" spc="0" normalizeH="0" baseline="0" noProof="0">
                <a:ln>
                  <a:noFill/>
                </a:ln>
                <a:gradFill>
                  <a:gsLst>
                    <a:gs pos="2917">
                      <a:prstClr val="black"/>
                    </a:gs>
                    <a:gs pos="30000">
                      <a:prstClr val="black"/>
                    </a:gs>
                  </a:gsLst>
                  <a:lin ang="5400000" scaled="0"/>
                </a:gradFill>
                <a:effectLst/>
                <a:uLnTx/>
                <a:uFillTx/>
                <a:latin typeface="Calibri" panose="020F0502020204030204"/>
                <a:ea typeface="+mn-ea"/>
                <a:cs typeface="+mn-cs"/>
              </a:rPr>
              <a:t>Based on Microsoft AppAssure data 2018-2021. </a:t>
            </a:r>
          </a:p>
        </p:txBody>
      </p:sp>
    </p:spTree>
    <p:extLst>
      <p:ext uri="{BB962C8B-B14F-4D97-AF65-F5344CB8AC3E}">
        <p14:creationId xmlns:p14="http://schemas.microsoft.com/office/powerpoint/2010/main" val="2352690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path" presetSubtype="0" decel="100000" fill="hold" grpId="1" nodeType="withEffect">
                                  <p:stCondLst>
                                    <p:cond delay="0"/>
                                  </p:stCondLst>
                                  <p:childTnLst>
                                    <p:animMotion origin="layout" path="M 6.25E-7 -2.22222E-6 L -0.02591 -2.22222E-6 " pathEditMode="relative" rAng="0" ptsTypes="AA">
                                      <p:cBhvr>
                                        <p:cTn id="9" dur="750" spd="-100000" fill="hold"/>
                                        <p:tgtEl>
                                          <p:spTgt spid="4"/>
                                        </p:tgtEl>
                                        <p:attrNameLst>
                                          <p:attrName>ppt_x</p:attrName>
                                          <p:attrName>ppt_y</p:attrName>
                                        </p:attrNameLst>
                                      </p:cBhvr>
                                      <p:rCtr x="-1302" y="0"/>
                                    </p:animMotion>
                                  </p:childTnLst>
                                </p:cTn>
                              </p:par>
                              <p:par>
                                <p:cTn id="10" presetID="10" presetClass="entr" presetSubtype="0" fill="hold" grpId="0" nodeType="withEffect">
                                  <p:stCondLst>
                                    <p:cond delay="25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42" presetClass="path" presetSubtype="0" decel="100000" fill="hold" grpId="1" nodeType="withEffect">
                                  <p:stCondLst>
                                    <p:cond delay="250"/>
                                  </p:stCondLst>
                                  <p:childTnLst>
                                    <p:animMotion origin="layout" path="M 4.58333E-6 -7.40741E-7 L -0.02592 -7.40741E-7 " pathEditMode="relative" rAng="0" ptsTypes="AA">
                                      <p:cBhvr>
                                        <p:cTn id="14" dur="750" spd="-100000" fill="hold"/>
                                        <p:tgtEl>
                                          <p:spTgt spid="8"/>
                                        </p:tgtEl>
                                        <p:attrNameLst>
                                          <p:attrName>ppt_x</p:attrName>
                                          <p:attrName>ppt_y</p:attrName>
                                        </p:attrNameLst>
                                      </p:cBhvr>
                                      <p:rCtr x="-1302" y="0"/>
                                    </p:animMotion>
                                  </p:childTnLst>
                                </p:cTn>
                              </p:par>
                              <p:par>
                                <p:cTn id="15" presetID="10" presetClass="entr" presetSubtype="0" fill="hold" grpId="0" nodeType="withEffect">
                                  <p:stCondLst>
                                    <p:cond delay="5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42" presetClass="path" presetSubtype="0" decel="100000" fill="hold" grpId="1" nodeType="withEffect">
                                  <p:stCondLst>
                                    <p:cond delay="500"/>
                                  </p:stCondLst>
                                  <p:childTnLst>
                                    <p:animMotion origin="layout" path="M 4.58333E-6 1.48148E-6 L -0.02592 1.48148E-6 " pathEditMode="relative" rAng="0" ptsTypes="AA">
                                      <p:cBhvr>
                                        <p:cTn id="19" dur="750" spd="-100000" fill="hold"/>
                                        <p:tgtEl>
                                          <p:spTgt spid="11"/>
                                        </p:tgtEl>
                                        <p:attrNameLst>
                                          <p:attrName>ppt_x</p:attrName>
                                          <p:attrName>ppt_y</p:attrName>
                                        </p:attrNameLst>
                                      </p:cBhvr>
                                      <p:rCtr x="-1302" y="0"/>
                                    </p:animMotion>
                                  </p:childTnLst>
                                </p:cTn>
                              </p:par>
                              <p:par>
                                <p:cTn id="20" presetID="10" presetClass="entr" presetSubtype="0" fill="hold" grpId="0" nodeType="withEffect">
                                  <p:stCondLst>
                                    <p:cond delay="75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42" presetClass="path" presetSubtype="0" decel="100000" fill="hold" grpId="1" nodeType="withEffect">
                                  <p:stCondLst>
                                    <p:cond delay="750"/>
                                  </p:stCondLst>
                                  <p:childTnLst>
                                    <p:animMotion origin="layout" path="M 4.58333E-6 3.7037E-6 L -0.02592 3.7037E-6 " pathEditMode="relative" rAng="0" ptsTypes="AA">
                                      <p:cBhvr>
                                        <p:cTn id="24" dur="750" spd="-100000" fill="hold"/>
                                        <p:tgtEl>
                                          <p:spTgt spid="13"/>
                                        </p:tgtEl>
                                        <p:attrNameLst>
                                          <p:attrName>ppt_x</p:attrName>
                                          <p:attrName>ppt_y</p:attrName>
                                        </p:attrNameLst>
                                      </p:cBhvr>
                                      <p:rCtr x="-1302" y="0"/>
                                    </p:animMotion>
                                  </p:childTnLst>
                                </p:cTn>
                              </p:par>
                            </p:childTnLst>
                          </p:cTn>
                        </p:par>
                      </p:childTnLst>
                    </p:cTn>
                  </p:par>
                </p:childTnLst>
              </p:cTn>
              <p:prevCondLst>
                <p:cond evt="onPrev" delay="0">
                  <p:tgtEl>
                    <p:sldTgt/>
                  </p:tgtEl>
                </p:cond>
              </p:prevCondLst>
              <p:nextCondLst>
                <p:cond evt="onNext" delay="0">
                  <p:tgtEl>
                    <p:sldTgt/>
                  </p:tgtEl>
                </p:cond>
              </p:nextCondLst>
            </p:seq>
            <p:par>
              <p:cTn id="25"/>
            </p:par>
          </p:childTnLst>
        </p:cTn>
      </p:par>
    </p:tnLst>
    <p:bldLst>
      <p:bldP spid="4" grpId="0"/>
      <p:bldP spid="4" grpId="1"/>
      <p:bldP spid="8" grpId="0"/>
      <p:bldP spid="8" grpId="1"/>
      <p:bldP spid="11" grpId="0"/>
      <p:bldP spid="11" grpId="1"/>
      <p:bldP spid="13" grpId="0"/>
      <p:bldP spid="13"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9B7C32-602A-4BFC-BFA6-EB232C3E3CB9}"/>
              </a:ext>
            </a:extLst>
          </p:cNvPr>
          <p:cNvSpPr>
            <a:spLocks noGrp="1"/>
          </p:cNvSpPr>
          <p:nvPr>
            <p:ph type="title"/>
          </p:nvPr>
        </p:nvSpPr>
        <p:spPr>
          <a:xfrm>
            <a:off x="574675" y="511175"/>
            <a:ext cx="10299065" cy="430213"/>
          </a:xfrm>
        </p:spPr>
        <p:txBody>
          <a:bodyPr/>
          <a:lstStyle/>
          <a:p>
            <a:r>
              <a:rPr lang="en-US"/>
              <a:t>Enhance endpoint security across Windows, Mac, Android, and iOS devices </a:t>
            </a:r>
          </a:p>
        </p:txBody>
      </p:sp>
      <p:sp>
        <p:nvSpPr>
          <p:cNvPr id="2" name="Text Placeholder 1">
            <a:extLst>
              <a:ext uri="{FF2B5EF4-FFF2-40B4-BE49-F238E27FC236}">
                <a16:creationId xmlns:a16="http://schemas.microsoft.com/office/drawing/2014/main" id="{002F402F-5FE5-AD7B-56B0-C127AAFB5E79}"/>
              </a:ext>
            </a:extLst>
          </p:cNvPr>
          <p:cNvSpPr>
            <a:spLocks noGrp="1"/>
          </p:cNvSpPr>
          <p:nvPr>
            <p:ph type="body" sz="quarter" idx="10"/>
          </p:nvPr>
        </p:nvSpPr>
        <p:spPr>
          <a:xfrm>
            <a:off x="574816" y="246888"/>
            <a:ext cx="11018838" cy="246221"/>
          </a:xfrm>
        </p:spPr>
        <p:txBody>
          <a:bodyPr/>
          <a:lstStyle/>
          <a:p>
            <a:r>
              <a:rPr lang="en-US">
                <a:solidFill>
                  <a:schemeClr val="tx1"/>
                </a:solidFill>
              </a:rPr>
              <a:t>02</a:t>
            </a:r>
            <a:r>
              <a:rPr lang="en-US"/>
              <a:t> </a:t>
            </a:r>
            <a:r>
              <a:rPr lang="en-US" noProof="0"/>
              <a:t>Simplify endpoint management </a:t>
            </a:r>
            <a:endParaRPr lang="en-US"/>
          </a:p>
        </p:txBody>
      </p:sp>
      <p:pic>
        <p:nvPicPr>
          <p:cNvPr id="43" name="Graphic 42">
            <a:extLst>
              <a:ext uri="{FF2B5EF4-FFF2-40B4-BE49-F238E27FC236}">
                <a16:creationId xmlns:a16="http://schemas.microsoft.com/office/drawing/2014/main" id="{1577DA95-66D8-B635-9B73-845B75B2B2FC}"/>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723880" y="1756251"/>
            <a:ext cx="744238" cy="785178"/>
          </a:xfrm>
          <a:prstGeom prst="rect">
            <a:avLst/>
          </a:prstGeom>
        </p:spPr>
      </p:pic>
      <p:sp>
        <p:nvSpPr>
          <p:cNvPr id="138" name="Rectangle 137">
            <a:extLst>
              <a:ext uri="{FF2B5EF4-FFF2-40B4-BE49-F238E27FC236}">
                <a16:creationId xmlns:a16="http://schemas.microsoft.com/office/drawing/2014/main" id="{9CED935B-58A3-B0F2-F347-F1B87B56F62C}"/>
              </a:ext>
              <a:ext uri="{C183D7F6-B498-43B3-948B-1728B52AA6E4}">
                <adec:decorative xmlns:adec="http://schemas.microsoft.com/office/drawing/2017/decorative" val="1"/>
              </a:ext>
            </a:extLst>
          </p:cNvPr>
          <p:cNvSpPr/>
          <p:nvPr/>
        </p:nvSpPr>
        <p:spPr bwMode="auto">
          <a:xfrm>
            <a:off x="-2" y="3200400"/>
            <a:ext cx="12192002" cy="3657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68" name="TextBox 167">
            <a:extLst>
              <a:ext uri="{FF2B5EF4-FFF2-40B4-BE49-F238E27FC236}">
                <a16:creationId xmlns:a16="http://schemas.microsoft.com/office/drawing/2014/main" id="{ABD2302E-C699-F754-8820-531BCCCAB951}"/>
              </a:ext>
            </a:extLst>
          </p:cNvPr>
          <p:cNvSpPr txBox="1"/>
          <p:nvPr/>
        </p:nvSpPr>
        <p:spPr>
          <a:xfrm>
            <a:off x="1794990" y="3542231"/>
            <a:ext cx="1049966" cy="276999"/>
          </a:xfrm>
          <a:prstGeom prst="rect">
            <a:avLst/>
          </a:prstGeom>
          <a:noFill/>
        </p:spPr>
        <p:txBody>
          <a:bodyPr wrap="none" lIns="0" tIns="0" rIns="0" bIns="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Segoe UI Semibold"/>
                <a:ea typeface="+mn-ea"/>
                <a:cs typeface="+mn-cs"/>
              </a:rPr>
              <a:t>Endpoints</a:t>
            </a:r>
          </a:p>
        </p:txBody>
      </p:sp>
      <p:pic>
        <p:nvPicPr>
          <p:cNvPr id="224" name="Picture 223" descr="Windows Logo">
            <a:extLst>
              <a:ext uri="{FF2B5EF4-FFF2-40B4-BE49-F238E27FC236}">
                <a16:creationId xmlns:a16="http://schemas.microsoft.com/office/drawing/2014/main" id="{5143DC77-4750-0742-2929-AB37BC0AC1C7}"/>
              </a:ext>
              <a:ext uri="{C183D7F6-B498-43B3-948B-1728B52AA6E4}">
                <adec:decorative xmlns:adec="http://schemas.microsoft.com/office/drawing/2017/decorative" val="0"/>
              </a:ext>
            </a:extLst>
          </p:cNvPr>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a:xfrm>
            <a:off x="1650003" y="4791361"/>
            <a:ext cx="1339940" cy="301346"/>
          </a:xfrm>
          <a:prstGeom prst="rect">
            <a:avLst/>
          </a:prstGeom>
        </p:spPr>
      </p:pic>
      <p:pic>
        <p:nvPicPr>
          <p:cNvPr id="248" name="Picture 247" descr="macOS Logo">
            <a:extLst>
              <a:ext uri="{FF2B5EF4-FFF2-40B4-BE49-F238E27FC236}">
                <a16:creationId xmlns:a16="http://schemas.microsoft.com/office/drawing/2014/main" id="{731BD11B-C010-A995-50A2-C223D6646927}"/>
              </a:ext>
              <a:ext uri="{C183D7F6-B498-43B3-948B-1728B52AA6E4}">
                <adec:decorative xmlns:adec="http://schemas.microsoft.com/office/drawing/2017/decorative" val="0"/>
              </a:ext>
            </a:extLst>
          </p:cNvPr>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a:ext>
            </a:extLst>
          </a:blip>
          <a:stretch>
            <a:fillRect/>
          </a:stretch>
        </p:blipFill>
        <p:spPr>
          <a:xfrm>
            <a:off x="1896746" y="5473476"/>
            <a:ext cx="846454" cy="199712"/>
          </a:xfrm>
          <a:prstGeom prst="rect">
            <a:avLst/>
          </a:prstGeom>
        </p:spPr>
      </p:pic>
      <p:grpSp>
        <p:nvGrpSpPr>
          <p:cNvPr id="287" name="Group 286">
            <a:extLst>
              <a:ext uri="{FF2B5EF4-FFF2-40B4-BE49-F238E27FC236}">
                <a16:creationId xmlns:a16="http://schemas.microsoft.com/office/drawing/2014/main" id="{7FE37D95-2821-B516-3997-130898C404D2}"/>
              </a:ext>
              <a:ext uri="{C183D7F6-B498-43B3-948B-1728B52AA6E4}">
                <adec:decorative xmlns:adec="http://schemas.microsoft.com/office/drawing/2017/decorative" val="1"/>
              </a:ext>
            </a:extLst>
          </p:cNvPr>
          <p:cNvGrpSpPr/>
          <p:nvPr/>
        </p:nvGrpSpPr>
        <p:grpSpPr>
          <a:xfrm>
            <a:off x="4207987" y="3911599"/>
            <a:ext cx="3776027" cy="1864481"/>
            <a:chOff x="4207987" y="3490081"/>
            <a:chExt cx="3776027" cy="2286000"/>
          </a:xfrm>
        </p:grpSpPr>
        <p:cxnSp>
          <p:nvCxnSpPr>
            <p:cNvPr id="288" name="Straight Connector 287">
              <a:extLst>
                <a:ext uri="{FF2B5EF4-FFF2-40B4-BE49-F238E27FC236}">
                  <a16:creationId xmlns:a16="http://schemas.microsoft.com/office/drawing/2014/main" id="{D74EF848-C7A8-AA54-5ABF-F17354687565}"/>
                </a:ext>
              </a:extLst>
            </p:cNvPr>
            <p:cNvCxnSpPr>
              <a:cxnSpLocks/>
            </p:cNvCxnSpPr>
            <p:nvPr/>
          </p:nvCxnSpPr>
          <p:spPr>
            <a:xfrm>
              <a:off x="4207987" y="3490081"/>
              <a:ext cx="0" cy="2286000"/>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89" name="Straight Connector 288">
              <a:extLst>
                <a:ext uri="{FF2B5EF4-FFF2-40B4-BE49-F238E27FC236}">
                  <a16:creationId xmlns:a16="http://schemas.microsoft.com/office/drawing/2014/main" id="{FBEF5F0F-DE34-E7CF-1E1B-7A49DB301AC6}"/>
                </a:ext>
              </a:extLst>
            </p:cNvPr>
            <p:cNvCxnSpPr>
              <a:cxnSpLocks/>
            </p:cNvCxnSpPr>
            <p:nvPr/>
          </p:nvCxnSpPr>
          <p:spPr>
            <a:xfrm>
              <a:off x="7984014" y="3490081"/>
              <a:ext cx="0" cy="2286000"/>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292" name="TextBox 291">
            <a:extLst>
              <a:ext uri="{FF2B5EF4-FFF2-40B4-BE49-F238E27FC236}">
                <a16:creationId xmlns:a16="http://schemas.microsoft.com/office/drawing/2014/main" id="{49B9D80C-AF4E-8B54-56B5-02D99D245D66}"/>
              </a:ext>
            </a:extLst>
          </p:cNvPr>
          <p:cNvSpPr txBox="1"/>
          <p:nvPr/>
        </p:nvSpPr>
        <p:spPr>
          <a:xfrm>
            <a:off x="5126985" y="3542231"/>
            <a:ext cx="1938030" cy="276999"/>
          </a:xfrm>
          <a:prstGeom prst="rect">
            <a:avLst/>
          </a:prstGeom>
          <a:noFill/>
        </p:spPr>
        <p:txBody>
          <a:bodyPr wrap="none" lIns="0" tIns="0" rIns="0" bIns="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Segoe UI Semibold"/>
                <a:ea typeface="+mn-ea"/>
                <a:cs typeface="+mn-cs"/>
              </a:rPr>
              <a:t>Mobile device OS*</a:t>
            </a:r>
          </a:p>
        </p:txBody>
      </p:sp>
      <p:sp>
        <p:nvSpPr>
          <p:cNvPr id="329" name="Freeform 11" descr="Android Logo">
            <a:extLst>
              <a:ext uri="{FF2B5EF4-FFF2-40B4-BE49-F238E27FC236}">
                <a16:creationId xmlns:a16="http://schemas.microsoft.com/office/drawing/2014/main" id="{4D85509D-3DD3-80E1-A546-3980441536D0}"/>
              </a:ext>
              <a:ext uri="{C183D7F6-B498-43B3-948B-1728B52AA6E4}">
                <adec:decorative xmlns:adec="http://schemas.microsoft.com/office/drawing/2017/decorative" val="0"/>
              </a:ext>
            </a:extLst>
          </p:cNvPr>
          <p:cNvSpPr>
            <a:spLocks noChangeAspect="1" noEditPoints="1"/>
          </p:cNvSpPr>
          <p:nvPr/>
        </p:nvSpPr>
        <p:spPr bwMode="black">
          <a:xfrm>
            <a:off x="5911774" y="4715221"/>
            <a:ext cx="368452" cy="453626"/>
          </a:xfrm>
          <a:custGeom>
            <a:avLst/>
            <a:gdLst>
              <a:gd name="T0" fmla="*/ 574 w 618"/>
              <a:gd name="T1" fmla="*/ 227 h 723"/>
              <a:gd name="T2" fmla="*/ 530 w 618"/>
              <a:gd name="T3" fmla="*/ 272 h 723"/>
              <a:gd name="T4" fmla="*/ 530 w 618"/>
              <a:gd name="T5" fmla="*/ 446 h 723"/>
              <a:gd name="T6" fmla="*/ 574 w 618"/>
              <a:gd name="T7" fmla="*/ 491 h 723"/>
              <a:gd name="T8" fmla="*/ 618 w 618"/>
              <a:gd name="T9" fmla="*/ 446 h 723"/>
              <a:gd name="T10" fmla="*/ 618 w 618"/>
              <a:gd name="T11" fmla="*/ 272 h 723"/>
              <a:gd name="T12" fmla="*/ 574 w 618"/>
              <a:gd name="T13" fmla="*/ 227 h 723"/>
              <a:gd name="T14" fmla="*/ 44 w 618"/>
              <a:gd name="T15" fmla="*/ 227 h 723"/>
              <a:gd name="T16" fmla="*/ 0 w 618"/>
              <a:gd name="T17" fmla="*/ 272 h 723"/>
              <a:gd name="T18" fmla="*/ 0 w 618"/>
              <a:gd name="T19" fmla="*/ 446 h 723"/>
              <a:gd name="T20" fmla="*/ 44 w 618"/>
              <a:gd name="T21" fmla="*/ 491 h 723"/>
              <a:gd name="T22" fmla="*/ 88 w 618"/>
              <a:gd name="T23" fmla="*/ 446 h 723"/>
              <a:gd name="T24" fmla="*/ 88 w 618"/>
              <a:gd name="T25" fmla="*/ 272 h 723"/>
              <a:gd name="T26" fmla="*/ 44 w 618"/>
              <a:gd name="T27" fmla="*/ 227 h 723"/>
              <a:gd name="T28" fmla="*/ 505 w 618"/>
              <a:gd name="T29" fmla="*/ 228 h 723"/>
              <a:gd name="T30" fmla="*/ 505 w 618"/>
              <a:gd name="T31" fmla="*/ 547 h 723"/>
              <a:gd name="T32" fmla="*/ 471 w 618"/>
              <a:gd name="T33" fmla="*/ 581 h 723"/>
              <a:gd name="T34" fmla="*/ 432 w 618"/>
              <a:gd name="T35" fmla="*/ 581 h 723"/>
              <a:gd name="T36" fmla="*/ 432 w 618"/>
              <a:gd name="T37" fmla="*/ 678 h 723"/>
              <a:gd name="T38" fmla="*/ 388 w 618"/>
              <a:gd name="T39" fmla="*/ 723 h 723"/>
              <a:gd name="T40" fmla="*/ 344 w 618"/>
              <a:gd name="T41" fmla="*/ 678 h 723"/>
              <a:gd name="T42" fmla="*/ 344 w 618"/>
              <a:gd name="T43" fmla="*/ 581 h 723"/>
              <a:gd name="T44" fmla="*/ 276 w 618"/>
              <a:gd name="T45" fmla="*/ 581 h 723"/>
              <a:gd name="T46" fmla="*/ 276 w 618"/>
              <a:gd name="T47" fmla="*/ 678 h 723"/>
              <a:gd name="T48" fmla="*/ 232 w 618"/>
              <a:gd name="T49" fmla="*/ 723 h 723"/>
              <a:gd name="T50" fmla="*/ 188 w 618"/>
              <a:gd name="T51" fmla="*/ 678 h 723"/>
              <a:gd name="T52" fmla="*/ 188 w 618"/>
              <a:gd name="T53" fmla="*/ 581 h 723"/>
              <a:gd name="T54" fmla="*/ 149 w 618"/>
              <a:gd name="T55" fmla="*/ 581 h 723"/>
              <a:gd name="T56" fmla="*/ 115 w 618"/>
              <a:gd name="T57" fmla="*/ 547 h 723"/>
              <a:gd name="T58" fmla="*/ 115 w 618"/>
              <a:gd name="T59" fmla="*/ 228 h 723"/>
              <a:gd name="T60" fmla="*/ 505 w 618"/>
              <a:gd name="T61" fmla="*/ 228 h 723"/>
              <a:gd name="T62" fmla="*/ 402 w 618"/>
              <a:gd name="T63" fmla="*/ 63 h 723"/>
              <a:gd name="T64" fmla="*/ 438 w 618"/>
              <a:gd name="T65" fmla="*/ 11 h 723"/>
              <a:gd name="T66" fmla="*/ 437 w 618"/>
              <a:gd name="T67" fmla="*/ 2 h 723"/>
              <a:gd name="T68" fmla="*/ 428 w 618"/>
              <a:gd name="T69" fmla="*/ 4 h 723"/>
              <a:gd name="T70" fmla="*/ 390 w 618"/>
              <a:gd name="T71" fmla="*/ 59 h 723"/>
              <a:gd name="T72" fmla="*/ 309 w 618"/>
              <a:gd name="T73" fmla="*/ 43 h 723"/>
              <a:gd name="T74" fmla="*/ 228 w 618"/>
              <a:gd name="T75" fmla="*/ 59 h 723"/>
              <a:gd name="T76" fmla="*/ 190 w 618"/>
              <a:gd name="T77" fmla="*/ 4 h 723"/>
              <a:gd name="T78" fmla="*/ 181 w 618"/>
              <a:gd name="T79" fmla="*/ 2 h 723"/>
              <a:gd name="T80" fmla="*/ 180 w 618"/>
              <a:gd name="T81" fmla="*/ 11 h 723"/>
              <a:gd name="T82" fmla="*/ 216 w 618"/>
              <a:gd name="T83" fmla="*/ 63 h 723"/>
              <a:gd name="T84" fmla="*/ 114 w 618"/>
              <a:gd name="T85" fmla="*/ 200 h 723"/>
              <a:gd name="T86" fmla="*/ 504 w 618"/>
              <a:gd name="T87" fmla="*/ 200 h 723"/>
              <a:gd name="T88" fmla="*/ 402 w 618"/>
              <a:gd name="T89" fmla="*/ 63 h 723"/>
              <a:gd name="T90" fmla="*/ 227 w 618"/>
              <a:gd name="T91" fmla="*/ 146 h 723"/>
              <a:gd name="T92" fmla="*/ 205 w 618"/>
              <a:gd name="T93" fmla="*/ 124 h 723"/>
              <a:gd name="T94" fmla="*/ 227 w 618"/>
              <a:gd name="T95" fmla="*/ 103 h 723"/>
              <a:gd name="T96" fmla="*/ 248 w 618"/>
              <a:gd name="T97" fmla="*/ 124 h 723"/>
              <a:gd name="T98" fmla="*/ 227 w 618"/>
              <a:gd name="T99" fmla="*/ 146 h 723"/>
              <a:gd name="T100" fmla="*/ 394 w 618"/>
              <a:gd name="T101" fmla="*/ 146 h 723"/>
              <a:gd name="T102" fmla="*/ 373 w 618"/>
              <a:gd name="T103" fmla="*/ 124 h 723"/>
              <a:gd name="T104" fmla="*/ 394 w 618"/>
              <a:gd name="T105" fmla="*/ 103 h 723"/>
              <a:gd name="T106" fmla="*/ 416 w 618"/>
              <a:gd name="T107" fmla="*/ 124 h 723"/>
              <a:gd name="T108" fmla="*/ 394 w 618"/>
              <a:gd name="T109" fmla="*/ 146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18" h="723">
                <a:moveTo>
                  <a:pt x="574" y="227"/>
                </a:moveTo>
                <a:cubicBezTo>
                  <a:pt x="550" y="227"/>
                  <a:pt x="530" y="247"/>
                  <a:pt x="530" y="272"/>
                </a:cubicBezTo>
                <a:cubicBezTo>
                  <a:pt x="530" y="446"/>
                  <a:pt x="530" y="446"/>
                  <a:pt x="530" y="446"/>
                </a:cubicBezTo>
                <a:cubicBezTo>
                  <a:pt x="530" y="471"/>
                  <a:pt x="550" y="491"/>
                  <a:pt x="574" y="491"/>
                </a:cubicBezTo>
                <a:cubicBezTo>
                  <a:pt x="598" y="491"/>
                  <a:pt x="618" y="471"/>
                  <a:pt x="618" y="446"/>
                </a:cubicBezTo>
                <a:cubicBezTo>
                  <a:pt x="618" y="272"/>
                  <a:pt x="618" y="272"/>
                  <a:pt x="618" y="272"/>
                </a:cubicBezTo>
                <a:cubicBezTo>
                  <a:pt x="618" y="247"/>
                  <a:pt x="598" y="227"/>
                  <a:pt x="574" y="227"/>
                </a:cubicBezTo>
                <a:close/>
                <a:moveTo>
                  <a:pt x="44" y="227"/>
                </a:moveTo>
                <a:cubicBezTo>
                  <a:pt x="20" y="227"/>
                  <a:pt x="0" y="247"/>
                  <a:pt x="0" y="272"/>
                </a:cubicBezTo>
                <a:cubicBezTo>
                  <a:pt x="0" y="446"/>
                  <a:pt x="0" y="446"/>
                  <a:pt x="0" y="446"/>
                </a:cubicBezTo>
                <a:cubicBezTo>
                  <a:pt x="0" y="471"/>
                  <a:pt x="20" y="491"/>
                  <a:pt x="44" y="491"/>
                </a:cubicBezTo>
                <a:cubicBezTo>
                  <a:pt x="68" y="491"/>
                  <a:pt x="88" y="471"/>
                  <a:pt x="88" y="446"/>
                </a:cubicBezTo>
                <a:cubicBezTo>
                  <a:pt x="88" y="272"/>
                  <a:pt x="88" y="272"/>
                  <a:pt x="88" y="272"/>
                </a:cubicBezTo>
                <a:cubicBezTo>
                  <a:pt x="88" y="247"/>
                  <a:pt x="68" y="227"/>
                  <a:pt x="44" y="227"/>
                </a:cubicBezTo>
                <a:close/>
                <a:moveTo>
                  <a:pt x="505" y="228"/>
                </a:moveTo>
                <a:cubicBezTo>
                  <a:pt x="505" y="547"/>
                  <a:pt x="505" y="547"/>
                  <a:pt x="505" y="547"/>
                </a:cubicBezTo>
                <a:cubicBezTo>
                  <a:pt x="505" y="566"/>
                  <a:pt x="490" y="581"/>
                  <a:pt x="471" y="581"/>
                </a:cubicBezTo>
                <a:cubicBezTo>
                  <a:pt x="432" y="581"/>
                  <a:pt x="432" y="581"/>
                  <a:pt x="432" y="581"/>
                </a:cubicBezTo>
                <a:cubicBezTo>
                  <a:pt x="432" y="678"/>
                  <a:pt x="432" y="678"/>
                  <a:pt x="432" y="678"/>
                </a:cubicBezTo>
                <a:cubicBezTo>
                  <a:pt x="432" y="703"/>
                  <a:pt x="412" y="723"/>
                  <a:pt x="388" y="723"/>
                </a:cubicBezTo>
                <a:cubicBezTo>
                  <a:pt x="364" y="723"/>
                  <a:pt x="344" y="703"/>
                  <a:pt x="344" y="678"/>
                </a:cubicBezTo>
                <a:cubicBezTo>
                  <a:pt x="344" y="581"/>
                  <a:pt x="344" y="581"/>
                  <a:pt x="344" y="581"/>
                </a:cubicBezTo>
                <a:cubicBezTo>
                  <a:pt x="276" y="581"/>
                  <a:pt x="276" y="581"/>
                  <a:pt x="276" y="581"/>
                </a:cubicBezTo>
                <a:cubicBezTo>
                  <a:pt x="276" y="678"/>
                  <a:pt x="276" y="678"/>
                  <a:pt x="276" y="678"/>
                </a:cubicBezTo>
                <a:cubicBezTo>
                  <a:pt x="276" y="703"/>
                  <a:pt x="256" y="723"/>
                  <a:pt x="232" y="723"/>
                </a:cubicBezTo>
                <a:cubicBezTo>
                  <a:pt x="208" y="723"/>
                  <a:pt x="188" y="703"/>
                  <a:pt x="188" y="678"/>
                </a:cubicBezTo>
                <a:cubicBezTo>
                  <a:pt x="188" y="581"/>
                  <a:pt x="188" y="581"/>
                  <a:pt x="188" y="581"/>
                </a:cubicBezTo>
                <a:cubicBezTo>
                  <a:pt x="149" y="581"/>
                  <a:pt x="149" y="581"/>
                  <a:pt x="149" y="581"/>
                </a:cubicBezTo>
                <a:cubicBezTo>
                  <a:pt x="130" y="581"/>
                  <a:pt x="115" y="566"/>
                  <a:pt x="115" y="547"/>
                </a:cubicBezTo>
                <a:cubicBezTo>
                  <a:pt x="115" y="228"/>
                  <a:pt x="115" y="228"/>
                  <a:pt x="115" y="228"/>
                </a:cubicBezTo>
                <a:lnTo>
                  <a:pt x="505" y="228"/>
                </a:lnTo>
                <a:close/>
                <a:moveTo>
                  <a:pt x="402" y="63"/>
                </a:moveTo>
                <a:cubicBezTo>
                  <a:pt x="438" y="11"/>
                  <a:pt x="438" y="11"/>
                  <a:pt x="438" y="11"/>
                </a:cubicBezTo>
                <a:cubicBezTo>
                  <a:pt x="440" y="8"/>
                  <a:pt x="439" y="4"/>
                  <a:pt x="437" y="2"/>
                </a:cubicBezTo>
                <a:cubicBezTo>
                  <a:pt x="434" y="0"/>
                  <a:pt x="430" y="1"/>
                  <a:pt x="428" y="4"/>
                </a:cubicBezTo>
                <a:cubicBezTo>
                  <a:pt x="390" y="59"/>
                  <a:pt x="390" y="59"/>
                  <a:pt x="390" y="59"/>
                </a:cubicBezTo>
                <a:cubicBezTo>
                  <a:pt x="365" y="49"/>
                  <a:pt x="338" y="43"/>
                  <a:pt x="309" y="43"/>
                </a:cubicBezTo>
                <a:cubicBezTo>
                  <a:pt x="280" y="43"/>
                  <a:pt x="253" y="49"/>
                  <a:pt x="228" y="59"/>
                </a:cubicBezTo>
                <a:cubicBezTo>
                  <a:pt x="190" y="4"/>
                  <a:pt x="190" y="4"/>
                  <a:pt x="190" y="4"/>
                </a:cubicBezTo>
                <a:cubicBezTo>
                  <a:pt x="188" y="1"/>
                  <a:pt x="184" y="0"/>
                  <a:pt x="181" y="2"/>
                </a:cubicBezTo>
                <a:cubicBezTo>
                  <a:pt x="179" y="4"/>
                  <a:pt x="178" y="8"/>
                  <a:pt x="180" y="11"/>
                </a:cubicBezTo>
                <a:cubicBezTo>
                  <a:pt x="216" y="63"/>
                  <a:pt x="216" y="63"/>
                  <a:pt x="216" y="63"/>
                </a:cubicBezTo>
                <a:cubicBezTo>
                  <a:pt x="159" y="90"/>
                  <a:pt x="119" y="141"/>
                  <a:pt x="114" y="200"/>
                </a:cubicBezTo>
                <a:cubicBezTo>
                  <a:pt x="504" y="200"/>
                  <a:pt x="504" y="200"/>
                  <a:pt x="504" y="200"/>
                </a:cubicBezTo>
                <a:cubicBezTo>
                  <a:pt x="499" y="141"/>
                  <a:pt x="459" y="90"/>
                  <a:pt x="402" y="63"/>
                </a:cubicBezTo>
                <a:close/>
                <a:moveTo>
                  <a:pt x="227" y="146"/>
                </a:moveTo>
                <a:cubicBezTo>
                  <a:pt x="215" y="146"/>
                  <a:pt x="205" y="136"/>
                  <a:pt x="205" y="124"/>
                </a:cubicBezTo>
                <a:cubicBezTo>
                  <a:pt x="205" y="113"/>
                  <a:pt x="215" y="103"/>
                  <a:pt x="227" y="103"/>
                </a:cubicBezTo>
                <a:cubicBezTo>
                  <a:pt x="239" y="103"/>
                  <a:pt x="248" y="113"/>
                  <a:pt x="248" y="124"/>
                </a:cubicBezTo>
                <a:cubicBezTo>
                  <a:pt x="248" y="136"/>
                  <a:pt x="239" y="146"/>
                  <a:pt x="227" y="146"/>
                </a:cubicBezTo>
                <a:close/>
                <a:moveTo>
                  <a:pt x="394" y="146"/>
                </a:moveTo>
                <a:cubicBezTo>
                  <a:pt x="382" y="146"/>
                  <a:pt x="373" y="136"/>
                  <a:pt x="373" y="124"/>
                </a:cubicBezTo>
                <a:cubicBezTo>
                  <a:pt x="373" y="113"/>
                  <a:pt x="382" y="103"/>
                  <a:pt x="394" y="103"/>
                </a:cubicBezTo>
                <a:cubicBezTo>
                  <a:pt x="406" y="103"/>
                  <a:pt x="416" y="113"/>
                  <a:pt x="416" y="124"/>
                </a:cubicBezTo>
                <a:cubicBezTo>
                  <a:pt x="416" y="136"/>
                  <a:pt x="406" y="146"/>
                  <a:pt x="394" y="14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pic>
        <p:nvPicPr>
          <p:cNvPr id="344" name="Picture 343" descr="iOS Logo">
            <a:extLst>
              <a:ext uri="{FF2B5EF4-FFF2-40B4-BE49-F238E27FC236}">
                <a16:creationId xmlns:a16="http://schemas.microsoft.com/office/drawing/2014/main" id="{A2630BD3-9914-F6A2-648E-D583358DA48E}"/>
              </a:ext>
              <a:ext uri="{C183D7F6-B498-43B3-948B-1728B52AA6E4}">
                <adec:decorative xmlns:adec="http://schemas.microsoft.com/office/drawing/2017/decorative" val="0"/>
              </a:ext>
            </a:extLst>
          </p:cNvPr>
          <p:cNvPicPr>
            <a:picLocks noChangeAspect="1"/>
          </p:cNvPicPr>
          <p:nvPr/>
        </p:nvPicPr>
        <p:blipFill>
          <a:blip r:embed="rId9" cstate="print">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a:ext>
            </a:extLst>
          </a:blip>
          <a:stretch>
            <a:fillRect/>
          </a:stretch>
        </p:blipFill>
        <p:spPr>
          <a:xfrm>
            <a:off x="5867400" y="5459926"/>
            <a:ext cx="457200" cy="226812"/>
          </a:xfrm>
          <a:prstGeom prst="rect">
            <a:avLst/>
          </a:prstGeom>
        </p:spPr>
      </p:pic>
      <p:sp>
        <p:nvSpPr>
          <p:cNvPr id="357" name="TextBox 82">
            <a:extLst>
              <a:ext uri="{FF2B5EF4-FFF2-40B4-BE49-F238E27FC236}">
                <a16:creationId xmlns:a16="http://schemas.microsoft.com/office/drawing/2014/main" id="{ED7C28A0-F519-299A-3347-AB15E8AD13AF}"/>
              </a:ext>
            </a:extLst>
          </p:cNvPr>
          <p:cNvSpPr txBox="1"/>
          <p:nvPr/>
        </p:nvSpPr>
        <p:spPr>
          <a:xfrm>
            <a:off x="9019774" y="3540571"/>
            <a:ext cx="1704506" cy="276999"/>
          </a:xfrm>
          <a:prstGeom prst="rect">
            <a:avLst/>
          </a:prstGeom>
          <a:noFill/>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Segoe UI Semibold"/>
                <a:ea typeface="+mn-ea"/>
                <a:cs typeface="+mn-cs"/>
              </a:rPr>
              <a:t>Virtual desktops</a:t>
            </a:r>
          </a:p>
        </p:txBody>
      </p:sp>
      <p:pic>
        <p:nvPicPr>
          <p:cNvPr id="382" name="Picture 381" descr="Windows 365 Logo">
            <a:extLst>
              <a:ext uri="{FF2B5EF4-FFF2-40B4-BE49-F238E27FC236}">
                <a16:creationId xmlns:a16="http://schemas.microsoft.com/office/drawing/2014/main" id="{2C88ED70-B73E-0458-382B-4EC1418E11B5}"/>
              </a:ext>
            </a:extLst>
          </p:cNvPr>
          <p:cNvPicPr>
            <a:picLocks noChangeAspect="1"/>
          </p:cNvPicPr>
          <p:nvPr/>
        </p:nvPicPr>
        <p:blipFill>
          <a:blip r:embed="rId11" cstate="print">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a:ext>
            </a:extLst>
          </a:blip>
          <a:stretch>
            <a:fillRect/>
          </a:stretch>
        </p:blipFill>
        <p:spPr>
          <a:xfrm>
            <a:off x="8870314" y="4575296"/>
            <a:ext cx="2003426" cy="733476"/>
          </a:xfrm>
          <a:prstGeom prst="rect">
            <a:avLst/>
          </a:prstGeom>
        </p:spPr>
      </p:pic>
      <p:grpSp>
        <p:nvGrpSpPr>
          <p:cNvPr id="391" name="Group 390" descr="Azure Virtual Desktop Logo">
            <a:extLst>
              <a:ext uri="{FF2B5EF4-FFF2-40B4-BE49-F238E27FC236}">
                <a16:creationId xmlns:a16="http://schemas.microsoft.com/office/drawing/2014/main" id="{E1419CB5-68C9-AA89-1280-4976D8B56933}"/>
              </a:ext>
            </a:extLst>
          </p:cNvPr>
          <p:cNvGrpSpPr/>
          <p:nvPr/>
        </p:nvGrpSpPr>
        <p:grpSpPr>
          <a:xfrm>
            <a:off x="8943759" y="5434902"/>
            <a:ext cx="1856537" cy="276860"/>
            <a:chOff x="5705475" y="3118569"/>
            <a:chExt cx="1856537" cy="276860"/>
          </a:xfrm>
          <a:solidFill>
            <a:schemeClr val="bg1"/>
          </a:solidFill>
        </p:grpSpPr>
        <p:sp>
          <p:nvSpPr>
            <p:cNvPr id="392" name="TextBox 391">
              <a:extLst>
                <a:ext uri="{FF2B5EF4-FFF2-40B4-BE49-F238E27FC236}">
                  <a16:creationId xmlns:a16="http://schemas.microsoft.com/office/drawing/2014/main" id="{6A51035C-F2D0-9DCE-B9BF-BDC04BDD09B1}"/>
                </a:ext>
              </a:extLst>
            </p:cNvPr>
            <p:cNvSpPr txBox="1"/>
            <p:nvPr/>
          </p:nvSpPr>
          <p:spPr>
            <a:xfrm>
              <a:off x="6159384" y="3185084"/>
              <a:ext cx="1402628" cy="152349"/>
            </a:xfrm>
            <a:prstGeom prst="rect">
              <a:avLst/>
            </a:prstGeom>
            <a:noFill/>
          </p:spPr>
          <p:txBody>
            <a:bodyPr wrap="none" lIns="0" tIns="0" rIns="0" bIns="0" numCol="1"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UI Semibold"/>
                  <a:ea typeface="+mn-ea"/>
                  <a:cs typeface="+mn-cs"/>
                </a:rPr>
                <a:t>Azure Virtual Desktop</a:t>
              </a:r>
              <a:endParaRPr kumimoji="0" lang="en-US" sz="1200" b="0" i="0" u="none" strike="noStrike" kern="1200" cap="none" spc="0" normalizeH="0" baseline="0" noProof="0">
                <a:ln>
                  <a:noFill/>
                </a:ln>
                <a:solidFill>
                  <a:srgbClr val="FFFFFF"/>
                </a:solidFill>
                <a:effectLst/>
                <a:uLnTx/>
                <a:uFillTx/>
                <a:latin typeface="Segoe UI Semibold"/>
                <a:ea typeface="+mn-ea"/>
                <a:cs typeface="+mn-cs"/>
              </a:endParaRPr>
            </a:p>
          </p:txBody>
        </p:sp>
        <p:grpSp>
          <p:nvGrpSpPr>
            <p:cNvPr id="393" name="Group 392">
              <a:extLst>
                <a:ext uri="{FF2B5EF4-FFF2-40B4-BE49-F238E27FC236}">
                  <a16:creationId xmlns:a16="http://schemas.microsoft.com/office/drawing/2014/main" id="{F98C802B-EED0-1795-C052-0261A39DC102}"/>
                </a:ext>
              </a:extLst>
            </p:cNvPr>
            <p:cNvGrpSpPr/>
            <p:nvPr/>
          </p:nvGrpSpPr>
          <p:grpSpPr>
            <a:xfrm>
              <a:off x="5705475" y="3118569"/>
              <a:ext cx="337705" cy="276860"/>
              <a:chOff x="5705475" y="3120708"/>
              <a:chExt cx="337705" cy="276860"/>
            </a:xfrm>
            <a:grpFill/>
          </p:grpSpPr>
          <p:sp>
            <p:nvSpPr>
              <p:cNvPr id="394" name="Freeform: Shape 393">
                <a:extLst>
                  <a:ext uri="{FF2B5EF4-FFF2-40B4-BE49-F238E27FC236}">
                    <a16:creationId xmlns:a16="http://schemas.microsoft.com/office/drawing/2014/main" id="{07546647-510F-D4FB-6B28-EFB72626EFF2}"/>
                  </a:ext>
                </a:extLst>
              </p:cNvPr>
              <p:cNvSpPr/>
              <p:nvPr/>
            </p:nvSpPr>
            <p:spPr>
              <a:xfrm>
                <a:off x="5812757" y="3120708"/>
                <a:ext cx="230423" cy="149046"/>
              </a:xfrm>
              <a:custGeom>
                <a:avLst/>
                <a:gdLst>
                  <a:gd name="connsiteX0" fmla="*/ 422910 w 496252"/>
                  <a:gd name="connsiteY0" fmla="*/ 124777 h 320992"/>
                  <a:gd name="connsiteX1" fmla="*/ 328613 w 496252"/>
                  <a:gd name="connsiteY1" fmla="*/ 45720 h 320992"/>
                  <a:gd name="connsiteX2" fmla="*/ 313373 w 496252"/>
                  <a:gd name="connsiteY2" fmla="*/ 46672 h 320992"/>
                  <a:gd name="connsiteX3" fmla="*/ 215265 w 496252"/>
                  <a:gd name="connsiteY3" fmla="*/ 0 h 320992"/>
                  <a:gd name="connsiteX4" fmla="*/ 93345 w 496252"/>
                  <a:gd name="connsiteY4" fmla="*/ 92393 h 320992"/>
                  <a:gd name="connsiteX5" fmla="*/ 0 w 496252"/>
                  <a:gd name="connsiteY5" fmla="*/ 205740 h 320992"/>
                  <a:gd name="connsiteX6" fmla="*/ 114300 w 496252"/>
                  <a:gd name="connsiteY6" fmla="*/ 320993 h 320992"/>
                  <a:gd name="connsiteX7" fmla="*/ 114300 w 496252"/>
                  <a:gd name="connsiteY7" fmla="*/ 320993 h 320992"/>
                  <a:gd name="connsiteX8" fmla="*/ 400050 w 496252"/>
                  <a:gd name="connsiteY8" fmla="*/ 320993 h 320992"/>
                  <a:gd name="connsiteX9" fmla="*/ 496253 w 496252"/>
                  <a:gd name="connsiteY9" fmla="*/ 220980 h 320992"/>
                  <a:gd name="connsiteX10" fmla="*/ 422910 w 496252"/>
                  <a:gd name="connsiteY10" fmla="*/ 124777 h 320992"/>
                  <a:gd name="connsiteX11" fmla="*/ 394335 w 496252"/>
                  <a:gd name="connsiteY11" fmla="*/ 263843 h 320992"/>
                  <a:gd name="connsiteX12" fmla="*/ 112395 w 496252"/>
                  <a:gd name="connsiteY12" fmla="*/ 263843 h 320992"/>
                  <a:gd name="connsiteX13" fmla="*/ 61913 w 496252"/>
                  <a:gd name="connsiteY13" fmla="*/ 230505 h 320992"/>
                  <a:gd name="connsiteX14" fmla="*/ 68580 w 496252"/>
                  <a:gd name="connsiteY14" fmla="*/ 169545 h 320992"/>
                  <a:gd name="connsiteX15" fmla="*/ 115252 w 496252"/>
                  <a:gd name="connsiteY15" fmla="*/ 145733 h 320992"/>
                  <a:gd name="connsiteX16" fmla="*/ 124777 w 496252"/>
                  <a:gd name="connsiteY16" fmla="*/ 146685 h 320992"/>
                  <a:gd name="connsiteX17" fmla="*/ 141923 w 496252"/>
                  <a:gd name="connsiteY17" fmla="*/ 149543 h 320992"/>
                  <a:gd name="connsiteX18" fmla="*/ 141923 w 496252"/>
                  <a:gd name="connsiteY18" fmla="*/ 130493 h 320992"/>
                  <a:gd name="connsiteX19" fmla="*/ 198120 w 496252"/>
                  <a:gd name="connsiteY19" fmla="*/ 59055 h 320992"/>
                  <a:gd name="connsiteX20" fmla="*/ 215265 w 496252"/>
                  <a:gd name="connsiteY20" fmla="*/ 57150 h 320992"/>
                  <a:gd name="connsiteX21" fmla="*/ 215265 w 496252"/>
                  <a:gd name="connsiteY21" fmla="*/ 57150 h 320992"/>
                  <a:gd name="connsiteX22" fmla="*/ 215265 w 496252"/>
                  <a:gd name="connsiteY22" fmla="*/ 57150 h 320992"/>
                  <a:gd name="connsiteX23" fmla="*/ 215265 w 496252"/>
                  <a:gd name="connsiteY23" fmla="*/ 57150 h 320992"/>
                  <a:gd name="connsiteX24" fmla="*/ 280035 w 496252"/>
                  <a:gd name="connsiteY24" fmla="*/ 97155 h 320992"/>
                  <a:gd name="connsiteX25" fmla="*/ 285750 w 496252"/>
                  <a:gd name="connsiteY25" fmla="*/ 108585 h 320992"/>
                  <a:gd name="connsiteX26" fmla="*/ 298133 w 496252"/>
                  <a:gd name="connsiteY26" fmla="*/ 103823 h 320992"/>
                  <a:gd name="connsiteX27" fmla="*/ 317183 w 496252"/>
                  <a:gd name="connsiteY27" fmla="*/ 100965 h 320992"/>
                  <a:gd name="connsiteX28" fmla="*/ 351473 w 496252"/>
                  <a:gd name="connsiteY28" fmla="*/ 111443 h 320992"/>
                  <a:gd name="connsiteX29" fmla="*/ 376238 w 496252"/>
                  <a:gd name="connsiteY29" fmla="*/ 160020 h 320992"/>
                  <a:gd name="connsiteX30" fmla="*/ 376238 w 496252"/>
                  <a:gd name="connsiteY30" fmla="*/ 175260 h 320992"/>
                  <a:gd name="connsiteX31" fmla="*/ 395288 w 496252"/>
                  <a:gd name="connsiteY31" fmla="*/ 175260 h 320992"/>
                  <a:gd name="connsiteX32" fmla="*/ 440055 w 496252"/>
                  <a:gd name="connsiteY32" fmla="*/ 220028 h 320992"/>
                  <a:gd name="connsiteX33" fmla="*/ 394335 w 496252"/>
                  <a:gd name="connsiteY33" fmla="*/ 263843 h 320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6252" h="320992">
                    <a:moveTo>
                      <a:pt x="422910" y="124777"/>
                    </a:moveTo>
                    <a:cubicBezTo>
                      <a:pt x="415290" y="80010"/>
                      <a:pt x="375285" y="45720"/>
                      <a:pt x="328613" y="45720"/>
                    </a:cubicBezTo>
                    <a:cubicBezTo>
                      <a:pt x="323850" y="45720"/>
                      <a:pt x="318135" y="46672"/>
                      <a:pt x="313373" y="46672"/>
                    </a:cubicBezTo>
                    <a:cubicBezTo>
                      <a:pt x="290513" y="18097"/>
                      <a:pt x="255270" y="0"/>
                      <a:pt x="215265" y="0"/>
                    </a:cubicBezTo>
                    <a:cubicBezTo>
                      <a:pt x="157163" y="0"/>
                      <a:pt x="108585" y="39052"/>
                      <a:pt x="93345" y="92393"/>
                    </a:cubicBezTo>
                    <a:cubicBezTo>
                      <a:pt x="40005" y="102870"/>
                      <a:pt x="0" y="149543"/>
                      <a:pt x="0" y="205740"/>
                    </a:cubicBezTo>
                    <a:cubicBezTo>
                      <a:pt x="0" y="269557"/>
                      <a:pt x="51435" y="320993"/>
                      <a:pt x="114300" y="320993"/>
                    </a:cubicBezTo>
                    <a:lnTo>
                      <a:pt x="114300" y="320993"/>
                    </a:lnTo>
                    <a:cubicBezTo>
                      <a:pt x="114300" y="320993"/>
                      <a:pt x="396240" y="320993"/>
                      <a:pt x="400050" y="320993"/>
                    </a:cubicBezTo>
                    <a:cubicBezTo>
                      <a:pt x="455295" y="320993"/>
                      <a:pt x="496253" y="276225"/>
                      <a:pt x="496253" y="220980"/>
                    </a:cubicBezTo>
                    <a:cubicBezTo>
                      <a:pt x="496253" y="175260"/>
                      <a:pt x="464820" y="137160"/>
                      <a:pt x="422910" y="124777"/>
                    </a:cubicBezTo>
                    <a:close/>
                    <a:moveTo>
                      <a:pt x="394335" y="263843"/>
                    </a:moveTo>
                    <a:lnTo>
                      <a:pt x="112395" y="263843"/>
                    </a:lnTo>
                    <a:cubicBezTo>
                      <a:pt x="90488" y="261937"/>
                      <a:pt x="71438" y="249555"/>
                      <a:pt x="61913" y="230505"/>
                    </a:cubicBezTo>
                    <a:cubicBezTo>
                      <a:pt x="53340" y="210503"/>
                      <a:pt x="55245" y="187643"/>
                      <a:pt x="68580" y="169545"/>
                    </a:cubicBezTo>
                    <a:cubicBezTo>
                      <a:pt x="80010" y="154305"/>
                      <a:pt x="97155" y="145733"/>
                      <a:pt x="115252" y="145733"/>
                    </a:cubicBezTo>
                    <a:cubicBezTo>
                      <a:pt x="118110" y="145733"/>
                      <a:pt x="121920" y="145733"/>
                      <a:pt x="124777" y="146685"/>
                    </a:cubicBezTo>
                    <a:lnTo>
                      <a:pt x="141923" y="149543"/>
                    </a:lnTo>
                    <a:lnTo>
                      <a:pt x="141923" y="130493"/>
                    </a:lnTo>
                    <a:cubicBezTo>
                      <a:pt x="141923" y="96202"/>
                      <a:pt x="164783" y="66675"/>
                      <a:pt x="198120" y="59055"/>
                    </a:cubicBezTo>
                    <a:cubicBezTo>
                      <a:pt x="203835" y="58102"/>
                      <a:pt x="209550" y="57150"/>
                      <a:pt x="215265" y="57150"/>
                    </a:cubicBezTo>
                    <a:cubicBezTo>
                      <a:pt x="215265" y="57150"/>
                      <a:pt x="215265" y="57150"/>
                      <a:pt x="215265" y="57150"/>
                    </a:cubicBezTo>
                    <a:lnTo>
                      <a:pt x="215265" y="57150"/>
                    </a:lnTo>
                    <a:cubicBezTo>
                      <a:pt x="215265" y="57150"/>
                      <a:pt x="215265" y="57150"/>
                      <a:pt x="215265" y="57150"/>
                    </a:cubicBezTo>
                    <a:cubicBezTo>
                      <a:pt x="242888" y="57150"/>
                      <a:pt x="267653" y="72390"/>
                      <a:pt x="280035" y="97155"/>
                    </a:cubicBezTo>
                    <a:lnTo>
                      <a:pt x="285750" y="108585"/>
                    </a:lnTo>
                    <a:lnTo>
                      <a:pt x="298133" y="103823"/>
                    </a:lnTo>
                    <a:cubicBezTo>
                      <a:pt x="303848" y="101918"/>
                      <a:pt x="310515" y="100965"/>
                      <a:pt x="317183" y="100965"/>
                    </a:cubicBezTo>
                    <a:cubicBezTo>
                      <a:pt x="329565" y="100965"/>
                      <a:pt x="340995" y="104775"/>
                      <a:pt x="351473" y="111443"/>
                    </a:cubicBezTo>
                    <a:cubicBezTo>
                      <a:pt x="366713" y="122873"/>
                      <a:pt x="376238" y="140970"/>
                      <a:pt x="376238" y="160020"/>
                    </a:cubicBezTo>
                    <a:lnTo>
                      <a:pt x="376238" y="175260"/>
                    </a:lnTo>
                    <a:lnTo>
                      <a:pt x="395288" y="175260"/>
                    </a:lnTo>
                    <a:cubicBezTo>
                      <a:pt x="420053" y="175260"/>
                      <a:pt x="440055" y="195262"/>
                      <a:pt x="440055" y="220028"/>
                    </a:cubicBezTo>
                    <a:cubicBezTo>
                      <a:pt x="439103" y="243840"/>
                      <a:pt x="419100" y="263843"/>
                      <a:pt x="394335" y="263843"/>
                    </a:cubicBezTo>
                    <a:close/>
                  </a:path>
                </a:pathLst>
              </a:custGeom>
              <a:grp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nvGrpSpPr>
              <p:cNvPr id="395" name="Group 394">
                <a:extLst>
                  <a:ext uri="{FF2B5EF4-FFF2-40B4-BE49-F238E27FC236}">
                    <a16:creationId xmlns:a16="http://schemas.microsoft.com/office/drawing/2014/main" id="{2DBBDAEF-CC66-1B20-0A59-3562B7DE8031}"/>
                  </a:ext>
                </a:extLst>
              </p:cNvPr>
              <p:cNvGrpSpPr/>
              <p:nvPr/>
            </p:nvGrpSpPr>
            <p:grpSpPr>
              <a:xfrm>
                <a:off x="5705475" y="3198545"/>
                <a:ext cx="212291" cy="199023"/>
                <a:chOff x="5705475" y="3198545"/>
                <a:chExt cx="212291" cy="199023"/>
              </a:xfrm>
              <a:grpFill/>
            </p:grpSpPr>
            <p:sp>
              <p:nvSpPr>
                <p:cNvPr id="396" name="Freeform: Shape 395">
                  <a:extLst>
                    <a:ext uri="{FF2B5EF4-FFF2-40B4-BE49-F238E27FC236}">
                      <a16:creationId xmlns:a16="http://schemas.microsoft.com/office/drawing/2014/main" id="{AB51BF24-C3D1-CE53-8692-2E1AFC2B2BDC}"/>
                    </a:ext>
                  </a:extLst>
                </p:cNvPr>
                <p:cNvSpPr/>
                <p:nvPr/>
              </p:nvSpPr>
              <p:spPr>
                <a:xfrm>
                  <a:off x="5705475" y="3198545"/>
                  <a:ext cx="212291" cy="199023"/>
                </a:xfrm>
                <a:custGeom>
                  <a:avLst/>
                  <a:gdLst>
                    <a:gd name="connsiteX0" fmla="*/ 426720 w 457200"/>
                    <a:gd name="connsiteY0" fmla="*/ 0 h 428625"/>
                    <a:gd name="connsiteX1" fmla="*/ 30480 w 457200"/>
                    <a:gd name="connsiteY1" fmla="*/ 0 h 428625"/>
                    <a:gd name="connsiteX2" fmla="*/ 0 w 457200"/>
                    <a:gd name="connsiteY2" fmla="*/ 30480 h 428625"/>
                    <a:gd name="connsiteX3" fmla="*/ 0 w 457200"/>
                    <a:gd name="connsiteY3" fmla="*/ 302895 h 428625"/>
                    <a:gd name="connsiteX4" fmla="*/ 30480 w 457200"/>
                    <a:gd name="connsiteY4" fmla="*/ 333375 h 428625"/>
                    <a:gd name="connsiteX5" fmla="*/ 30480 w 457200"/>
                    <a:gd name="connsiteY5" fmla="*/ 333375 h 428625"/>
                    <a:gd name="connsiteX6" fmla="*/ 180975 w 457200"/>
                    <a:gd name="connsiteY6" fmla="*/ 333375 h 428625"/>
                    <a:gd name="connsiteX7" fmla="*/ 180975 w 457200"/>
                    <a:gd name="connsiteY7" fmla="*/ 371475 h 428625"/>
                    <a:gd name="connsiteX8" fmla="*/ 114300 w 457200"/>
                    <a:gd name="connsiteY8" fmla="*/ 371475 h 428625"/>
                    <a:gd name="connsiteX9" fmla="*/ 114300 w 457200"/>
                    <a:gd name="connsiteY9" fmla="*/ 428625 h 428625"/>
                    <a:gd name="connsiteX10" fmla="*/ 342900 w 457200"/>
                    <a:gd name="connsiteY10" fmla="*/ 428625 h 428625"/>
                    <a:gd name="connsiteX11" fmla="*/ 342900 w 457200"/>
                    <a:gd name="connsiteY11" fmla="*/ 371475 h 428625"/>
                    <a:gd name="connsiteX12" fmla="*/ 276225 w 457200"/>
                    <a:gd name="connsiteY12" fmla="*/ 371475 h 428625"/>
                    <a:gd name="connsiteX13" fmla="*/ 276225 w 457200"/>
                    <a:gd name="connsiteY13" fmla="*/ 333375 h 428625"/>
                    <a:gd name="connsiteX14" fmla="*/ 426720 w 457200"/>
                    <a:gd name="connsiteY14" fmla="*/ 333375 h 428625"/>
                    <a:gd name="connsiteX15" fmla="*/ 457200 w 457200"/>
                    <a:gd name="connsiteY15" fmla="*/ 302895 h 428625"/>
                    <a:gd name="connsiteX16" fmla="*/ 457200 w 457200"/>
                    <a:gd name="connsiteY16" fmla="*/ 302895 h 428625"/>
                    <a:gd name="connsiteX17" fmla="*/ 457200 w 457200"/>
                    <a:gd name="connsiteY17" fmla="*/ 30480 h 428625"/>
                    <a:gd name="connsiteX18" fmla="*/ 426720 w 457200"/>
                    <a:gd name="connsiteY18" fmla="*/ 0 h 428625"/>
                    <a:gd name="connsiteX19" fmla="*/ 400050 w 457200"/>
                    <a:gd name="connsiteY19" fmla="*/ 276225 h 428625"/>
                    <a:gd name="connsiteX20" fmla="*/ 57150 w 457200"/>
                    <a:gd name="connsiteY20" fmla="*/ 276225 h 428625"/>
                    <a:gd name="connsiteX21" fmla="*/ 57150 w 457200"/>
                    <a:gd name="connsiteY21" fmla="*/ 57150 h 428625"/>
                    <a:gd name="connsiteX22" fmla="*/ 400050 w 457200"/>
                    <a:gd name="connsiteY22" fmla="*/ 57150 h 428625"/>
                    <a:gd name="connsiteX23" fmla="*/ 400050 w 457200"/>
                    <a:gd name="connsiteY23" fmla="*/ 276225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7200" h="428625">
                      <a:moveTo>
                        <a:pt x="426720" y="0"/>
                      </a:moveTo>
                      <a:lnTo>
                        <a:pt x="30480" y="0"/>
                      </a:lnTo>
                      <a:cubicBezTo>
                        <a:pt x="13335" y="0"/>
                        <a:pt x="0" y="13335"/>
                        <a:pt x="0" y="30480"/>
                      </a:cubicBezTo>
                      <a:lnTo>
                        <a:pt x="0" y="302895"/>
                      </a:lnTo>
                      <a:cubicBezTo>
                        <a:pt x="0" y="320040"/>
                        <a:pt x="13335" y="333375"/>
                        <a:pt x="30480" y="333375"/>
                      </a:cubicBezTo>
                      <a:cubicBezTo>
                        <a:pt x="30480" y="333375"/>
                        <a:pt x="30480" y="333375"/>
                        <a:pt x="30480" y="333375"/>
                      </a:cubicBezTo>
                      <a:lnTo>
                        <a:pt x="180975" y="333375"/>
                      </a:lnTo>
                      <a:lnTo>
                        <a:pt x="180975" y="371475"/>
                      </a:lnTo>
                      <a:lnTo>
                        <a:pt x="114300" y="371475"/>
                      </a:lnTo>
                      <a:lnTo>
                        <a:pt x="114300" y="428625"/>
                      </a:lnTo>
                      <a:lnTo>
                        <a:pt x="342900" y="428625"/>
                      </a:lnTo>
                      <a:lnTo>
                        <a:pt x="342900" y="371475"/>
                      </a:lnTo>
                      <a:lnTo>
                        <a:pt x="276225" y="371475"/>
                      </a:lnTo>
                      <a:lnTo>
                        <a:pt x="276225" y="333375"/>
                      </a:lnTo>
                      <a:lnTo>
                        <a:pt x="426720" y="333375"/>
                      </a:lnTo>
                      <a:cubicBezTo>
                        <a:pt x="443865" y="333375"/>
                        <a:pt x="457200" y="320040"/>
                        <a:pt x="457200" y="302895"/>
                      </a:cubicBezTo>
                      <a:lnTo>
                        <a:pt x="457200" y="302895"/>
                      </a:lnTo>
                      <a:lnTo>
                        <a:pt x="457200" y="30480"/>
                      </a:lnTo>
                      <a:cubicBezTo>
                        <a:pt x="457200" y="13335"/>
                        <a:pt x="443865" y="0"/>
                        <a:pt x="426720" y="0"/>
                      </a:cubicBezTo>
                      <a:close/>
                      <a:moveTo>
                        <a:pt x="400050" y="276225"/>
                      </a:moveTo>
                      <a:lnTo>
                        <a:pt x="57150" y="276225"/>
                      </a:lnTo>
                      <a:lnTo>
                        <a:pt x="57150" y="57150"/>
                      </a:lnTo>
                      <a:lnTo>
                        <a:pt x="400050" y="57150"/>
                      </a:lnTo>
                      <a:lnTo>
                        <a:pt x="400050" y="276225"/>
                      </a:lnTo>
                      <a:close/>
                    </a:path>
                  </a:pathLst>
                </a:custGeom>
                <a:grp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97" name="Rectangle 396">
                  <a:extLst>
                    <a:ext uri="{FF2B5EF4-FFF2-40B4-BE49-F238E27FC236}">
                      <a16:creationId xmlns:a16="http://schemas.microsoft.com/office/drawing/2014/main" id="{8DA409C7-7450-00FB-0251-0E815B63A07C}"/>
                    </a:ext>
                  </a:extLst>
                </p:cNvPr>
                <p:cNvSpPr/>
                <p:nvPr/>
              </p:nvSpPr>
              <p:spPr>
                <a:xfrm>
                  <a:off x="5733896" y="3228975"/>
                  <a:ext cx="155448" cy="90488"/>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grpSp>
        </p:grpSp>
      </p:grpSp>
      <p:sp>
        <p:nvSpPr>
          <p:cNvPr id="398" name="TextBox 397">
            <a:extLst>
              <a:ext uri="{FF2B5EF4-FFF2-40B4-BE49-F238E27FC236}">
                <a16:creationId xmlns:a16="http://schemas.microsoft.com/office/drawing/2014/main" id="{12C2E222-29E9-43F8-8B11-1E9D7E168EBF}"/>
              </a:ext>
            </a:extLst>
          </p:cNvPr>
          <p:cNvSpPr txBox="1"/>
          <p:nvPr/>
        </p:nvSpPr>
        <p:spPr>
          <a:xfrm>
            <a:off x="587375" y="6460742"/>
            <a:ext cx="6498574" cy="123111"/>
          </a:xfrm>
          <a:prstGeom prst="rect">
            <a:avLst/>
          </a:prstGeom>
          <a:noFill/>
        </p:spPr>
        <p:txBody>
          <a:bodyPr wrap="none" lIns="0" tIns="0" rIns="0" bIns="0" rtlCol="0" anchor="b">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chemeClr val="bg1"/>
                </a:solidFill>
                <a:effectLst/>
                <a:uLnTx/>
                <a:uFillTx/>
                <a:latin typeface="Segoe UI"/>
                <a:ea typeface="+mn-ea"/>
                <a:cs typeface="+mn-cs"/>
              </a:rPr>
              <a:t>* iOS, and Android requires Microsoft Intune. Intune is included in Microsoft 365 Business Premium. Please see </a:t>
            </a:r>
            <a:r>
              <a:rPr kumimoji="0" lang="en-US" sz="800" b="0" i="0" u="none" strike="noStrike" kern="1200" cap="none" spc="0" normalizeH="0" baseline="0" noProof="0">
                <a:ln>
                  <a:noFill/>
                </a:ln>
                <a:solidFill>
                  <a:schemeClr val="bg1"/>
                </a:solidFill>
                <a:effectLst/>
                <a:uLnTx/>
                <a:uFillTx/>
                <a:latin typeface="Segoe UI"/>
                <a:ea typeface="+mn-ea"/>
                <a:cs typeface="+mn-cs"/>
                <a:hlinkClick r:id="rId13">
                  <a:extLst>
                    <a:ext uri="{A12FA001-AC4F-418D-AE19-62706E023703}">
                      <ahyp:hlinkClr xmlns:ahyp="http://schemas.microsoft.com/office/drawing/2018/hyperlinkcolor" val="tx"/>
                    </a:ext>
                  </a:extLst>
                </a:hlinkClick>
              </a:rPr>
              <a:t>Documentation</a:t>
            </a:r>
            <a:r>
              <a:rPr kumimoji="0" lang="en-US" sz="800" b="0" i="0" u="none" strike="noStrike" kern="1200" cap="none" spc="0" normalizeH="0" baseline="0" noProof="0">
                <a:ln>
                  <a:noFill/>
                </a:ln>
                <a:solidFill>
                  <a:schemeClr val="bg1"/>
                </a:solidFill>
                <a:effectLst/>
                <a:uLnTx/>
                <a:uFillTx/>
                <a:latin typeface="Segoe UI"/>
                <a:ea typeface="+mn-ea"/>
                <a:cs typeface="+mn-cs"/>
              </a:rPr>
              <a:t> for more detail.</a:t>
            </a:r>
          </a:p>
        </p:txBody>
      </p:sp>
      <p:sp>
        <p:nvSpPr>
          <p:cNvPr id="8" name="Freeform 5">
            <a:extLst>
              <a:ext uri="{FF2B5EF4-FFF2-40B4-BE49-F238E27FC236}">
                <a16:creationId xmlns:a16="http://schemas.microsoft.com/office/drawing/2014/main" id="{39BFB4DD-F8B7-4934-23FC-5AA43FFB3F92}"/>
              </a:ext>
              <a:ext uri="{C183D7F6-B498-43B3-948B-1728B52AA6E4}">
                <adec:decorative xmlns:adec="http://schemas.microsoft.com/office/drawing/2017/decorative" val="1"/>
              </a:ext>
            </a:extLst>
          </p:cNvPr>
          <p:cNvSpPr>
            <a:spLocks/>
          </p:cNvSpPr>
          <p:nvPr/>
        </p:nvSpPr>
        <p:spPr bwMode="auto">
          <a:xfrm rot="5400000">
            <a:off x="2214171" y="4090247"/>
            <a:ext cx="211604" cy="341295"/>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accent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5">
            <a:extLst>
              <a:ext uri="{FF2B5EF4-FFF2-40B4-BE49-F238E27FC236}">
                <a16:creationId xmlns:a16="http://schemas.microsoft.com/office/drawing/2014/main" id="{D76303DD-82EE-0CBB-82F2-0949B6554CEF}"/>
              </a:ext>
              <a:ext uri="{C183D7F6-B498-43B3-948B-1728B52AA6E4}">
                <adec:decorative xmlns:adec="http://schemas.microsoft.com/office/drawing/2017/decorative" val="1"/>
              </a:ext>
            </a:extLst>
          </p:cNvPr>
          <p:cNvSpPr>
            <a:spLocks/>
          </p:cNvSpPr>
          <p:nvPr/>
        </p:nvSpPr>
        <p:spPr bwMode="auto">
          <a:xfrm rot="5400000">
            <a:off x="5990198" y="4090248"/>
            <a:ext cx="211604" cy="341295"/>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accent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5">
            <a:extLst>
              <a:ext uri="{FF2B5EF4-FFF2-40B4-BE49-F238E27FC236}">
                <a16:creationId xmlns:a16="http://schemas.microsoft.com/office/drawing/2014/main" id="{0B039D57-CAC0-D6D2-15C4-22EC2DD36821}"/>
              </a:ext>
              <a:ext uri="{C183D7F6-B498-43B3-948B-1728B52AA6E4}">
                <adec:decorative xmlns:adec="http://schemas.microsoft.com/office/drawing/2017/decorative" val="1"/>
              </a:ext>
            </a:extLst>
          </p:cNvPr>
          <p:cNvSpPr>
            <a:spLocks/>
          </p:cNvSpPr>
          <p:nvPr/>
        </p:nvSpPr>
        <p:spPr bwMode="auto">
          <a:xfrm rot="5400000">
            <a:off x="9766225" y="4090249"/>
            <a:ext cx="211604" cy="341295"/>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accent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cxnSp>
        <p:nvCxnSpPr>
          <p:cNvPr id="11" name="Connector: Elbow 10">
            <a:extLst>
              <a:ext uri="{FF2B5EF4-FFF2-40B4-BE49-F238E27FC236}">
                <a16:creationId xmlns:a16="http://schemas.microsoft.com/office/drawing/2014/main" id="{EAECB005-3414-7B1C-DB97-AF5895EF4723}"/>
              </a:ext>
              <a:ext uri="{C183D7F6-B498-43B3-948B-1728B52AA6E4}">
                <adec:decorative xmlns:adec="http://schemas.microsoft.com/office/drawing/2017/decorative" val="1"/>
              </a:ext>
            </a:extLst>
          </p:cNvPr>
          <p:cNvCxnSpPr>
            <a:cxnSpLocks/>
            <a:stCxn id="43" idx="2"/>
          </p:cNvCxnSpPr>
          <p:nvPr/>
        </p:nvCxnSpPr>
        <p:spPr>
          <a:xfrm rot="5400000">
            <a:off x="3937029" y="924375"/>
            <a:ext cx="541917" cy="3776025"/>
          </a:xfrm>
          <a:prstGeom prst="bentConnector3">
            <a:avLst>
              <a:gd name="adj1" fmla="val 50000"/>
            </a:avLst>
          </a:prstGeom>
          <a:noFill/>
          <a:ln w="12700" cap="flat" cmpd="sng" algn="ctr">
            <a:solidFill>
              <a:srgbClr val="737373"/>
            </a:solidFill>
            <a:prstDash val="solid"/>
            <a:headEnd type="none" w="lg" len="med"/>
            <a:tailEnd type="arrow" w="med" len="sm"/>
          </a:ln>
          <a:effectLst/>
        </p:spPr>
      </p:cxnSp>
      <p:sp>
        <p:nvSpPr>
          <p:cNvPr id="14" name="Isosceles Triangle 13">
            <a:extLst>
              <a:ext uri="{FF2B5EF4-FFF2-40B4-BE49-F238E27FC236}">
                <a16:creationId xmlns:a16="http://schemas.microsoft.com/office/drawing/2014/main" id="{D4FAB5B4-40B5-E50D-6902-0880CB585B2D}"/>
              </a:ext>
              <a:ext uri="{C183D7F6-B498-43B3-948B-1728B52AA6E4}">
                <adec:decorative xmlns:adec="http://schemas.microsoft.com/office/drawing/2017/decorative" val="1"/>
              </a:ext>
            </a:extLst>
          </p:cNvPr>
          <p:cNvSpPr/>
          <p:nvPr/>
        </p:nvSpPr>
        <p:spPr bwMode="auto">
          <a:xfrm flipV="1">
            <a:off x="2033873" y="3083346"/>
            <a:ext cx="572201" cy="289681"/>
          </a:xfrm>
          <a:prstGeom prst="triangl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15" name="Isosceles Triangle 14">
            <a:extLst>
              <a:ext uri="{FF2B5EF4-FFF2-40B4-BE49-F238E27FC236}">
                <a16:creationId xmlns:a16="http://schemas.microsoft.com/office/drawing/2014/main" id="{756053E7-7DFC-93D7-8780-0EA42D0BA24A}"/>
              </a:ext>
              <a:ext uri="{C183D7F6-B498-43B3-948B-1728B52AA6E4}">
                <adec:decorative xmlns:adec="http://schemas.microsoft.com/office/drawing/2017/decorative" val="1"/>
              </a:ext>
            </a:extLst>
          </p:cNvPr>
          <p:cNvSpPr/>
          <p:nvPr/>
        </p:nvSpPr>
        <p:spPr bwMode="auto">
          <a:xfrm flipV="1">
            <a:off x="5809900" y="3083346"/>
            <a:ext cx="572201" cy="289681"/>
          </a:xfrm>
          <a:prstGeom prst="triangl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16" name="Isosceles Triangle 15">
            <a:extLst>
              <a:ext uri="{FF2B5EF4-FFF2-40B4-BE49-F238E27FC236}">
                <a16:creationId xmlns:a16="http://schemas.microsoft.com/office/drawing/2014/main" id="{E6D79416-6566-1723-0A22-6DBFD5F48BC5}"/>
              </a:ext>
              <a:ext uri="{C183D7F6-B498-43B3-948B-1728B52AA6E4}">
                <adec:decorative xmlns:adec="http://schemas.microsoft.com/office/drawing/2017/decorative" val="1"/>
              </a:ext>
            </a:extLst>
          </p:cNvPr>
          <p:cNvSpPr/>
          <p:nvPr/>
        </p:nvSpPr>
        <p:spPr bwMode="auto">
          <a:xfrm flipV="1">
            <a:off x="9585927" y="3083346"/>
            <a:ext cx="572201" cy="289681"/>
          </a:xfrm>
          <a:prstGeom prst="triangl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cxnSp>
        <p:nvCxnSpPr>
          <p:cNvPr id="20" name="Connector: Elbow 19">
            <a:extLst>
              <a:ext uri="{FF2B5EF4-FFF2-40B4-BE49-F238E27FC236}">
                <a16:creationId xmlns:a16="http://schemas.microsoft.com/office/drawing/2014/main" id="{80E60971-805B-94ED-2E11-084525314CB7}"/>
              </a:ext>
              <a:ext uri="{C183D7F6-B498-43B3-948B-1728B52AA6E4}">
                <adec:decorative xmlns:adec="http://schemas.microsoft.com/office/drawing/2017/decorative" val="1"/>
              </a:ext>
            </a:extLst>
          </p:cNvPr>
          <p:cNvCxnSpPr>
            <a:cxnSpLocks/>
            <a:stCxn id="43" idx="2"/>
          </p:cNvCxnSpPr>
          <p:nvPr/>
        </p:nvCxnSpPr>
        <p:spPr>
          <a:xfrm rot="16200000" flipH="1">
            <a:off x="7713055" y="924372"/>
            <a:ext cx="541917" cy="3776029"/>
          </a:xfrm>
          <a:prstGeom prst="bentConnector3">
            <a:avLst>
              <a:gd name="adj1" fmla="val 50000"/>
            </a:avLst>
          </a:prstGeom>
          <a:noFill/>
          <a:ln w="12700" cap="flat" cmpd="sng" algn="ctr">
            <a:solidFill>
              <a:srgbClr val="737373"/>
            </a:solidFill>
            <a:prstDash val="solid"/>
            <a:headEnd type="none" w="lg" len="med"/>
            <a:tailEnd type="arrow" w="med" len="sm"/>
          </a:ln>
          <a:effectLst/>
        </p:spPr>
      </p:cxnSp>
      <p:cxnSp>
        <p:nvCxnSpPr>
          <p:cNvPr id="24" name="Connector: Elbow 23">
            <a:extLst>
              <a:ext uri="{FF2B5EF4-FFF2-40B4-BE49-F238E27FC236}">
                <a16:creationId xmlns:a16="http://schemas.microsoft.com/office/drawing/2014/main" id="{3B55AD65-C092-D331-3409-D40AD2601257}"/>
              </a:ext>
              <a:ext uri="{C183D7F6-B498-43B3-948B-1728B52AA6E4}">
                <adec:decorative xmlns:adec="http://schemas.microsoft.com/office/drawing/2017/decorative" val="1"/>
              </a:ext>
            </a:extLst>
          </p:cNvPr>
          <p:cNvCxnSpPr>
            <a:cxnSpLocks/>
            <a:stCxn id="43" idx="2"/>
          </p:cNvCxnSpPr>
          <p:nvPr/>
        </p:nvCxnSpPr>
        <p:spPr>
          <a:xfrm rot="16200000" flipH="1">
            <a:off x="5825042" y="2812386"/>
            <a:ext cx="541917" cy="2"/>
          </a:xfrm>
          <a:prstGeom prst="bentConnector3">
            <a:avLst>
              <a:gd name="adj1" fmla="val 50000"/>
            </a:avLst>
          </a:prstGeom>
          <a:noFill/>
          <a:ln w="12700" cap="flat" cmpd="sng" algn="ctr">
            <a:solidFill>
              <a:srgbClr val="737373"/>
            </a:solidFill>
            <a:prstDash val="solid"/>
            <a:headEnd type="none" w="lg" len="med"/>
            <a:tailEnd type="arrow" w="med" len="sm"/>
          </a:ln>
          <a:effectLst/>
        </p:spPr>
      </p:cxnSp>
    </p:spTree>
    <p:extLst>
      <p:ext uri="{BB962C8B-B14F-4D97-AF65-F5344CB8AC3E}">
        <p14:creationId xmlns:p14="http://schemas.microsoft.com/office/powerpoint/2010/main" val="2502056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885D251-6FB1-A918-E8D6-DC15AB07A087}"/>
              </a:ext>
              <a:ext uri="{C183D7F6-B498-43B3-948B-1728B52AA6E4}">
                <adec:decorative xmlns:adec="http://schemas.microsoft.com/office/drawing/2017/decorative" val="1"/>
              </a:ext>
            </a:extLst>
          </p:cNvPr>
          <p:cNvSpPr>
            <a:spLocks/>
          </p:cNvSpPr>
          <p:nvPr/>
        </p:nvSpPr>
        <p:spPr bwMode="auto">
          <a:xfrm>
            <a:off x="0" y="3963443"/>
            <a:ext cx="12192000" cy="290228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0" name="Rectangle: Rounded Corners 9">
            <a:extLst>
              <a:ext uri="{FF2B5EF4-FFF2-40B4-BE49-F238E27FC236}">
                <a16:creationId xmlns:a16="http://schemas.microsoft.com/office/drawing/2014/main" id="{6C9A94A9-F817-D280-75CE-CA633F31A74F}"/>
              </a:ext>
              <a:ext uri="{C183D7F6-B498-43B3-948B-1728B52AA6E4}">
                <adec:decorative xmlns:adec="http://schemas.microsoft.com/office/drawing/2017/decorative" val="1"/>
              </a:ext>
            </a:extLst>
          </p:cNvPr>
          <p:cNvSpPr/>
          <p:nvPr/>
        </p:nvSpPr>
        <p:spPr bwMode="auto">
          <a:xfrm>
            <a:off x="1098550" y="2400299"/>
            <a:ext cx="9994900" cy="2400301"/>
          </a:xfrm>
          <a:prstGeom prst="roundRect">
            <a:avLst>
              <a:gd name="adj" fmla="val 5143"/>
            </a:avLst>
          </a:prstGeom>
          <a:solidFill>
            <a:schemeClr val="bg1">
              <a:lumMod val="85000"/>
              <a:alpha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D356A448-B625-457B-B8E3-7EB67F99E95A}"/>
              </a:ext>
            </a:extLst>
          </p:cNvPr>
          <p:cNvSpPr>
            <a:spLocks noGrp="1"/>
          </p:cNvSpPr>
          <p:nvPr>
            <p:ph type="title"/>
          </p:nvPr>
        </p:nvSpPr>
        <p:spPr/>
        <p:txBody>
          <a:bodyPr/>
          <a:lstStyle/>
          <a:p>
            <a:r>
              <a:rPr lang="en-US"/>
              <a:t>Secure and manage the devices that access your company’s data </a:t>
            </a:r>
          </a:p>
        </p:txBody>
      </p:sp>
      <p:sp>
        <p:nvSpPr>
          <p:cNvPr id="3" name="Text Placeholder 2">
            <a:extLst>
              <a:ext uri="{FF2B5EF4-FFF2-40B4-BE49-F238E27FC236}">
                <a16:creationId xmlns:a16="http://schemas.microsoft.com/office/drawing/2014/main" id="{E61ED4C2-5E8D-AC7D-49EE-7ED8D3C1FC71}"/>
              </a:ext>
            </a:extLst>
          </p:cNvPr>
          <p:cNvSpPr>
            <a:spLocks noGrp="1"/>
          </p:cNvSpPr>
          <p:nvPr>
            <p:ph type="body" sz="quarter" idx="10"/>
          </p:nvPr>
        </p:nvSpPr>
        <p:spPr>
          <a:xfrm>
            <a:off x="574816" y="246888"/>
            <a:ext cx="11018838" cy="723275"/>
          </a:xfrm>
        </p:spPr>
        <p:txBody>
          <a:bodyPr/>
          <a:lstStyle/>
          <a:p>
            <a:r>
              <a:rPr lang="en-US">
                <a:solidFill>
                  <a:schemeClr val="tx1"/>
                </a:solidFill>
              </a:rPr>
              <a:t>02</a:t>
            </a:r>
            <a:r>
              <a:rPr lang="en-US"/>
              <a:t> </a:t>
            </a:r>
            <a:r>
              <a:rPr lang="en-US" noProof="0"/>
              <a:t>Simplify endpoint management </a:t>
            </a:r>
            <a:endParaRPr lang="en-US"/>
          </a:p>
          <a:p>
            <a:endParaRPr lang="en-US"/>
          </a:p>
        </p:txBody>
      </p:sp>
      <p:sp>
        <p:nvSpPr>
          <p:cNvPr id="12" name="Rectangle 11">
            <a:extLst>
              <a:ext uri="{FF2B5EF4-FFF2-40B4-BE49-F238E27FC236}">
                <a16:creationId xmlns:a16="http://schemas.microsoft.com/office/drawing/2014/main" id="{7BEEC944-76DB-2EB6-560F-75CA59F8EB96}"/>
              </a:ext>
              <a:ext uri="{C183D7F6-B498-43B3-948B-1728B52AA6E4}">
                <adec:decorative xmlns:adec="http://schemas.microsoft.com/office/drawing/2017/decorative" val="0"/>
              </a:ext>
            </a:extLst>
          </p:cNvPr>
          <p:cNvSpPr/>
          <p:nvPr/>
        </p:nvSpPr>
        <p:spPr bwMode="auto">
          <a:xfrm>
            <a:off x="1409896" y="2698962"/>
            <a:ext cx="2926080" cy="180297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005840" rIns="182880" bIns="146304" numCol="1" spcCol="0" rtlCol="0" fromWordArt="0" anchor="t" anchorCtr="0" forceAA="0" compatLnSpc="1">
            <a:prstTxWarp prst="textNoShape">
              <a:avLst/>
            </a:prstTxWarp>
            <a:noAutofit/>
          </a:bodyPr>
          <a:lstStyle/>
          <a:p>
            <a:pPr lvl="0">
              <a:defRPr/>
            </a:pPr>
            <a:r>
              <a:rPr lang="en-US" sz="1600">
                <a:solidFill>
                  <a:srgbClr val="0078D4"/>
                </a:solidFill>
                <a:latin typeface="Segoe UI Semibold"/>
                <a:cs typeface="Segoe UI"/>
              </a:rPr>
              <a:t>Manage work data on mobile devices</a:t>
            </a:r>
          </a:p>
          <a:p>
            <a:pPr marL="0" marR="0" lvl="0" indent="0"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outerShdw blurRad="63500" sx="102000" sy="102000" algn="ctr" rotWithShape="0">
                  <a:prstClr val="black">
                    <a:alpha val="40000"/>
                  </a:prstClr>
                </a:outerShdw>
              </a:effectLst>
              <a:uLnTx/>
              <a:uFillTx/>
              <a:latin typeface="Segoe UI"/>
              <a:ea typeface="+mn-ea"/>
              <a:cs typeface="Segoe UI" pitchFamily="34" charset="0"/>
            </a:endParaRPr>
          </a:p>
        </p:txBody>
      </p:sp>
      <p:sp>
        <p:nvSpPr>
          <p:cNvPr id="14" name="Rectangle 13">
            <a:extLst>
              <a:ext uri="{FF2B5EF4-FFF2-40B4-BE49-F238E27FC236}">
                <a16:creationId xmlns:a16="http://schemas.microsoft.com/office/drawing/2014/main" id="{C0D7892F-5133-40D1-28A4-7AEA4B49FAFC}"/>
              </a:ext>
              <a:ext uri="{C183D7F6-B498-43B3-948B-1728B52AA6E4}">
                <adec:decorative xmlns:adec="http://schemas.microsoft.com/office/drawing/2017/decorative" val="0"/>
              </a:ext>
            </a:extLst>
          </p:cNvPr>
          <p:cNvSpPr/>
          <p:nvPr/>
        </p:nvSpPr>
        <p:spPr bwMode="auto">
          <a:xfrm>
            <a:off x="4622760" y="2698962"/>
            <a:ext cx="2926080" cy="180297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005840" rIns="182880" bIns="146304" numCol="1" spcCol="0" rtlCol="0" fromWordArt="0" anchor="t" anchorCtr="0" forceAA="0" compatLnSpc="1">
            <a:prstTxWarp prst="textNoShape">
              <a:avLst/>
            </a:prstTxWarp>
            <a:noAutofit/>
          </a:bodyPr>
          <a:lstStyle/>
          <a:p>
            <a:pPr lvl="0">
              <a:defRPr/>
            </a:pPr>
            <a:r>
              <a:rPr lang="en-US" sz="1600">
                <a:solidFill>
                  <a:srgbClr val="0078D4"/>
                </a:solidFill>
                <a:latin typeface="Segoe UI Semibold"/>
                <a:cs typeface="Segoe UI"/>
              </a:rPr>
              <a:t>Secure Windows devices </a:t>
            </a:r>
          </a:p>
        </p:txBody>
      </p:sp>
      <p:sp>
        <p:nvSpPr>
          <p:cNvPr id="11" name="Rectangle 10">
            <a:extLst>
              <a:ext uri="{FF2B5EF4-FFF2-40B4-BE49-F238E27FC236}">
                <a16:creationId xmlns:a16="http://schemas.microsoft.com/office/drawing/2014/main" id="{536B4336-ABB2-063D-9C14-98E1601BF4B7}"/>
              </a:ext>
              <a:ext uri="{C183D7F6-B498-43B3-948B-1728B52AA6E4}">
                <adec:decorative xmlns:adec="http://schemas.microsoft.com/office/drawing/2017/decorative" val="0"/>
              </a:ext>
            </a:extLst>
          </p:cNvPr>
          <p:cNvSpPr/>
          <p:nvPr/>
        </p:nvSpPr>
        <p:spPr bwMode="auto">
          <a:xfrm>
            <a:off x="7834987" y="2698962"/>
            <a:ext cx="2926080" cy="180297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005840" rIns="182880" bIns="146304" numCol="1" spcCol="0" rtlCol="0" fromWordArt="0" anchor="t" anchorCtr="0" forceAA="0" compatLnSpc="1">
            <a:prstTxWarp prst="textNoShape">
              <a:avLst/>
            </a:prstTxWarp>
            <a:noAutofit/>
          </a:bodyPr>
          <a:lstStyle/>
          <a:p>
            <a:pPr lvl="0" defTabSz="932742" fontAlgn="base">
              <a:spcBef>
                <a:spcPct val="0"/>
              </a:spcBef>
              <a:spcAft>
                <a:spcPct val="0"/>
              </a:spcAft>
              <a:defRPr/>
            </a:pPr>
            <a:r>
              <a:rPr lang="en-US" sz="1600">
                <a:solidFill>
                  <a:srgbClr val="0078D4"/>
                </a:solidFill>
                <a:latin typeface="Segoe UI Semibold"/>
                <a:cs typeface="Segoe UI"/>
              </a:rPr>
              <a:t>Automate deployment using Autopilot</a:t>
            </a:r>
            <a:endParaRPr lang="en-US" sz="1400">
              <a:solidFill>
                <a:srgbClr val="0078D4"/>
              </a:solidFill>
              <a:latin typeface="Segoe UI Semibold"/>
            </a:endParaRPr>
          </a:p>
        </p:txBody>
      </p:sp>
      <p:grpSp>
        <p:nvGrpSpPr>
          <p:cNvPr id="63" name="Group 4">
            <a:extLst>
              <a:ext uri="{FF2B5EF4-FFF2-40B4-BE49-F238E27FC236}">
                <a16:creationId xmlns:a16="http://schemas.microsoft.com/office/drawing/2014/main" id="{C1165B82-8E53-E430-2907-446ED46BF8E3}"/>
              </a:ext>
              <a:ext uri="{C183D7F6-B498-43B3-948B-1728B52AA6E4}">
                <adec:decorative xmlns:adec="http://schemas.microsoft.com/office/drawing/2017/decorative" val="1"/>
              </a:ext>
            </a:extLst>
          </p:cNvPr>
          <p:cNvGrpSpPr>
            <a:grpSpLocks noChangeAspect="1"/>
          </p:cNvGrpSpPr>
          <p:nvPr/>
        </p:nvGrpSpPr>
        <p:grpSpPr bwMode="auto">
          <a:xfrm>
            <a:off x="4781552" y="3030596"/>
            <a:ext cx="548407" cy="419699"/>
            <a:chOff x="4848" y="201"/>
            <a:chExt cx="490" cy="375"/>
          </a:xfrm>
        </p:grpSpPr>
        <p:sp>
          <p:nvSpPr>
            <p:cNvPr id="512" name="Freeform 5">
              <a:extLst>
                <a:ext uri="{FF2B5EF4-FFF2-40B4-BE49-F238E27FC236}">
                  <a16:creationId xmlns:a16="http://schemas.microsoft.com/office/drawing/2014/main" id="{C90F4974-EE58-822C-B6BB-D155D892FF49}"/>
                </a:ext>
              </a:extLst>
            </p:cNvPr>
            <p:cNvSpPr>
              <a:spLocks/>
            </p:cNvSpPr>
            <p:nvPr/>
          </p:nvSpPr>
          <p:spPr bwMode="auto">
            <a:xfrm>
              <a:off x="5033" y="268"/>
              <a:ext cx="171" cy="178"/>
            </a:xfrm>
            <a:custGeom>
              <a:avLst/>
              <a:gdLst>
                <a:gd name="T0" fmla="*/ 169 w 261"/>
                <a:gd name="T1" fmla="*/ 11 h 274"/>
                <a:gd name="T2" fmla="*/ 169 w 261"/>
                <a:gd name="T3" fmla="*/ 11 h 274"/>
                <a:gd name="T4" fmla="*/ 130 w 261"/>
                <a:gd name="T5" fmla="*/ 0 h 274"/>
                <a:gd name="T6" fmla="*/ 91 w 261"/>
                <a:gd name="T7" fmla="*/ 11 h 274"/>
                <a:gd name="T8" fmla="*/ 47 w 261"/>
                <a:gd name="T9" fmla="*/ 33 h 274"/>
                <a:gd name="T10" fmla="*/ 0 w 261"/>
                <a:gd name="T11" fmla="*/ 45 h 274"/>
                <a:gd name="T12" fmla="*/ 0 w 261"/>
                <a:gd name="T13" fmla="*/ 90 h 274"/>
                <a:gd name="T14" fmla="*/ 11 w 261"/>
                <a:gd name="T15" fmla="*/ 147 h 274"/>
                <a:gd name="T16" fmla="*/ 41 w 261"/>
                <a:gd name="T17" fmla="*/ 197 h 274"/>
                <a:gd name="T18" fmla="*/ 83 w 261"/>
                <a:gd name="T19" fmla="*/ 240 h 274"/>
                <a:gd name="T20" fmla="*/ 130 w 261"/>
                <a:gd name="T21" fmla="*/ 274 h 274"/>
                <a:gd name="T22" fmla="*/ 178 w 261"/>
                <a:gd name="T23" fmla="*/ 240 h 274"/>
                <a:gd name="T24" fmla="*/ 220 w 261"/>
                <a:gd name="T25" fmla="*/ 197 h 274"/>
                <a:gd name="T26" fmla="*/ 250 w 261"/>
                <a:gd name="T27" fmla="*/ 147 h 274"/>
                <a:gd name="T28" fmla="*/ 261 w 261"/>
                <a:gd name="T29" fmla="*/ 90 h 274"/>
                <a:gd name="T30" fmla="*/ 261 w 261"/>
                <a:gd name="T31" fmla="*/ 45 h 274"/>
                <a:gd name="T32" fmla="*/ 213 w 261"/>
                <a:gd name="T33" fmla="*/ 33 h 274"/>
                <a:gd name="T34" fmla="*/ 169 w 261"/>
                <a:gd name="T35" fmla="*/ 11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1" h="274">
                  <a:moveTo>
                    <a:pt x="169" y="11"/>
                  </a:moveTo>
                  <a:lnTo>
                    <a:pt x="169" y="11"/>
                  </a:lnTo>
                  <a:cubicBezTo>
                    <a:pt x="158" y="4"/>
                    <a:pt x="145" y="0"/>
                    <a:pt x="130" y="0"/>
                  </a:cubicBezTo>
                  <a:cubicBezTo>
                    <a:pt x="116" y="0"/>
                    <a:pt x="103" y="4"/>
                    <a:pt x="91" y="11"/>
                  </a:cubicBezTo>
                  <a:cubicBezTo>
                    <a:pt x="78" y="21"/>
                    <a:pt x="63" y="28"/>
                    <a:pt x="47" y="33"/>
                  </a:cubicBezTo>
                  <a:cubicBezTo>
                    <a:pt x="32" y="39"/>
                    <a:pt x="16" y="43"/>
                    <a:pt x="0" y="45"/>
                  </a:cubicBezTo>
                  <a:lnTo>
                    <a:pt x="0" y="90"/>
                  </a:lnTo>
                  <a:cubicBezTo>
                    <a:pt x="0" y="110"/>
                    <a:pt x="4" y="129"/>
                    <a:pt x="11" y="147"/>
                  </a:cubicBezTo>
                  <a:cubicBezTo>
                    <a:pt x="19" y="165"/>
                    <a:pt x="29" y="182"/>
                    <a:pt x="41" y="197"/>
                  </a:cubicBezTo>
                  <a:cubicBezTo>
                    <a:pt x="53" y="213"/>
                    <a:pt x="67" y="227"/>
                    <a:pt x="83" y="240"/>
                  </a:cubicBezTo>
                  <a:cubicBezTo>
                    <a:pt x="99" y="253"/>
                    <a:pt x="114" y="264"/>
                    <a:pt x="130" y="274"/>
                  </a:cubicBezTo>
                  <a:cubicBezTo>
                    <a:pt x="146" y="264"/>
                    <a:pt x="162" y="253"/>
                    <a:pt x="178" y="240"/>
                  </a:cubicBezTo>
                  <a:cubicBezTo>
                    <a:pt x="193" y="227"/>
                    <a:pt x="207" y="213"/>
                    <a:pt x="220" y="197"/>
                  </a:cubicBezTo>
                  <a:cubicBezTo>
                    <a:pt x="232" y="182"/>
                    <a:pt x="242" y="165"/>
                    <a:pt x="250" y="147"/>
                  </a:cubicBezTo>
                  <a:cubicBezTo>
                    <a:pt x="257" y="129"/>
                    <a:pt x="261" y="110"/>
                    <a:pt x="261" y="90"/>
                  </a:cubicBezTo>
                  <a:lnTo>
                    <a:pt x="261" y="45"/>
                  </a:lnTo>
                  <a:cubicBezTo>
                    <a:pt x="245" y="43"/>
                    <a:pt x="229" y="39"/>
                    <a:pt x="213" y="33"/>
                  </a:cubicBezTo>
                  <a:cubicBezTo>
                    <a:pt x="198" y="28"/>
                    <a:pt x="183" y="21"/>
                    <a:pt x="169" y="11"/>
                  </a:cubicBez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defTabSz="914330"/>
              <a:endParaRPr lang="en-US">
                <a:solidFill>
                  <a:srgbClr val="1A1A1A"/>
                </a:solidFill>
                <a:latin typeface="Segoe UI"/>
              </a:endParaRPr>
            </a:p>
          </p:txBody>
        </p:sp>
        <p:sp>
          <p:nvSpPr>
            <p:cNvPr id="513" name="Freeform 6">
              <a:extLst>
                <a:ext uri="{FF2B5EF4-FFF2-40B4-BE49-F238E27FC236}">
                  <a16:creationId xmlns:a16="http://schemas.microsoft.com/office/drawing/2014/main" id="{99B8050E-5C2E-D15F-C9C1-61532CDD01B7}"/>
                </a:ext>
              </a:extLst>
            </p:cNvPr>
            <p:cNvSpPr>
              <a:spLocks/>
            </p:cNvSpPr>
            <p:nvPr/>
          </p:nvSpPr>
          <p:spPr bwMode="auto">
            <a:xfrm>
              <a:off x="4902" y="201"/>
              <a:ext cx="436" cy="372"/>
            </a:xfrm>
            <a:custGeom>
              <a:avLst/>
              <a:gdLst>
                <a:gd name="T0" fmla="*/ 0 w 664"/>
                <a:gd name="T1" fmla="*/ 0 h 572"/>
                <a:gd name="T2" fmla="*/ 0 w 664"/>
                <a:gd name="T3" fmla="*/ 0 h 572"/>
                <a:gd name="T4" fmla="*/ 0 w 664"/>
                <a:gd name="T5" fmla="*/ 218 h 572"/>
                <a:gd name="T6" fmla="*/ 52 w 664"/>
                <a:gd name="T7" fmla="*/ 218 h 572"/>
                <a:gd name="T8" fmla="*/ 52 w 664"/>
                <a:gd name="T9" fmla="*/ 51 h 572"/>
                <a:gd name="T10" fmla="*/ 612 w 664"/>
                <a:gd name="T11" fmla="*/ 51 h 572"/>
                <a:gd name="T12" fmla="*/ 612 w 664"/>
                <a:gd name="T13" fmla="*/ 416 h 572"/>
                <a:gd name="T14" fmla="*/ 153 w 664"/>
                <a:gd name="T15" fmla="*/ 416 h 572"/>
                <a:gd name="T16" fmla="*/ 153 w 664"/>
                <a:gd name="T17" fmla="*/ 468 h 572"/>
                <a:gd name="T18" fmla="*/ 300 w 664"/>
                <a:gd name="T19" fmla="*/ 468 h 572"/>
                <a:gd name="T20" fmla="*/ 300 w 664"/>
                <a:gd name="T21" fmla="*/ 520 h 572"/>
                <a:gd name="T22" fmla="*/ 195 w 664"/>
                <a:gd name="T23" fmla="*/ 520 h 572"/>
                <a:gd name="T24" fmla="*/ 195 w 664"/>
                <a:gd name="T25" fmla="*/ 572 h 572"/>
                <a:gd name="T26" fmla="*/ 456 w 664"/>
                <a:gd name="T27" fmla="*/ 572 h 572"/>
                <a:gd name="T28" fmla="*/ 456 w 664"/>
                <a:gd name="T29" fmla="*/ 520 h 572"/>
                <a:gd name="T30" fmla="*/ 352 w 664"/>
                <a:gd name="T31" fmla="*/ 520 h 572"/>
                <a:gd name="T32" fmla="*/ 352 w 664"/>
                <a:gd name="T33" fmla="*/ 468 h 572"/>
                <a:gd name="T34" fmla="*/ 664 w 664"/>
                <a:gd name="T35" fmla="*/ 468 h 572"/>
                <a:gd name="T36" fmla="*/ 664 w 664"/>
                <a:gd name="T37" fmla="*/ 0 h 572"/>
                <a:gd name="T38" fmla="*/ 0 w 664"/>
                <a:gd name="T39" fmla="*/ 0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64" h="572">
                  <a:moveTo>
                    <a:pt x="0" y="0"/>
                  </a:moveTo>
                  <a:lnTo>
                    <a:pt x="0" y="0"/>
                  </a:lnTo>
                  <a:lnTo>
                    <a:pt x="0" y="218"/>
                  </a:lnTo>
                  <a:lnTo>
                    <a:pt x="52" y="218"/>
                  </a:lnTo>
                  <a:lnTo>
                    <a:pt x="52" y="51"/>
                  </a:lnTo>
                  <a:lnTo>
                    <a:pt x="612" y="51"/>
                  </a:lnTo>
                  <a:lnTo>
                    <a:pt x="612" y="416"/>
                  </a:lnTo>
                  <a:lnTo>
                    <a:pt x="153" y="416"/>
                  </a:lnTo>
                  <a:lnTo>
                    <a:pt x="153" y="468"/>
                  </a:lnTo>
                  <a:lnTo>
                    <a:pt x="300" y="468"/>
                  </a:lnTo>
                  <a:lnTo>
                    <a:pt x="300" y="520"/>
                  </a:lnTo>
                  <a:lnTo>
                    <a:pt x="195" y="520"/>
                  </a:lnTo>
                  <a:lnTo>
                    <a:pt x="195" y="572"/>
                  </a:lnTo>
                  <a:lnTo>
                    <a:pt x="456" y="572"/>
                  </a:lnTo>
                  <a:lnTo>
                    <a:pt x="456" y="520"/>
                  </a:lnTo>
                  <a:lnTo>
                    <a:pt x="352" y="520"/>
                  </a:lnTo>
                  <a:lnTo>
                    <a:pt x="352" y="468"/>
                  </a:lnTo>
                  <a:lnTo>
                    <a:pt x="664" y="468"/>
                  </a:lnTo>
                  <a:lnTo>
                    <a:pt x="664" y="0"/>
                  </a:lnTo>
                  <a:lnTo>
                    <a:pt x="0" y="0"/>
                  </a:lnTo>
                  <a:close/>
                </a:path>
              </a:pathLst>
            </a:custGeom>
            <a:solidFill>
              <a:srgbClr val="C2C2C2"/>
            </a:solidFill>
            <a:ln w="0">
              <a:noFill/>
              <a:prstDash val="solid"/>
              <a:round/>
              <a:headEnd/>
              <a:tailEnd/>
            </a:ln>
          </p:spPr>
          <p:txBody>
            <a:bodyPr vert="horz" wrap="square" lIns="91440" tIns="45720" rIns="91440" bIns="45720" numCol="1" anchor="t" anchorCtr="0" compatLnSpc="1">
              <a:prstTxWarp prst="textNoShape">
                <a:avLst/>
              </a:prstTxWarp>
            </a:bodyPr>
            <a:lstStyle/>
            <a:p>
              <a:pPr defTabSz="914330"/>
              <a:endParaRPr lang="en-US">
                <a:solidFill>
                  <a:srgbClr val="1A1A1A"/>
                </a:solidFill>
                <a:latin typeface="Segoe UI"/>
              </a:endParaRPr>
            </a:p>
          </p:txBody>
        </p:sp>
        <p:sp>
          <p:nvSpPr>
            <p:cNvPr id="514" name="Freeform 7">
              <a:extLst>
                <a:ext uri="{FF2B5EF4-FFF2-40B4-BE49-F238E27FC236}">
                  <a16:creationId xmlns:a16="http://schemas.microsoft.com/office/drawing/2014/main" id="{74A650A1-F6CF-3D6E-91C7-0082313E6D4A}"/>
                </a:ext>
              </a:extLst>
            </p:cNvPr>
            <p:cNvSpPr>
              <a:spLocks noEditPoints="1"/>
            </p:cNvSpPr>
            <p:nvPr/>
          </p:nvSpPr>
          <p:spPr bwMode="auto">
            <a:xfrm>
              <a:off x="4848" y="376"/>
              <a:ext cx="120" cy="200"/>
            </a:xfrm>
            <a:custGeom>
              <a:avLst/>
              <a:gdLst>
                <a:gd name="T0" fmla="*/ 134 w 183"/>
                <a:gd name="T1" fmla="*/ 0 h 307"/>
                <a:gd name="T2" fmla="*/ 134 w 183"/>
                <a:gd name="T3" fmla="*/ 0 h 307"/>
                <a:gd name="T4" fmla="*/ 82 w 183"/>
                <a:gd name="T5" fmla="*/ 0 h 307"/>
                <a:gd name="T6" fmla="*/ 0 w 183"/>
                <a:gd name="T7" fmla="*/ 0 h 307"/>
                <a:gd name="T8" fmla="*/ 0 w 183"/>
                <a:gd name="T9" fmla="*/ 307 h 307"/>
                <a:gd name="T10" fmla="*/ 183 w 183"/>
                <a:gd name="T11" fmla="*/ 307 h 307"/>
                <a:gd name="T12" fmla="*/ 183 w 183"/>
                <a:gd name="T13" fmla="*/ 198 h 307"/>
                <a:gd name="T14" fmla="*/ 183 w 183"/>
                <a:gd name="T15" fmla="*/ 146 h 307"/>
                <a:gd name="T16" fmla="*/ 183 w 183"/>
                <a:gd name="T17" fmla="*/ 0 h 307"/>
                <a:gd name="T18" fmla="*/ 134 w 183"/>
                <a:gd name="T19" fmla="*/ 0 h 307"/>
                <a:gd name="T20" fmla="*/ 42 w 183"/>
                <a:gd name="T21" fmla="*/ 50 h 307"/>
                <a:gd name="T22" fmla="*/ 42 w 183"/>
                <a:gd name="T23" fmla="*/ 50 h 307"/>
                <a:gd name="T24" fmla="*/ 82 w 183"/>
                <a:gd name="T25" fmla="*/ 50 h 307"/>
                <a:gd name="T26" fmla="*/ 134 w 183"/>
                <a:gd name="T27" fmla="*/ 50 h 307"/>
                <a:gd name="T28" fmla="*/ 141 w 183"/>
                <a:gd name="T29" fmla="*/ 50 h 307"/>
                <a:gd name="T30" fmla="*/ 141 w 183"/>
                <a:gd name="T31" fmla="*/ 146 h 307"/>
                <a:gd name="T32" fmla="*/ 141 w 183"/>
                <a:gd name="T33" fmla="*/ 198 h 307"/>
                <a:gd name="T34" fmla="*/ 141 w 183"/>
                <a:gd name="T35" fmla="*/ 257 h 307"/>
                <a:gd name="T36" fmla="*/ 42 w 183"/>
                <a:gd name="T37" fmla="*/ 257 h 307"/>
                <a:gd name="T38" fmla="*/ 42 w 183"/>
                <a:gd name="T39" fmla="*/ 5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3" h="307">
                  <a:moveTo>
                    <a:pt x="134" y="0"/>
                  </a:moveTo>
                  <a:lnTo>
                    <a:pt x="134" y="0"/>
                  </a:lnTo>
                  <a:lnTo>
                    <a:pt x="82" y="0"/>
                  </a:lnTo>
                  <a:lnTo>
                    <a:pt x="0" y="0"/>
                  </a:lnTo>
                  <a:lnTo>
                    <a:pt x="0" y="307"/>
                  </a:lnTo>
                  <a:lnTo>
                    <a:pt x="183" y="307"/>
                  </a:lnTo>
                  <a:lnTo>
                    <a:pt x="183" y="198"/>
                  </a:lnTo>
                  <a:lnTo>
                    <a:pt x="183" y="146"/>
                  </a:lnTo>
                  <a:lnTo>
                    <a:pt x="183" y="0"/>
                  </a:lnTo>
                  <a:lnTo>
                    <a:pt x="134" y="0"/>
                  </a:lnTo>
                  <a:close/>
                  <a:moveTo>
                    <a:pt x="42" y="50"/>
                  </a:moveTo>
                  <a:lnTo>
                    <a:pt x="42" y="50"/>
                  </a:lnTo>
                  <a:lnTo>
                    <a:pt x="82" y="50"/>
                  </a:lnTo>
                  <a:lnTo>
                    <a:pt x="134" y="50"/>
                  </a:lnTo>
                  <a:lnTo>
                    <a:pt x="141" y="50"/>
                  </a:lnTo>
                  <a:lnTo>
                    <a:pt x="141" y="146"/>
                  </a:lnTo>
                  <a:lnTo>
                    <a:pt x="141" y="198"/>
                  </a:lnTo>
                  <a:lnTo>
                    <a:pt x="141" y="257"/>
                  </a:lnTo>
                  <a:lnTo>
                    <a:pt x="42" y="257"/>
                  </a:lnTo>
                  <a:lnTo>
                    <a:pt x="42" y="50"/>
                  </a:lnTo>
                  <a:close/>
                </a:path>
              </a:pathLst>
            </a:custGeom>
            <a:solidFill>
              <a:srgbClr val="C2C2C2"/>
            </a:solidFill>
            <a:ln w="0">
              <a:noFill/>
              <a:prstDash val="solid"/>
              <a:round/>
              <a:headEnd/>
              <a:tailEnd/>
            </a:ln>
          </p:spPr>
          <p:txBody>
            <a:bodyPr vert="horz" wrap="square" lIns="91440" tIns="45720" rIns="91440" bIns="45720" numCol="1" anchor="t" anchorCtr="0" compatLnSpc="1">
              <a:prstTxWarp prst="textNoShape">
                <a:avLst/>
              </a:prstTxWarp>
            </a:bodyPr>
            <a:lstStyle/>
            <a:p>
              <a:pPr defTabSz="914330"/>
              <a:endParaRPr lang="en-US">
                <a:solidFill>
                  <a:srgbClr val="1A1A1A"/>
                </a:solidFill>
                <a:latin typeface="Segoe UI"/>
              </a:endParaRPr>
            </a:p>
          </p:txBody>
        </p:sp>
      </p:grpSp>
      <p:grpSp>
        <p:nvGrpSpPr>
          <p:cNvPr id="516" name="Group 515">
            <a:extLst>
              <a:ext uri="{FF2B5EF4-FFF2-40B4-BE49-F238E27FC236}">
                <a16:creationId xmlns:a16="http://schemas.microsoft.com/office/drawing/2014/main" id="{B348BDC1-DD8D-B6B8-FCFD-F951ED48FBD4}"/>
              </a:ext>
              <a:ext uri="{C183D7F6-B498-43B3-948B-1728B52AA6E4}">
                <adec:decorative xmlns:adec="http://schemas.microsoft.com/office/drawing/2017/decorative" val="1"/>
              </a:ext>
            </a:extLst>
          </p:cNvPr>
          <p:cNvGrpSpPr/>
          <p:nvPr/>
        </p:nvGrpSpPr>
        <p:grpSpPr>
          <a:xfrm>
            <a:off x="8103745" y="3035544"/>
            <a:ext cx="414591" cy="414752"/>
            <a:chOff x="8406449" y="5812223"/>
            <a:chExt cx="593494" cy="593724"/>
          </a:xfrm>
          <a:solidFill>
            <a:schemeClr val="accent1"/>
          </a:solidFill>
        </p:grpSpPr>
        <p:grpSp>
          <p:nvGrpSpPr>
            <p:cNvPr id="517" name="Group 516">
              <a:extLst>
                <a:ext uri="{FF2B5EF4-FFF2-40B4-BE49-F238E27FC236}">
                  <a16:creationId xmlns:a16="http://schemas.microsoft.com/office/drawing/2014/main" id="{2F28B92E-38E4-2ED4-FF87-47A30019B88B}"/>
                </a:ext>
              </a:extLst>
            </p:cNvPr>
            <p:cNvGrpSpPr/>
            <p:nvPr/>
          </p:nvGrpSpPr>
          <p:grpSpPr>
            <a:xfrm>
              <a:off x="8406449" y="5812223"/>
              <a:ext cx="593494" cy="294565"/>
              <a:chOff x="8406449" y="5812223"/>
              <a:chExt cx="593494" cy="294565"/>
            </a:xfrm>
            <a:grpFill/>
          </p:grpSpPr>
          <p:sp>
            <p:nvSpPr>
              <p:cNvPr id="521" name="Freeform: Shape 520">
                <a:extLst>
                  <a:ext uri="{FF2B5EF4-FFF2-40B4-BE49-F238E27FC236}">
                    <a16:creationId xmlns:a16="http://schemas.microsoft.com/office/drawing/2014/main" id="{C4203262-F30A-9D82-17C5-83351450824A}"/>
                  </a:ext>
                </a:extLst>
              </p:cNvPr>
              <p:cNvSpPr>
                <a:spLocks/>
              </p:cNvSpPr>
              <p:nvPr/>
            </p:nvSpPr>
            <p:spPr bwMode="auto">
              <a:xfrm>
                <a:off x="8406449" y="5812223"/>
                <a:ext cx="570005" cy="294565"/>
              </a:xfrm>
              <a:custGeom>
                <a:avLst/>
                <a:gdLst>
                  <a:gd name="connsiteX0" fmla="*/ 296413 w 570005"/>
                  <a:gd name="connsiteY0" fmla="*/ 0 h 294565"/>
                  <a:gd name="connsiteX1" fmla="*/ 556521 w 570005"/>
                  <a:gd name="connsiteY1" fmla="*/ 153220 h 294565"/>
                  <a:gd name="connsiteX2" fmla="*/ 570005 w 570005"/>
                  <a:gd name="connsiteY2" fmla="*/ 177595 h 294565"/>
                  <a:gd name="connsiteX3" fmla="*/ 521289 w 570005"/>
                  <a:gd name="connsiteY3" fmla="*/ 204583 h 294565"/>
                  <a:gd name="connsiteX4" fmla="*/ 507805 w 570005"/>
                  <a:gd name="connsiteY4" fmla="*/ 180207 h 294565"/>
                  <a:gd name="connsiteX5" fmla="*/ 296413 w 570005"/>
                  <a:gd name="connsiteY5" fmla="*/ 55716 h 294565"/>
                  <a:gd name="connsiteX6" fmla="*/ 60356 w 570005"/>
                  <a:gd name="connsiteY6" fmla="*/ 248259 h 294565"/>
                  <a:gd name="connsiteX7" fmla="*/ 55675 w 570005"/>
                  <a:gd name="connsiteY7" fmla="*/ 294565 h 294565"/>
                  <a:gd name="connsiteX8" fmla="*/ 0 w 570005"/>
                  <a:gd name="connsiteY8" fmla="*/ 294565 h 294565"/>
                  <a:gd name="connsiteX9" fmla="*/ 5807 w 570005"/>
                  <a:gd name="connsiteY9" fmla="*/ 237117 h 294565"/>
                  <a:gd name="connsiteX10" fmla="*/ 296413 w 570005"/>
                  <a:gd name="connsiteY10" fmla="*/ 0 h 294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0005" h="294565">
                    <a:moveTo>
                      <a:pt x="296413" y="0"/>
                    </a:moveTo>
                    <a:cubicBezTo>
                      <a:pt x="404719" y="0"/>
                      <a:pt x="504325" y="58763"/>
                      <a:pt x="556521" y="153220"/>
                    </a:cubicBezTo>
                    <a:cubicBezTo>
                      <a:pt x="570005" y="177595"/>
                      <a:pt x="570005" y="177595"/>
                      <a:pt x="570005" y="177595"/>
                    </a:cubicBezTo>
                    <a:cubicBezTo>
                      <a:pt x="521289" y="204583"/>
                      <a:pt x="521289" y="204583"/>
                      <a:pt x="521289" y="204583"/>
                    </a:cubicBezTo>
                    <a:cubicBezTo>
                      <a:pt x="507805" y="180207"/>
                      <a:pt x="507805" y="180207"/>
                      <a:pt x="507805" y="180207"/>
                    </a:cubicBezTo>
                    <a:cubicBezTo>
                      <a:pt x="465179" y="103162"/>
                      <a:pt x="384276" y="55716"/>
                      <a:pt x="296413" y="55716"/>
                    </a:cubicBezTo>
                    <a:cubicBezTo>
                      <a:pt x="180332" y="55716"/>
                      <a:pt x="82900" y="138365"/>
                      <a:pt x="60356" y="248259"/>
                    </a:cubicBezTo>
                    <a:lnTo>
                      <a:pt x="55675" y="294565"/>
                    </a:lnTo>
                    <a:lnTo>
                      <a:pt x="0" y="294565"/>
                    </a:lnTo>
                    <a:lnTo>
                      <a:pt x="5807" y="237117"/>
                    </a:lnTo>
                    <a:cubicBezTo>
                      <a:pt x="33518" y="101979"/>
                      <a:pt x="153310" y="0"/>
                      <a:pt x="296413" y="0"/>
                    </a:cubicBez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330"/>
                <a:endParaRPr lang="en-US">
                  <a:solidFill>
                    <a:srgbClr val="1A1A1A"/>
                  </a:solidFill>
                  <a:latin typeface="Segoe UI"/>
                </a:endParaRPr>
              </a:p>
            </p:txBody>
          </p:sp>
          <p:sp>
            <p:nvSpPr>
              <p:cNvPr id="522" name="Freeform 61">
                <a:extLst>
                  <a:ext uri="{FF2B5EF4-FFF2-40B4-BE49-F238E27FC236}">
                    <a16:creationId xmlns:a16="http://schemas.microsoft.com/office/drawing/2014/main" id="{710F40F9-4DB1-DC48-373F-8BCE0B3B3629}"/>
                  </a:ext>
                </a:extLst>
              </p:cNvPr>
              <p:cNvSpPr>
                <a:spLocks/>
              </p:cNvSpPr>
              <p:nvPr/>
            </p:nvSpPr>
            <p:spPr bwMode="auto">
              <a:xfrm>
                <a:off x="8833255" y="5867786"/>
                <a:ext cx="166688" cy="168275"/>
              </a:xfrm>
              <a:custGeom>
                <a:avLst/>
                <a:gdLst>
                  <a:gd name="T0" fmla="*/ 0 w 105"/>
                  <a:gd name="T1" fmla="*/ 106 h 106"/>
                  <a:gd name="T2" fmla="*/ 0 w 105"/>
                  <a:gd name="T3" fmla="*/ 71 h 106"/>
                  <a:gd name="T4" fmla="*/ 70 w 105"/>
                  <a:gd name="T5" fmla="*/ 71 h 106"/>
                  <a:gd name="T6" fmla="*/ 70 w 105"/>
                  <a:gd name="T7" fmla="*/ 0 h 106"/>
                  <a:gd name="T8" fmla="*/ 105 w 105"/>
                  <a:gd name="T9" fmla="*/ 0 h 106"/>
                  <a:gd name="T10" fmla="*/ 105 w 105"/>
                  <a:gd name="T11" fmla="*/ 105 h 106"/>
                  <a:gd name="T12" fmla="*/ 0 w 105"/>
                  <a:gd name="T13" fmla="*/ 106 h 106"/>
                </a:gdLst>
                <a:ahLst/>
                <a:cxnLst>
                  <a:cxn ang="0">
                    <a:pos x="T0" y="T1"/>
                  </a:cxn>
                  <a:cxn ang="0">
                    <a:pos x="T2" y="T3"/>
                  </a:cxn>
                  <a:cxn ang="0">
                    <a:pos x="T4" y="T5"/>
                  </a:cxn>
                  <a:cxn ang="0">
                    <a:pos x="T6" y="T7"/>
                  </a:cxn>
                  <a:cxn ang="0">
                    <a:pos x="T8" y="T9"/>
                  </a:cxn>
                  <a:cxn ang="0">
                    <a:pos x="T10" y="T11"/>
                  </a:cxn>
                  <a:cxn ang="0">
                    <a:pos x="T12" y="T13"/>
                  </a:cxn>
                </a:cxnLst>
                <a:rect l="0" t="0" r="r" b="b"/>
                <a:pathLst>
                  <a:path w="105" h="106">
                    <a:moveTo>
                      <a:pt x="0" y="106"/>
                    </a:moveTo>
                    <a:lnTo>
                      <a:pt x="0" y="71"/>
                    </a:lnTo>
                    <a:lnTo>
                      <a:pt x="70" y="71"/>
                    </a:lnTo>
                    <a:lnTo>
                      <a:pt x="70" y="0"/>
                    </a:lnTo>
                    <a:lnTo>
                      <a:pt x="105" y="0"/>
                    </a:lnTo>
                    <a:lnTo>
                      <a:pt x="105" y="105"/>
                    </a:lnTo>
                    <a:lnTo>
                      <a:pt x="0" y="106"/>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30"/>
                <a:endParaRPr lang="en-US">
                  <a:solidFill>
                    <a:srgbClr val="1A1A1A"/>
                  </a:solidFill>
                  <a:latin typeface="Segoe UI"/>
                </a:endParaRPr>
              </a:p>
            </p:txBody>
          </p:sp>
        </p:grpSp>
        <p:grpSp>
          <p:nvGrpSpPr>
            <p:cNvPr id="518" name="Group 517">
              <a:extLst>
                <a:ext uri="{FF2B5EF4-FFF2-40B4-BE49-F238E27FC236}">
                  <a16:creationId xmlns:a16="http://schemas.microsoft.com/office/drawing/2014/main" id="{7E99CBC1-4520-41B7-040A-728F3D4B71CD}"/>
                </a:ext>
              </a:extLst>
            </p:cNvPr>
            <p:cNvGrpSpPr/>
            <p:nvPr/>
          </p:nvGrpSpPr>
          <p:grpSpPr>
            <a:xfrm rot="10800000">
              <a:off x="8406449" y="6111382"/>
              <a:ext cx="593494" cy="294565"/>
              <a:chOff x="8406449" y="5812223"/>
              <a:chExt cx="593494" cy="294565"/>
            </a:xfrm>
            <a:grpFill/>
          </p:grpSpPr>
          <p:sp>
            <p:nvSpPr>
              <p:cNvPr id="519" name="Freeform: Shape 518">
                <a:extLst>
                  <a:ext uri="{FF2B5EF4-FFF2-40B4-BE49-F238E27FC236}">
                    <a16:creationId xmlns:a16="http://schemas.microsoft.com/office/drawing/2014/main" id="{CEB67284-1145-BB68-4DD0-59E077012658}"/>
                  </a:ext>
                </a:extLst>
              </p:cNvPr>
              <p:cNvSpPr>
                <a:spLocks/>
              </p:cNvSpPr>
              <p:nvPr/>
            </p:nvSpPr>
            <p:spPr bwMode="auto">
              <a:xfrm>
                <a:off x="8406449" y="5812223"/>
                <a:ext cx="570005" cy="294565"/>
              </a:xfrm>
              <a:custGeom>
                <a:avLst/>
                <a:gdLst>
                  <a:gd name="connsiteX0" fmla="*/ 296413 w 570005"/>
                  <a:gd name="connsiteY0" fmla="*/ 0 h 294565"/>
                  <a:gd name="connsiteX1" fmla="*/ 556521 w 570005"/>
                  <a:gd name="connsiteY1" fmla="*/ 153220 h 294565"/>
                  <a:gd name="connsiteX2" fmla="*/ 570005 w 570005"/>
                  <a:gd name="connsiteY2" fmla="*/ 177595 h 294565"/>
                  <a:gd name="connsiteX3" fmla="*/ 521289 w 570005"/>
                  <a:gd name="connsiteY3" fmla="*/ 204583 h 294565"/>
                  <a:gd name="connsiteX4" fmla="*/ 507805 w 570005"/>
                  <a:gd name="connsiteY4" fmla="*/ 180207 h 294565"/>
                  <a:gd name="connsiteX5" fmla="*/ 296413 w 570005"/>
                  <a:gd name="connsiteY5" fmla="*/ 55716 h 294565"/>
                  <a:gd name="connsiteX6" fmla="*/ 60356 w 570005"/>
                  <a:gd name="connsiteY6" fmla="*/ 248259 h 294565"/>
                  <a:gd name="connsiteX7" fmla="*/ 55675 w 570005"/>
                  <a:gd name="connsiteY7" fmla="*/ 294565 h 294565"/>
                  <a:gd name="connsiteX8" fmla="*/ 0 w 570005"/>
                  <a:gd name="connsiteY8" fmla="*/ 294565 h 294565"/>
                  <a:gd name="connsiteX9" fmla="*/ 5807 w 570005"/>
                  <a:gd name="connsiteY9" fmla="*/ 237117 h 294565"/>
                  <a:gd name="connsiteX10" fmla="*/ 296413 w 570005"/>
                  <a:gd name="connsiteY10" fmla="*/ 0 h 294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0005" h="294565">
                    <a:moveTo>
                      <a:pt x="296413" y="0"/>
                    </a:moveTo>
                    <a:cubicBezTo>
                      <a:pt x="404719" y="0"/>
                      <a:pt x="504325" y="58763"/>
                      <a:pt x="556521" y="153220"/>
                    </a:cubicBezTo>
                    <a:cubicBezTo>
                      <a:pt x="570005" y="177595"/>
                      <a:pt x="570005" y="177595"/>
                      <a:pt x="570005" y="177595"/>
                    </a:cubicBezTo>
                    <a:cubicBezTo>
                      <a:pt x="521289" y="204583"/>
                      <a:pt x="521289" y="204583"/>
                      <a:pt x="521289" y="204583"/>
                    </a:cubicBezTo>
                    <a:cubicBezTo>
                      <a:pt x="507805" y="180207"/>
                      <a:pt x="507805" y="180207"/>
                      <a:pt x="507805" y="180207"/>
                    </a:cubicBezTo>
                    <a:cubicBezTo>
                      <a:pt x="465179" y="103162"/>
                      <a:pt x="384276" y="55716"/>
                      <a:pt x="296413" y="55716"/>
                    </a:cubicBezTo>
                    <a:cubicBezTo>
                      <a:pt x="180332" y="55716"/>
                      <a:pt x="82900" y="138365"/>
                      <a:pt x="60356" y="248259"/>
                    </a:cubicBezTo>
                    <a:lnTo>
                      <a:pt x="55675" y="294565"/>
                    </a:lnTo>
                    <a:lnTo>
                      <a:pt x="0" y="294565"/>
                    </a:lnTo>
                    <a:lnTo>
                      <a:pt x="5807" y="237117"/>
                    </a:lnTo>
                    <a:cubicBezTo>
                      <a:pt x="33518" y="101979"/>
                      <a:pt x="153310" y="0"/>
                      <a:pt x="2964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330"/>
                <a:endParaRPr lang="en-US">
                  <a:solidFill>
                    <a:srgbClr val="1A1A1A"/>
                  </a:solidFill>
                  <a:latin typeface="Segoe UI"/>
                </a:endParaRPr>
              </a:p>
            </p:txBody>
          </p:sp>
          <p:sp>
            <p:nvSpPr>
              <p:cNvPr id="520" name="Freeform 61">
                <a:extLst>
                  <a:ext uri="{FF2B5EF4-FFF2-40B4-BE49-F238E27FC236}">
                    <a16:creationId xmlns:a16="http://schemas.microsoft.com/office/drawing/2014/main" id="{07AA77E6-EEEE-11A4-67E8-1D0E3398D60A}"/>
                  </a:ext>
                </a:extLst>
              </p:cNvPr>
              <p:cNvSpPr>
                <a:spLocks/>
              </p:cNvSpPr>
              <p:nvPr/>
            </p:nvSpPr>
            <p:spPr bwMode="auto">
              <a:xfrm>
                <a:off x="8833255" y="5867786"/>
                <a:ext cx="166688" cy="168275"/>
              </a:xfrm>
              <a:custGeom>
                <a:avLst/>
                <a:gdLst>
                  <a:gd name="T0" fmla="*/ 0 w 105"/>
                  <a:gd name="T1" fmla="*/ 106 h 106"/>
                  <a:gd name="T2" fmla="*/ 0 w 105"/>
                  <a:gd name="T3" fmla="*/ 71 h 106"/>
                  <a:gd name="T4" fmla="*/ 70 w 105"/>
                  <a:gd name="T5" fmla="*/ 71 h 106"/>
                  <a:gd name="T6" fmla="*/ 70 w 105"/>
                  <a:gd name="T7" fmla="*/ 0 h 106"/>
                  <a:gd name="T8" fmla="*/ 105 w 105"/>
                  <a:gd name="T9" fmla="*/ 0 h 106"/>
                  <a:gd name="T10" fmla="*/ 105 w 105"/>
                  <a:gd name="T11" fmla="*/ 105 h 106"/>
                  <a:gd name="T12" fmla="*/ 0 w 105"/>
                  <a:gd name="T13" fmla="*/ 106 h 106"/>
                </a:gdLst>
                <a:ahLst/>
                <a:cxnLst>
                  <a:cxn ang="0">
                    <a:pos x="T0" y="T1"/>
                  </a:cxn>
                  <a:cxn ang="0">
                    <a:pos x="T2" y="T3"/>
                  </a:cxn>
                  <a:cxn ang="0">
                    <a:pos x="T4" y="T5"/>
                  </a:cxn>
                  <a:cxn ang="0">
                    <a:pos x="T6" y="T7"/>
                  </a:cxn>
                  <a:cxn ang="0">
                    <a:pos x="T8" y="T9"/>
                  </a:cxn>
                  <a:cxn ang="0">
                    <a:pos x="T10" y="T11"/>
                  </a:cxn>
                  <a:cxn ang="0">
                    <a:pos x="T12" y="T13"/>
                  </a:cxn>
                </a:cxnLst>
                <a:rect l="0" t="0" r="r" b="b"/>
                <a:pathLst>
                  <a:path w="105" h="106">
                    <a:moveTo>
                      <a:pt x="0" y="106"/>
                    </a:moveTo>
                    <a:lnTo>
                      <a:pt x="0" y="71"/>
                    </a:lnTo>
                    <a:lnTo>
                      <a:pt x="70" y="71"/>
                    </a:lnTo>
                    <a:lnTo>
                      <a:pt x="70" y="0"/>
                    </a:lnTo>
                    <a:lnTo>
                      <a:pt x="105" y="0"/>
                    </a:lnTo>
                    <a:lnTo>
                      <a:pt x="105" y="105"/>
                    </a:lnTo>
                    <a:lnTo>
                      <a:pt x="0"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30"/>
                <a:endParaRPr lang="en-US">
                  <a:solidFill>
                    <a:srgbClr val="1A1A1A"/>
                  </a:solidFill>
                  <a:latin typeface="Segoe UI"/>
                </a:endParaRPr>
              </a:p>
            </p:txBody>
          </p:sp>
        </p:grpSp>
      </p:grpSp>
      <p:grpSp>
        <p:nvGrpSpPr>
          <p:cNvPr id="523" name="Group 4">
            <a:extLst>
              <a:ext uri="{FF2B5EF4-FFF2-40B4-BE49-F238E27FC236}">
                <a16:creationId xmlns:a16="http://schemas.microsoft.com/office/drawing/2014/main" id="{9BFF8A9B-C6D4-722A-901B-FA530698A082}"/>
              </a:ext>
              <a:ext uri="{C183D7F6-B498-43B3-948B-1728B52AA6E4}">
                <adec:decorative xmlns:adec="http://schemas.microsoft.com/office/drawing/2017/decorative" val="1"/>
              </a:ext>
            </a:extLst>
          </p:cNvPr>
          <p:cNvGrpSpPr>
            <a:grpSpLocks noChangeAspect="1"/>
          </p:cNvGrpSpPr>
          <p:nvPr/>
        </p:nvGrpSpPr>
        <p:grpSpPr bwMode="auto">
          <a:xfrm>
            <a:off x="1605726" y="3000703"/>
            <a:ext cx="527820" cy="446234"/>
            <a:chOff x="4337" y="995"/>
            <a:chExt cx="317" cy="268"/>
          </a:xfrm>
        </p:grpSpPr>
        <p:sp>
          <p:nvSpPr>
            <p:cNvPr id="524" name="Freeform 5">
              <a:extLst>
                <a:ext uri="{FF2B5EF4-FFF2-40B4-BE49-F238E27FC236}">
                  <a16:creationId xmlns:a16="http://schemas.microsoft.com/office/drawing/2014/main" id="{3F16F850-D225-1050-5850-944E3A24802E}"/>
                </a:ext>
              </a:extLst>
            </p:cNvPr>
            <p:cNvSpPr>
              <a:spLocks noEditPoints="1"/>
            </p:cNvSpPr>
            <p:nvPr/>
          </p:nvSpPr>
          <p:spPr bwMode="auto">
            <a:xfrm>
              <a:off x="4545" y="995"/>
              <a:ext cx="109" cy="191"/>
            </a:xfrm>
            <a:custGeom>
              <a:avLst/>
              <a:gdLst>
                <a:gd name="T0" fmla="*/ 92 w 147"/>
                <a:gd name="T1" fmla="*/ 238 h 257"/>
                <a:gd name="T2" fmla="*/ 92 w 147"/>
                <a:gd name="T3" fmla="*/ 238 h 257"/>
                <a:gd name="T4" fmla="*/ 55 w 147"/>
                <a:gd name="T5" fmla="*/ 238 h 257"/>
                <a:gd name="T6" fmla="*/ 55 w 147"/>
                <a:gd name="T7" fmla="*/ 220 h 257"/>
                <a:gd name="T8" fmla="*/ 92 w 147"/>
                <a:gd name="T9" fmla="*/ 220 h 257"/>
                <a:gd name="T10" fmla="*/ 92 w 147"/>
                <a:gd name="T11" fmla="*/ 238 h 257"/>
                <a:gd name="T12" fmla="*/ 138 w 147"/>
                <a:gd name="T13" fmla="*/ 0 h 257"/>
                <a:gd name="T14" fmla="*/ 138 w 147"/>
                <a:gd name="T15" fmla="*/ 0 h 257"/>
                <a:gd name="T16" fmla="*/ 10 w 147"/>
                <a:gd name="T17" fmla="*/ 0 h 257"/>
                <a:gd name="T18" fmla="*/ 0 w 147"/>
                <a:gd name="T19" fmla="*/ 9 h 257"/>
                <a:gd name="T20" fmla="*/ 0 w 147"/>
                <a:gd name="T21" fmla="*/ 248 h 257"/>
                <a:gd name="T22" fmla="*/ 10 w 147"/>
                <a:gd name="T23" fmla="*/ 257 h 257"/>
                <a:gd name="T24" fmla="*/ 138 w 147"/>
                <a:gd name="T25" fmla="*/ 257 h 257"/>
                <a:gd name="T26" fmla="*/ 147 w 147"/>
                <a:gd name="T27" fmla="*/ 248 h 257"/>
                <a:gd name="T28" fmla="*/ 147 w 147"/>
                <a:gd name="T29" fmla="*/ 9 h 257"/>
                <a:gd name="T30" fmla="*/ 138 w 147"/>
                <a:gd name="T31"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 h="257">
                  <a:moveTo>
                    <a:pt x="92" y="238"/>
                  </a:moveTo>
                  <a:lnTo>
                    <a:pt x="92" y="238"/>
                  </a:lnTo>
                  <a:lnTo>
                    <a:pt x="55" y="238"/>
                  </a:lnTo>
                  <a:lnTo>
                    <a:pt x="55" y="220"/>
                  </a:lnTo>
                  <a:lnTo>
                    <a:pt x="92" y="220"/>
                  </a:lnTo>
                  <a:lnTo>
                    <a:pt x="92" y="238"/>
                  </a:lnTo>
                  <a:close/>
                  <a:moveTo>
                    <a:pt x="138" y="0"/>
                  </a:moveTo>
                  <a:lnTo>
                    <a:pt x="138" y="0"/>
                  </a:lnTo>
                  <a:lnTo>
                    <a:pt x="10" y="0"/>
                  </a:lnTo>
                  <a:cubicBezTo>
                    <a:pt x="5" y="0"/>
                    <a:pt x="0" y="4"/>
                    <a:pt x="0" y="9"/>
                  </a:cubicBezTo>
                  <a:lnTo>
                    <a:pt x="0" y="248"/>
                  </a:lnTo>
                  <a:cubicBezTo>
                    <a:pt x="0" y="253"/>
                    <a:pt x="5" y="257"/>
                    <a:pt x="10" y="257"/>
                  </a:cubicBezTo>
                  <a:lnTo>
                    <a:pt x="138" y="257"/>
                  </a:lnTo>
                  <a:cubicBezTo>
                    <a:pt x="143" y="257"/>
                    <a:pt x="147" y="253"/>
                    <a:pt x="147" y="248"/>
                  </a:cubicBezTo>
                  <a:lnTo>
                    <a:pt x="147" y="9"/>
                  </a:lnTo>
                  <a:cubicBezTo>
                    <a:pt x="147" y="4"/>
                    <a:pt x="143" y="0"/>
                    <a:pt x="138" y="0"/>
                  </a:cubicBezTo>
                  <a:close/>
                </a:path>
              </a:pathLst>
            </a:custGeom>
            <a:solidFill>
              <a:schemeClr val="accent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525" name="Freeform 6">
              <a:extLst>
                <a:ext uri="{FF2B5EF4-FFF2-40B4-BE49-F238E27FC236}">
                  <a16:creationId xmlns:a16="http://schemas.microsoft.com/office/drawing/2014/main" id="{03F90FDE-D184-E338-638B-76F2B59706C1}"/>
                </a:ext>
              </a:extLst>
            </p:cNvPr>
            <p:cNvSpPr>
              <a:spLocks noEditPoints="1"/>
            </p:cNvSpPr>
            <p:nvPr/>
          </p:nvSpPr>
          <p:spPr bwMode="auto">
            <a:xfrm>
              <a:off x="4337" y="1065"/>
              <a:ext cx="278" cy="198"/>
            </a:xfrm>
            <a:custGeom>
              <a:avLst/>
              <a:gdLst>
                <a:gd name="T0" fmla="*/ 159 w 373"/>
                <a:gd name="T1" fmla="*/ 213 h 266"/>
                <a:gd name="T2" fmla="*/ 159 w 373"/>
                <a:gd name="T3" fmla="*/ 213 h 266"/>
                <a:gd name="T4" fmla="*/ 213 w 373"/>
                <a:gd name="T5" fmla="*/ 213 h 266"/>
                <a:gd name="T6" fmla="*/ 213 w 373"/>
                <a:gd name="T7" fmla="*/ 240 h 266"/>
                <a:gd name="T8" fmla="*/ 159 w 373"/>
                <a:gd name="T9" fmla="*/ 240 h 266"/>
                <a:gd name="T10" fmla="*/ 159 w 373"/>
                <a:gd name="T11" fmla="*/ 213 h 266"/>
                <a:gd name="T12" fmla="*/ 12 w 373"/>
                <a:gd name="T13" fmla="*/ 266 h 266"/>
                <a:gd name="T14" fmla="*/ 12 w 373"/>
                <a:gd name="T15" fmla="*/ 266 h 266"/>
                <a:gd name="T16" fmla="*/ 360 w 373"/>
                <a:gd name="T17" fmla="*/ 266 h 266"/>
                <a:gd name="T18" fmla="*/ 373 w 373"/>
                <a:gd name="T19" fmla="*/ 254 h 266"/>
                <a:gd name="T20" fmla="*/ 373 w 373"/>
                <a:gd name="T21" fmla="*/ 189 h 266"/>
                <a:gd name="T22" fmla="*/ 289 w 373"/>
                <a:gd name="T23" fmla="*/ 189 h 266"/>
                <a:gd name="T24" fmla="*/ 253 w 373"/>
                <a:gd name="T25" fmla="*/ 154 h 266"/>
                <a:gd name="T26" fmla="*/ 253 w 373"/>
                <a:gd name="T27" fmla="*/ 0 h 266"/>
                <a:gd name="T28" fmla="*/ 12 w 373"/>
                <a:gd name="T29" fmla="*/ 0 h 266"/>
                <a:gd name="T30" fmla="*/ 0 w 373"/>
                <a:gd name="T31" fmla="*/ 13 h 266"/>
                <a:gd name="T32" fmla="*/ 0 w 373"/>
                <a:gd name="T33" fmla="*/ 254 h 266"/>
                <a:gd name="T34" fmla="*/ 12 w 373"/>
                <a:gd name="T35" fmla="*/ 26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3" h="266">
                  <a:moveTo>
                    <a:pt x="159" y="213"/>
                  </a:moveTo>
                  <a:lnTo>
                    <a:pt x="159" y="213"/>
                  </a:lnTo>
                  <a:lnTo>
                    <a:pt x="213" y="213"/>
                  </a:lnTo>
                  <a:lnTo>
                    <a:pt x="213" y="240"/>
                  </a:lnTo>
                  <a:lnTo>
                    <a:pt x="159" y="240"/>
                  </a:lnTo>
                  <a:lnTo>
                    <a:pt x="159" y="213"/>
                  </a:lnTo>
                  <a:close/>
                  <a:moveTo>
                    <a:pt x="12" y="266"/>
                  </a:moveTo>
                  <a:lnTo>
                    <a:pt x="12" y="266"/>
                  </a:lnTo>
                  <a:lnTo>
                    <a:pt x="360" y="266"/>
                  </a:lnTo>
                  <a:cubicBezTo>
                    <a:pt x="367" y="266"/>
                    <a:pt x="373" y="261"/>
                    <a:pt x="373" y="254"/>
                  </a:cubicBezTo>
                  <a:lnTo>
                    <a:pt x="373" y="189"/>
                  </a:lnTo>
                  <a:lnTo>
                    <a:pt x="289" y="189"/>
                  </a:lnTo>
                  <a:cubicBezTo>
                    <a:pt x="269" y="189"/>
                    <a:pt x="253" y="173"/>
                    <a:pt x="253" y="154"/>
                  </a:cubicBezTo>
                  <a:lnTo>
                    <a:pt x="253" y="0"/>
                  </a:lnTo>
                  <a:lnTo>
                    <a:pt x="12" y="0"/>
                  </a:lnTo>
                  <a:cubicBezTo>
                    <a:pt x="5" y="0"/>
                    <a:pt x="0" y="6"/>
                    <a:pt x="0" y="13"/>
                  </a:cubicBezTo>
                  <a:lnTo>
                    <a:pt x="0" y="254"/>
                  </a:lnTo>
                  <a:cubicBezTo>
                    <a:pt x="0" y="261"/>
                    <a:pt x="5" y="266"/>
                    <a:pt x="12" y="266"/>
                  </a:cubicBezTo>
                  <a:close/>
                </a:path>
              </a:pathLst>
            </a:custGeom>
            <a:solidFill>
              <a:srgbClr val="C1C1C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grpSp>
    </p:spTree>
    <p:extLst>
      <p:ext uri="{BB962C8B-B14F-4D97-AF65-F5344CB8AC3E}">
        <p14:creationId xmlns:p14="http://schemas.microsoft.com/office/powerpoint/2010/main" val="81798991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42" presetClass="path" presetSubtype="0" decel="100000" fill="hold" grpId="1" nodeType="withEffect">
                                  <p:stCondLst>
                                    <p:cond delay="0"/>
                                  </p:stCondLst>
                                  <p:childTnLst>
                                    <p:animMotion origin="layout" path="M -1.45833E-6 2.96296E-6 L -1.45833E-6 0.04166 " pathEditMode="relative" rAng="0" ptsTypes="AA">
                                      <p:cBhvr>
                                        <p:cTn id="9" dur="750" spd="-100000" fill="hold"/>
                                        <p:tgtEl>
                                          <p:spTgt spid="10"/>
                                        </p:tgtEl>
                                        <p:attrNameLst>
                                          <p:attrName>ppt_x</p:attrName>
                                          <p:attrName>ppt_y</p:attrName>
                                        </p:attrNameLst>
                                      </p:cBhvr>
                                      <p:rCtr x="0" y="2083"/>
                                    </p:animMotion>
                                  </p:childTnLst>
                                </p:cTn>
                              </p:par>
                              <p:par>
                                <p:cTn id="10" presetID="10" presetClass="entr" presetSubtype="0" fill="hold" nodeType="withEffect">
                                  <p:stCondLst>
                                    <p:cond delay="250"/>
                                  </p:stCondLst>
                                  <p:childTnLst>
                                    <p:set>
                                      <p:cBhvr>
                                        <p:cTn id="11" dur="1" fill="hold">
                                          <p:stCondLst>
                                            <p:cond delay="0"/>
                                          </p:stCondLst>
                                        </p:cTn>
                                        <p:tgtEl>
                                          <p:spTgt spid="523"/>
                                        </p:tgtEl>
                                        <p:attrNameLst>
                                          <p:attrName>style.visibility</p:attrName>
                                        </p:attrNameLst>
                                      </p:cBhvr>
                                      <p:to>
                                        <p:strVal val="visible"/>
                                      </p:to>
                                    </p:set>
                                    <p:animEffect transition="in" filter="fade">
                                      <p:cBhvr>
                                        <p:cTn id="12" dur="500"/>
                                        <p:tgtEl>
                                          <p:spTgt spid="523"/>
                                        </p:tgtEl>
                                      </p:cBhvr>
                                    </p:animEffect>
                                  </p:childTnLst>
                                </p:cTn>
                              </p:par>
                              <p:par>
                                <p:cTn id="13" presetID="42" presetClass="path" presetSubtype="0" decel="100000" fill="hold" nodeType="withEffect">
                                  <p:stCondLst>
                                    <p:cond delay="250"/>
                                  </p:stCondLst>
                                  <p:childTnLst>
                                    <p:animMotion origin="layout" path="M -2.70833E-6 2.96296E-6 L -2.70833E-6 -0.03704 " pathEditMode="relative" rAng="0" ptsTypes="AA">
                                      <p:cBhvr>
                                        <p:cTn id="14" dur="750" spd="-100000" fill="hold"/>
                                        <p:tgtEl>
                                          <p:spTgt spid="523"/>
                                        </p:tgtEl>
                                        <p:attrNameLst>
                                          <p:attrName>ppt_x</p:attrName>
                                          <p:attrName>ppt_y</p:attrName>
                                        </p:attrNameLst>
                                      </p:cBhvr>
                                      <p:rCtr x="0" y="-1852"/>
                                    </p:animMotion>
                                  </p:childTnLst>
                                </p:cTn>
                              </p:par>
                              <p:par>
                                <p:cTn id="15" presetID="10" presetClass="entr" presetSubtype="0" fill="hold" grpId="0" nodeType="withEffect">
                                  <p:stCondLst>
                                    <p:cond delay="25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42" presetClass="path" presetSubtype="0" decel="100000" fill="hold" grpId="1" nodeType="withEffect">
                                  <p:stCondLst>
                                    <p:cond delay="250"/>
                                  </p:stCondLst>
                                  <p:childTnLst>
                                    <p:animMotion origin="layout" path="M -1.45833E-6 2.96296E-6 L -1.45833E-6 0.04166 " pathEditMode="relative" rAng="0" ptsTypes="AA">
                                      <p:cBhvr>
                                        <p:cTn id="19" dur="750" spd="-100000" fill="hold"/>
                                        <p:tgtEl>
                                          <p:spTgt spid="12"/>
                                        </p:tgtEl>
                                        <p:attrNameLst>
                                          <p:attrName>ppt_x</p:attrName>
                                          <p:attrName>ppt_y</p:attrName>
                                        </p:attrNameLst>
                                      </p:cBhvr>
                                      <p:rCtr x="0" y="2083"/>
                                    </p:animMotion>
                                  </p:childTnLst>
                                </p:cTn>
                              </p:par>
                              <p:par>
                                <p:cTn id="20" presetID="10" presetClass="entr" presetSubtype="0" fill="hold" nodeType="withEffect">
                                  <p:stCondLst>
                                    <p:cond delay="500"/>
                                  </p:stCondLst>
                                  <p:childTnLst>
                                    <p:set>
                                      <p:cBhvr>
                                        <p:cTn id="21" dur="1" fill="hold">
                                          <p:stCondLst>
                                            <p:cond delay="0"/>
                                          </p:stCondLst>
                                        </p:cTn>
                                        <p:tgtEl>
                                          <p:spTgt spid="63"/>
                                        </p:tgtEl>
                                        <p:attrNameLst>
                                          <p:attrName>style.visibility</p:attrName>
                                        </p:attrNameLst>
                                      </p:cBhvr>
                                      <p:to>
                                        <p:strVal val="visible"/>
                                      </p:to>
                                    </p:set>
                                    <p:animEffect transition="in" filter="fade">
                                      <p:cBhvr>
                                        <p:cTn id="22" dur="500"/>
                                        <p:tgtEl>
                                          <p:spTgt spid="63"/>
                                        </p:tgtEl>
                                      </p:cBhvr>
                                    </p:animEffect>
                                  </p:childTnLst>
                                </p:cTn>
                              </p:par>
                              <p:par>
                                <p:cTn id="23" presetID="42" presetClass="path" presetSubtype="0" decel="100000" fill="hold" nodeType="withEffect">
                                  <p:stCondLst>
                                    <p:cond delay="500"/>
                                  </p:stCondLst>
                                  <p:childTnLst>
                                    <p:animMotion origin="layout" path="M -2.70833E-6 2.96296E-6 L -2.70833E-6 -0.03704 " pathEditMode="relative" rAng="0" ptsTypes="AA">
                                      <p:cBhvr>
                                        <p:cTn id="24" dur="750" spd="-100000" fill="hold"/>
                                        <p:tgtEl>
                                          <p:spTgt spid="63"/>
                                        </p:tgtEl>
                                        <p:attrNameLst>
                                          <p:attrName>ppt_x</p:attrName>
                                          <p:attrName>ppt_y</p:attrName>
                                        </p:attrNameLst>
                                      </p:cBhvr>
                                      <p:rCtr x="0" y="-1852"/>
                                    </p:animMotion>
                                  </p:childTnLst>
                                </p:cTn>
                              </p:par>
                              <p:par>
                                <p:cTn id="25" presetID="10" presetClass="entr" presetSubtype="0" fill="hold" grpId="0" nodeType="withEffect">
                                  <p:stCondLst>
                                    <p:cond delay="50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42" presetClass="path" presetSubtype="0" decel="100000" fill="hold" grpId="1" nodeType="withEffect">
                                  <p:stCondLst>
                                    <p:cond delay="500"/>
                                  </p:stCondLst>
                                  <p:childTnLst>
                                    <p:animMotion origin="layout" path="M -1.45833E-6 2.96296E-6 L -1.45833E-6 0.04166 " pathEditMode="relative" rAng="0" ptsTypes="AA">
                                      <p:cBhvr>
                                        <p:cTn id="29" dur="750" spd="-100000" fill="hold"/>
                                        <p:tgtEl>
                                          <p:spTgt spid="14"/>
                                        </p:tgtEl>
                                        <p:attrNameLst>
                                          <p:attrName>ppt_x</p:attrName>
                                          <p:attrName>ppt_y</p:attrName>
                                        </p:attrNameLst>
                                      </p:cBhvr>
                                      <p:rCtr x="0" y="2083"/>
                                    </p:animMotion>
                                  </p:childTnLst>
                                </p:cTn>
                              </p:par>
                              <p:par>
                                <p:cTn id="30" presetID="10" presetClass="entr" presetSubtype="0" fill="hold" nodeType="withEffect">
                                  <p:stCondLst>
                                    <p:cond delay="750"/>
                                  </p:stCondLst>
                                  <p:childTnLst>
                                    <p:set>
                                      <p:cBhvr>
                                        <p:cTn id="31" dur="1" fill="hold">
                                          <p:stCondLst>
                                            <p:cond delay="0"/>
                                          </p:stCondLst>
                                        </p:cTn>
                                        <p:tgtEl>
                                          <p:spTgt spid="516"/>
                                        </p:tgtEl>
                                        <p:attrNameLst>
                                          <p:attrName>style.visibility</p:attrName>
                                        </p:attrNameLst>
                                      </p:cBhvr>
                                      <p:to>
                                        <p:strVal val="visible"/>
                                      </p:to>
                                    </p:set>
                                    <p:animEffect transition="in" filter="fade">
                                      <p:cBhvr>
                                        <p:cTn id="32" dur="500"/>
                                        <p:tgtEl>
                                          <p:spTgt spid="516"/>
                                        </p:tgtEl>
                                      </p:cBhvr>
                                    </p:animEffect>
                                  </p:childTnLst>
                                </p:cTn>
                              </p:par>
                              <p:par>
                                <p:cTn id="33" presetID="42" presetClass="path" presetSubtype="0" decel="100000" fill="hold" nodeType="withEffect">
                                  <p:stCondLst>
                                    <p:cond delay="750"/>
                                  </p:stCondLst>
                                  <p:childTnLst>
                                    <p:animMotion origin="layout" path="M -2.70833E-6 2.96296E-6 L -2.70833E-6 -0.03704 " pathEditMode="relative" rAng="0" ptsTypes="AA">
                                      <p:cBhvr>
                                        <p:cTn id="34" dur="750" spd="-100000" fill="hold"/>
                                        <p:tgtEl>
                                          <p:spTgt spid="516"/>
                                        </p:tgtEl>
                                        <p:attrNameLst>
                                          <p:attrName>ppt_x</p:attrName>
                                          <p:attrName>ppt_y</p:attrName>
                                        </p:attrNameLst>
                                      </p:cBhvr>
                                      <p:rCtr x="0" y="-1852"/>
                                    </p:animMotion>
                                  </p:childTnLst>
                                </p:cTn>
                              </p:par>
                              <p:par>
                                <p:cTn id="35" presetID="10" presetClass="entr" presetSubtype="0" fill="hold" grpId="0" nodeType="withEffect">
                                  <p:stCondLst>
                                    <p:cond delay="75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42" presetClass="path" presetSubtype="0" decel="100000" fill="hold" grpId="1" nodeType="withEffect">
                                  <p:stCondLst>
                                    <p:cond delay="750"/>
                                  </p:stCondLst>
                                  <p:childTnLst>
                                    <p:animMotion origin="layout" path="M -1.45833E-6 2.96296E-6 L -1.45833E-6 0.04166 " pathEditMode="relative" rAng="0" ptsTypes="AA">
                                      <p:cBhvr>
                                        <p:cTn id="39" dur="750" spd="-100000" fill="hold"/>
                                        <p:tgtEl>
                                          <p:spTgt spid="11"/>
                                        </p:tgtEl>
                                        <p:attrNameLst>
                                          <p:attrName>ppt_x</p:attrName>
                                          <p:attrName>ppt_y</p:attrName>
                                        </p:attrNameLst>
                                      </p:cBhvr>
                                      <p:rCtr x="0" y="208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2" grpId="0" animBg="1"/>
      <p:bldP spid="12" grpId="1" animBg="1"/>
      <p:bldP spid="14" grpId="0" animBg="1"/>
      <p:bldP spid="14" grpId="1" animBg="1"/>
      <p:bldP spid="11" grpId="0" animBg="1"/>
      <p:bldP spid="11"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Rectangle 83">
            <a:extLst>
              <a:ext uri="{FF2B5EF4-FFF2-40B4-BE49-F238E27FC236}">
                <a16:creationId xmlns:a16="http://schemas.microsoft.com/office/drawing/2014/main" id="{6C031D26-15C0-F85D-8654-46417FB428A4}"/>
              </a:ext>
              <a:ext uri="{C183D7F6-B498-43B3-948B-1728B52AA6E4}">
                <adec:decorative xmlns:adec="http://schemas.microsoft.com/office/drawing/2017/decorative" val="1"/>
              </a:ext>
            </a:extLst>
          </p:cNvPr>
          <p:cNvSpPr/>
          <p:nvPr/>
        </p:nvSpPr>
        <p:spPr bwMode="auto">
          <a:xfrm>
            <a:off x="6280169" y="0"/>
            <a:ext cx="5911831" cy="6858000"/>
          </a:xfrm>
          <a:prstGeom prst="rect">
            <a:avLst/>
          </a:prstGeom>
          <a:solidFill>
            <a:schemeClr val="bg1">
              <a:lumMod val="95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8661C5"/>
              </a:solidFill>
              <a:effectLst/>
              <a:uLnTx/>
              <a:uFillTx/>
              <a:latin typeface="Calibri" panose="020F0502020204030204"/>
              <a:ea typeface="Segoe UI" pitchFamily="34" charset="0"/>
              <a:cs typeface="Segoe UI" pitchFamily="34" charset="0"/>
            </a:endParaRPr>
          </a:p>
        </p:txBody>
      </p:sp>
      <p:pic>
        <p:nvPicPr>
          <p:cNvPr id="27" name="Picture 26">
            <a:extLst>
              <a:ext uri="{FF2B5EF4-FFF2-40B4-BE49-F238E27FC236}">
                <a16:creationId xmlns:a16="http://schemas.microsoft.com/office/drawing/2014/main" id="{256DF100-52EE-FAB9-3EEA-8733127F2679}"/>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253280" y="-7198"/>
            <a:ext cx="5988985" cy="6858000"/>
          </a:xfrm>
          <a:prstGeom prst="rect">
            <a:avLst/>
          </a:prstGeom>
        </p:spPr>
      </p:pic>
      <p:sp>
        <p:nvSpPr>
          <p:cNvPr id="6" name="Oval 5">
            <a:extLst>
              <a:ext uri="{FF2B5EF4-FFF2-40B4-BE49-F238E27FC236}">
                <a16:creationId xmlns:a16="http://schemas.microsoft.com/office/drawing/2014/main" id="{0C7CAA1A-6845-334E-A15D-C0706D55B55B}"/>
              </a:ext>
              <a:ext uri="{C183D7F6-B498-43B3-948B-1728B52AA6E4}">
                <adec:decorative xmlns:adec="http://schemas.microsoft.com/office/drawing/2017/decorative" val="1"/>
              </a:ext>
            </a:extLst>
          </p:cNvPr>
          <p:cNvSpPr/>
          <p:nvPr/>
        </p:nvSpPr>
        <p:spPr bwMode="auto">
          <a:xfrm>
            <a:off x="5785850" y="1588607"/>
            <a:ext cx="1005840" cy="1005840"/>
          </a:xfrm>
          <a:prstGeom prst="ellipse">
            <a:avLst/>
          </a:prstGeom>
          <a:solidFill>
            <a:srgbClr val="FFFFFF"/>
          </a:solidFill>
          <a:ln w="76200" cap="flat" cmpd="sng" algn="ctr">
            <a:noFill/>
            <a:prstDash val="solid"/>
          </a:ln>
          <a:effectLst/>
        </p:spPr>
        <p:txBody>
          <a:bodyPr vert="horz" wrap="square" lIns="0" tIns="46637" rIns="0" bIns="46637" numCol="1" rtlCol="0" anchor="ctr" anchorCtr="0" compatLnSpc="1">
            <a:prstTxWarp prst="textNoShape">
              <a:avLst/>
            </a:prstTxWarp>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9" name="Oval 8">
            <a:extLst>
              <a:ext uri="{FF2B5EF4-FFF2-40B4-BE49-F238E27FC236}">
                <a16:creationId xmlns:a16="http://schemas.microsoft.com/office/drawing/2014/main" id="{84CA3006-0E38-A845-A8CE-67A45EB952EA}"/>
              </a:ext>
              <a:ext uri="{C183D7F6-B498-43B3-948B-1728B52AA6E4}">
                <adec:decorative xmlns:adec="http://schemas.microsoft.com/office/drawing/2017/decorative" val="1"/>
              </a:ext>
            </a:extLst>
          </p:cNvPr>
          <p:cNvSpPr/>
          <p:nvPr/>
        </p:nvSpPr>
        <p:spPr bwMode="auto">
          <a:xfrm>
            <a:off x="5785850" y="3291688"/>
            <a:ext cx="1005840" cy="1005840"/>
          </a:xfrm>
          <a:prstGeom prst="ellipse">
            <a:avLst/>
          </a:prstGeom>
          <a:solidFill>
            <a:srgbClr val="FFFFFF"/>
          </a:solidFill>
          <a:ln w="76200" cap="flat" cmpd="sng" algn="ctr">
            <a:noFill/>
            <a:prstDash val="solid"/>
          </a:ln>
          <a:effectLst/>
        </p:spPr>
        <p:txBody>
          <a:bodyPr vert="horz" wrap="square" lIns="0" tIns="46637" rIns="0" bIns="46637" numCol="1" rtlCol="0" anchor="ctr" anchorCtr="0" compatLnSpc="1">
            <a:prstTxWarp prst="textNoShape">
              <a:avLst/>
            </a:prstTxWarp>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grpSp>
        <p:nvGrpSpPr>
          <p:cNvPr id="28" name="Group 27">
            <a:extLst>
              <a:ext uri="{FF2B5EF4-FFF2-40B4-BE49-F238E27FC236}">
                <a16:creationId xmlns:a16="http://schemas.microsoft.com/office/drawing/2014/main" id="{5A2A5CE4-DF61-00D3-6D40-B64CE34A6D73}"/>
              </a:ext>
              <a:ext uri="{C183D7F6-B498-43B3-948B-1728B52AA6E4}">
                <adec:decorative xmlns:adec="http://schemas.microsoft.com/office/drawing/2017/decorative" val="1"/>
              </a:ext>
            </a:extLst>
          </p:cNvPr>
          <p:cNvGrpSpPr/>
          <p:nvPr/>
        </p:nvGrpSpPr>
        <p:grpSpPr>
          <a:xfrm>
            <a:off x="5785850" y="4994770"/>
            <a:ext cx="1005840" cy="1005840"/>
            <a:chOff x="5785850" y="4994770"/>
            <a:chExt cx="1005840" cy="1005840"/>
          </a:xfrm>
          <a:effectLst/>
        </p:grpSpPr>
        <p:sp>
          <p:nvSpPr>
            <p:cNvPr id="7" name="Oval 6">
              <a:extLst>
                <a:ext uri="{FF2B5EF4-FFF2-40B4-BE49-F238E27FC236}">
                  <a16:creationId xmlns:a16="http://schemas.microsoft.com/office/drawing/2014/main" id="{56D00E0E-6E7A-0B4E-85DE-D120E558E178}"/>
                </a:ext>
              </a:extLst>
            </p:cNvPr>
            <p:cNvSpPr/>
            <p:nvPr/>
          </p:nvSpPr>
          <p:spPr bwMode="auto">
            <a:xfrm>
              <a:off x="5785850" y="4994770"/>
              <a:ext cx="1005840" cy="1005840"/>
            </a:xfrm>
            <a:prstGeom prst="ellipse">
              <a:avLst/>
            </a:prstGeom>
            <a:solidFill>
              <a:srgbClr val="FFFFFF"/>
            </a:solidFill>
            <a:ln w="76200" cap="flat" cmpd="sng" algn="ctr">
              <a:noFill/>
              <a:prstDash val="solid"/>
            </a:ln>
            <a:effectLst/>
          </p:spPr>
          <p:txBody>
            <a:bodyPr vert="horz" wrap="square" lIns="0" tIns="46637" rIns="0" bIns="46637" numCol="1" rtlCol="0" anchor="ctr" anchorCtr="0" compatLnSpc="1">
              <a:prstTxWarp prst="textNoShape">
                <a:avLst/>
              </a:prstTxWarp>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13" name="Rectangle 12">
              <a:extLst>
                <a:ext uri="{FF2B5EF4-FFF2-40B4-BE49-F238E27FC236}">
                  <a16:creationId xmlns:a16="http://schemas.microsoft.com/office/drawing/2014/main" id="{BAF33043-6894-5E43-889D-ADC012902370}"/>
                </a:ext>
              </a:extLst>
            </p:cNvPr>
            <p:cNvSpPr/>
            <p:nvPr/>
          </p:nvSpPr>
          <p:spPr bwMode="auto">
            <a:xfrm>
              <a:off x="6023661" y="5414414"/>
              <a:ext cx="377138" cy="3657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Calibri" panose="020F0502020204030204"/>
                <a:ea typeface="Segoe UI" pitchFamily="34" charset="0"/>
                <a:cs typeface="Segoe UI" pitchFamily="34" charset="0"/>
              </a:endParaRPr>
            </a:p>
          </p:txBody>
        </p:sp>
      </p:grpSp>
      <p:sp>
        <p:nvSpPr>
          <p:cNvPr id="16" name="Title 15">
            <a:extLst>
              <a:ext uri="{FF2B5EF4-FFF2-40B4-BE49-F238E27FC236}">
                <a16:creationId xmlns:a16="http://schemas.microsoft.com/office/drawing/2014/main" id="{735F7B2A-FFBA-10A0-B7AD-378B8AB8E67B}"/>
              </a:ext>
            </a:extLst>
          </p:cNvPr>
          <p:cNvSpPr>
            <a:spLocks noGrp="1"/>
          </p:cNvSpPr>
          <p:nvPr>
            <p:ph type="title"/>
          </p:nvPr>
        </p:nvSpPr>
        <p:spPr>
          <a:xfrm>
            <a:off x="574675" y="511175"/>
            <a:ext cx="5211175" cy="861774"/>
          </a:xfrm>
        </p:spPr>
        <p:txBody>
          <a:bodyPr/>
          <a:lstStyle/>
          <a:p>
            <a:r>
              <a:rPr lang="en-US" noProof="0"/>
              <a:t>Manage and protect any endpoint from the cloud</a:t>
            </a:r>
            <a:endParaRPr lang="en-US"/>
          </a:p>
        </p:txBody>
      </p:sp>
      <p:sp>
        <p:nvSpPr>
          <p:cNvPr id="17" name="Text Placeholder 16">
            <a:extLst>
              <a:ext uri="{FF2B5EF4-FFF2-40B4-BE49-F238E27FC236}">
                <a16:creationId xmlns:a16="http://schemas.microsoft.com/office/drawing/2014/main" id="{9346DA91-DF23-A02B-B9BB-A42D8EF0C6C0}"/>
              </a:ext>
            </a:extLst>
          </p:cNvPr>
          <p:cNvSpPr>
            <a:spLocks noGrp="1"/>
          </p:cNvSpPr>
          <p:nvPr>
            <p:ph type="body" sz="quarter" idx="10"/>
          </p:nvPr>
        </p:nvSpPr>
        <p:spPr>
          <a:xfrm>
            <a:off x="574816" y="246888"/>
            <a:ext cx="11018838" cy="246221"/>
          </a:xfrm>
        </p:spPr>
        <p:txBody>
          <a:bodyPr/>
          <a:lstStyle/>
          <a:p>
            <a:r>
              <a:rPr lang="en-US">
                <a:solidFill>
                  <a:schemeClr val="tx1"/>
                </a:solidFill>
              </a:rPr>
              <a:t>02</a:t>
            </a:r>
            <a:r>
              <a:rPr lang="en-US"/>
              <a:t> </a:t>
            </a:r>
            <a:r>
              <a:rPr lang="en-US" noProof="0"/>
              <a:t>Simplify endpoint management </a:t>
            </a:r>
            <a:endParaRPr lang="en-US"/>
          </a:p>
        </p:txBody>
      </p:sp>
      <p:sp>
        <p:nvSpPr>
          <p:cNvPr id="23" name="Rectangle 22">
            <a:extLst>
              <a:ext uri="{FF2B5EF4-FFF2-40B4-BE49-F238E27FC236}">
                <a16:creationId xmlns:a16="http://schemas.microsoft.com/office/drawing/2014/main" id="{154EFD72-BFFC-E255-AC3E-80DCED4167A7}"/>
              </a:ext>
            </a:extLst>
          </p:cNvPr>
          <p:cNvSpPr/>
          <p:nvPr/>
        </p:nvSpPr>
        <p:spPr>
          <a:xfrm>
            <a:off x="574676" y="2010630"/>
            <a:ext cx="4480940" cy="677108"/>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a:latin typeface="+mj-lt"/>
                <a:cs typeface="Segoe UI"/>
              </a:rPr>
              <a:t>01	</a:t>
            </a:r>
            <a:r>
              <a:rPr lang="en-US" sz="1600" b="1">
                <a:solidFill>
                  <a:schemeClr val="accent1"/>
                </a:solidFill>
                <a:latin typeface="+mj-lt"/>
                <a:cs typeface="Segoe UI"/>
              </a:rPr>
              <a:t>Manage company-owned and BYO </a:t>
            </a:r>
            <a:r>
              <a:rPr lang="en-US" sz="1400">
                <a:solidFill>
                  <a:srgbClr val="000000"/>
                </a:solidFill>
                <a:latin typeface="Segoe UI"/>
                <a:cs typeface="Segoe UI"/>
              </a:rPr>
              <a:t>devices with a single solution providing visibility, recommendations, and data. </a:t>
            </a:r>
          </a:p>
        </p:txBody>
      </p:sp>
      <p:sp>
        <p:nvSpPr>
          <p:cNvPr id="29" name="Rectangle 28">
            <a:extLst>
              <a:ext uri="{FF2B5EF4-FFF2-40B4-BE49-F238E27FC236}">
                <a16:creationId xmlns:a16="http://schemas.microsoft.com/office/drawing/2014/main" id="{EABEF941-1A5D-646D-12E6-80200B964217}"/>
              </a:ext>
            </a:extLst>
          </p:cNvPr>
          <p:cNvSpPr/>
          <p:nvPr/>
        </p:nvSpPr>
        <p:spPr>
          <a:xfrm>
            <a:off x="562972" y="3116175"/>
            <a:ext cx="4594409" cy="677108"/>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a:solidFill>
                  <a:srgbClr val="1A1A1A"/>
                </a:solidFill>
                <a:latin typeface="Segoe UI Semibold"/>
                <a:cs typeface="Segoe UI"/>
              </a:rPr>
              <a:t>02	</a:t>
            </a:r>
            <a:r>
              <a:rPr lang="en-US" sz="1600" b="1">
                <a:solidFill>
                  <a:schemeClr val="accent1"/>
                </a:solidFill>
                <a:latin typeface="+mj-lt"/>
                <a:cs typeface="Segoe UI"/>
              </a:rPr>
              <a:t>Get on-by-default security </a:t>
            </a:r>
            <a:r>
              <a:rPr lang="en-US" sz="1400">
                <a:solidFill>
                  <a:srgbClr val="000000"/>
                </a:solidFill>
                <a:latin typeface="Segoe UI"/>
                <a:cs typeface="Segoe UI"/>
              </a:rPr>
              <a:t>that complies with Zero-Trust requirements and automatic updates to Windows and Microsoft 365.</a:t>
            </a:r>
          </a:p>
        </p:txBody>
      </p:sp>
      <p:sp>
        <p:nvSpPr>
          <p:cNvPr id="31" name="Rectangle 30">
            <a:extLst>
              <a:ext uri="{FF2B5EF4-FFF2-40B4-BE49-F238E27FC236}">
                <a16:creationId xmlns:a16="http://schemas.microsoft.com/office/drawing/2014/main" id="{D295C69B-3E45-CED1-0FC3-FC3EF7EFAEB2}"/>
              </a:ext>
            </a:extLst>
          </p:cNvPr>
          <p:cNvSpPr/>
          <p:nvPr/>
        </p:nvSpPr>
        <p:spPr>
          <a:xfrm>
            <a:off x="562972" y="4221720"/>
            <a:ext cx="4594409" cy="461665"/>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a:solidFill>
                  <a:srgbClr val="1A1A1A"/>
                </a:solidFill>
                <a:latin typeface="Segoe UI Semibold"/>
                <a:cs typeface="Segoe UI"/>
              </a:rPr>
              <a:t>03	</a:t>
            </a:r>
            <a:r>
              <a:rPr lang="en-US" sz="1600" b="1">
                <a:solidFill>
                  <a:schemeClr val="accent1"/>
                </a:solidFill>
                <a:latin typeface="+mj-lt"/>
                <a:cs typeface="Segoe UI"/>
              </a:rPr>
              <a:t>Build endpoint compliance </a:t>
            </a:r>
            <a:r>
              <a:rPr lang="en-US" sz="1400">
                <a:solidFill>
                  <a:srgbClr val="000000"/>
                </a:solidFill>
                <a:latin typeface="Segoe UI"/>
                <a:cs typeface="Segoe UI"/>
              </a:rPr>
              <a:t>with modern servicing of Windows devices. </a:t>
            </a:r>
          </a:p>
        </p:txBody>
      </p:sp>
      <p:sp>
        <p:nvSpPr>
          <p:cNvPr id="33" name="Rectangle 32">
            <a:extLst>
              <a:ext uri="{FF2B5EF4-FFF2-40B4-BE49-F238E27FC236}">
                <a16:creationId xmlns:a16="http://schemas.microsoft.com/office/drawing/2014/main" id="{E402ED21-7FC1-326B-7531-127165B727D9}"/>
              </a:ext>
            </a:extLst>
          </p:cNvPr>
          <p:cNvSpPr/>
          <p:nvPr/>
        </p:nvSpPr>
        <p:spPr>
          <a:xfrm>
            <a:off x="562972" y="5111821"/>
            <a:ext cx="4594409" cy="461665"/>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a:solidFill>
                  <a:srgbClr val="1A1A1A"/>
                </a:solidFill>
                <a:latin typeface="Segoe UI Semibold"/>
                <a:cs typeface="Segoe UI"/>
              </a:rPr>
              <a:t>04	</a:t>
            </a:r>
            <a:r>
              <a:rPr lang="en-US" sz="1600" b="1">
                <a:solidFill>
                  <a:schemeClr val="accent1"/>
                </a:solidFill>
                <a:latin typeface="+mj-lt"/>
                <a:cs typeface="Segoe UI"/>
              </a:rPr>
              <a:t>Set risk-based Conditional Access </a:t>
            </a:r>
            <a:r>
              <a:rPr lang="en-US" sz="1400">
                <a:solidFill>
                  <a:srgbClr val="000000"/>
                </a:solidFill>
                <a:latin typeface="Segoe UI"/>
                <a:cs typeface="Segoe UI"/>
              </a:rPr>
              <a:t>and app-based conditions policies.</a:t>
            </a:r>
          </a:p>
        </p:txBody>
      </p:sp>
      <p:pic>
        <p:nvPicPr>
          <p:cNvPr id="35" name="Picture 34">
            <a:extLst>
              <a:ext uri="{FF2B5EF4-FFF2-40B4-BE49-F238E27FC236}">
                <a16:creationId xmlns:a16="http://schemas.microsoft.com/office/drawing/2014/main" id="{DD5F7CF3-F2F3-C682-F53A-55C7BDF427ED}"/>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986064" y="1890634"/>
            <a:ext cx="487680" cy="487680"/>
          </a:xfrm>
          <a:prstGeom prst="rect">
            <a:avLst/>
          </a:prstGeom>
        </p:spPr>
      </p:pic>
      <p:grpSp>
        <p:nvGrpSpPr>
          <p:cNvPr id="36" name="Group 35">
            <a:extLst>
              <a:ext uri="{FF2B5EF4-FFF2-40B4-BE49-F238E27FC236}">
                <a16:creationId xmlns:a16="http://schemas.microsoft.com/office/drawing/2014/main" id="{52CFB715-7AEE-70A4-274D-0590DCC4232F}"/>
              </a:ext>
              <a:ext uri="{C183D7F6-B498-43B3-948B-1728B52AA6E4}">
                <adec:decorative xmlns:adec="http://schemas.microsoft.com/office/drawing/2017/decorative" val="1"/>
              </a:ext>
            </a:extLst>
          </p:cNvPr>
          <p:cNvGrpSpPr/>
          <p:nvPr/>
        </p:nvGrpSpPr>
        <p:grpSpPr>
          <a:xfrm>
            <a:off x="6138781" y="3627061"/>
            <a:ext cx="334963" cy="335093"/>
            <a:chOff x="8406449" y="5812223"/>
            <a:chExt cx="593494" cy="593724"/>
          </a:xfrm>
          <a:solidFill>
            <a:schemeClr val="accent1"/>
          </a:solidFill>
        </p:grpSpPr>
        <p:grpSp>
          <p:nvGrpSpPr>
            <p:cNvPr id="37" name="Group 36">
              <a:extLst>
                <a:ext uri="{FF2B5EF4-FFF2-40B4-BE49-F238E27FC236}">
                  <a16:creationId xmlns:a16="http://schemas.microsoft.com/office/drawing/2014/main" id="{65CB02B8-658C-5ADE-A339-ADF5B6425587}"/>
                </a:ext>
              </a:extLst>
            </p:cNvPr>
            <p:cNvGrpSpPr/>
            <p:nvPr/>
          </p:nvGrpSpPr>
          <p:grpSpPr>
            <a:xfrm>
              <a:off x="8406449" y="5812223"/>
              <a:ext cx="593494" cy="294565"/>
              <a:chOff x="8406449" y="5812223"/>
              <a:chExt cx="593494" cy="294565"/>
            </a:xfrm>
            <a:grpFill/>
          </p:grpSpPr>
          <p:sp>
            <p:nvSpPr>
              <p:cNvPr id="41" name="Freeform: Shape 40">
                <a:extLst>
                  <a:ext uri="{FF2B5EF4-FFF2-40B4-BE49-F238E27FC236}">
                    <a16:creationId xmlns:a16="http://schemas.microsoft.com/office/drawing/2014/main" id="{1D4824F1-C598-DBB4-2FBB-FF8AC9FD447F}"/>
                  </a:ext>
                </a:extLst>
              </p:cNvPr>
              <p:cNvSpPr>
                <a:spLocks/>
              </p:cNvSpPr>
              <p:nvPr/>
            </p:nvSpPr>
            <p:spPr bwMode="auto">
              <a:xfrm>
                <a:off x="8406449" y="5812223"/>
                <a:ext cx="570005" cy="294565"/>
              </a:xfrm>
              <a:custGeom>
                <a:avLst/>
                <a:gdLst>
                  <a:gd name="connsiteX0" fmla="*/ 296413 w 570005"/>
                  <a:gd name="connsiteY0" fmla="*/ 0 h 294565"/>
                  <a:gd name="connsiteX1" fmla="*/ 556521 w 570005"/>
                  <a:gd name="connsiteY1" fmla="*/ 153220 h 294565"/>
                  <a:gd name="connsiteX2" fmla="*/ 570005 w 570005"/>
                  <a:gd name="connsiteY2" fmla="*/ 177595 h 294565"/>
                  <a:gd name="connsiteX3" fmla="*/ 521289 w 570005"/>
                  <a:gd name="connsiteY3" fmla="*/ 204583 h 294565"/>
                  <a:gd name="connsiteX4" fmla="*/ 507805 w 570005"/>
                  <a:gd name="connsiteY4" fmla="*/ 180207 h 294565"/>
                  <a:gd name="connsiteX5" fmla="*/ 296413 w 570005"/>
                  <a:gd name="connsiteY5" fmla="*/ 55716 h 294565"/>
                  <a:gd name="connsiteX6" fmla="*/ 60356 w 570005"/>
                  <a:gd name="connsiteY6" fmla="*/ 248259 h 294565"/>
                  <a:gd name="connsiteX7" fmla="*/ 55675 w 570005"/>
                  <a:gd name="connsiteY7" fmla="*/ 294565 h 294565"/>
                  <a:gd name="connsiteX8" fmla="*/ 0 w 570005"/>
                  <a:gd name="connsiteY8" fmla="*/ 294565 h 294565"/>
                  <a:gd name="connsiteX9" fmla="*/ 5807 w 570005"/>
                  <a:gd name="connsiteY9" fmla="*/ 237117 h 294565"/>
                  <a:gd name="connsiteX10" fmla="*/ 296413 w 570005"/>
                  <a:gd name="connsiteY10" fmla="*/ 0 h 294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0005" h="294565">
                    <a:moveTo>
                      <a:pt x="296413" y="0"/>
                    </a:moveTo>
                    <a:cubicBezTo>
                      <a:pt x="404719" y="0"/>
                      <a:pt x="504325" y="58763"/>
                      <a:pt x="556521" y="153220"/>
                    </a:cubicBezTo>
                    <a:cubicBezTo>
                      <a:pt x="570005" y="177595"/>
                      <a:pt x="570005" y="177595"/>
                      <a:pt x="570005" y="177595"/>
                    </a:cubicBezTo>
                    <a:cubicBezTo>
                      <a:pt x="521289" y="204583"/>
                      <a:pt x="521289" y="204583"/>
                      <a:pt x="521289" y="204583"/>
                    </a:cubicBezTo>
                    <a:cubicBezTo>
                      <a:pt x="507805" y="180207"/>
                      <a:pt x="507805" y="180207"/>
                      <a:pt x="507805" y="180207"/>
                    </a:cubicBezTo>
                    <a:cubicBezTo>
                      <a:pt x="465179" y="103162"/>
                      <a:pt x="384276" y="55716"/>
                      <a:pt x="296413" y="55716"/>
                    </a:cubicBezTo>
                    <a:cubicBezTo>
                      <a:pt x="180332" y="55716"/>
                      <a:pt x="82900" y="138365"/>
                      <a:pt x="60356" y="248259"/>
                    </a:cubicBezTo>
                    <a:lnTo>
                      <a:pt x="55675" y="294565"/>
                    </a:lnTo>
                    <a:lnTo>
                      <a:pt x="0" y="294565"/>
                    </a:lnTo>
                    <a:lnTo>
                      <a:pt x="5807" y="237117"/>
                    </a:lnTo>
                    <a:cubicBezTo>
                      <a:pt x="33518" y="101979"/>
                      <a:pt x="153310" y="0"/>
                      <a:pt x="296413" y="0"/>
                    </a:cubicBez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330"/>
                <a:endParaRPr lang="en-US">
                  <a:solidFill>
                    <a:srgbClr val="1A1A1A"/>
                  </a:solidFill>
                  <a:latin typeface="Segoe UI"/>
                </a:endParaRPr>
              </a:p>
            </p:txBody>
          </p:sp>
          <p:sp>
            <p:nvSpPr>
              <p:cNvPr id="42" name="Freeform 61">
                <a:extLst>
                  <a:ext uri="{FF2B5EF4-FFF2-40B4-BE49-F238E27FC236}">
                    <a16:creationId xmlns:a16="http://schemas.microsoft.com/office/drawing/2014/main" id="{7F05C872-A7D6-D83D-6632-157663CCCB8B}"/>
                  </a:ext>
                </a:extLst>
              </p:cNvPr>
              <p:cNvSpPr>
                <a:spLocks/>
              </p:cNvSpPr>
              <p:nvPr/>
            </p:nvSpPr>
            <p:spPr bwMode="auto">
              <a:xfrm>
                <a:off x="8833255" y="5867786"/>
                <a:ext cx="166688" cy="168275"/>
              </a:xfrm>
              <a:custGeom>
                <a:avLst/>
                <a:gdLst>
                  <a:gd name="T0" fmla="*/ 0 w 105"/>
                  <a:gd name="T1" fmla="*/ 106 h 106"/>
                  <a:gd name="T2" fmla="*/ 0 w 105"/>
                  <a:gd name="T3" fmla="*/ 71 h 106"/>
                  <a:gd name="T4" fmla="*/ 70 w 105"/>
                  <a:gd name="T5" fmla="*/ 71 h 106"/>
                  <a:gd name="T6" fmla="*/ 70 w 105"/>
                  <a:gd name="T7" fmla="*/ 0 h 106"/>
                  <a:gd name="T8" fmla="*/ 105 w 105"/>
                  <a:gd name="T9" fmla="*/ 0 h 106"/>
                  <a:gd name="T10" fmla="*/ 105 w 105"/>
                  <a:gd name="T11" fmla="*/ 105 h 106"/>
                  <a:gd name="T12" fmla="*/ 0 w 105"/>
                  <a:gd name="T13" fmla="*/ 106 h 106"/>
                </a:gdLst>
                <a:ahLst/>
                <a:cxnLst>
                  <a:cxn ang="0">
                    <a:pos x="T0" y="T1"/>
                  </a:cxn>
                  <a:cxn ang="0">
                    <a:pos x="T2" y="T3"/>
                  </a:cxn>
                  <a:cxn ang="0">
                    <a:pos x="T4" y="T5"/>
                  </a:cxn>
                  <a:cxn ang="0">
                    <a:pos x="T6" y="T7"/>
                  </a:cxn>
                  <a:cxn ang="0">
                    <a:pos x="T8" y="T9"/>
                  </a:cxn>
                  <a:cxn ang="0">
                    <a:pos x="T10" y="T11"/>
                  </a:cxn>
                  <a:cxn ang="0">
                    <a:pos x="T12" y="T13"/>
                  </a:cxn>
                </a:cxnLst>
                <a:rect l="0" t="0" r="r" b="b"/>
                <a:pathLst>
                  <a:path w="105" h="106">
                    <a:moveTo>
                      <a:pt x="0" y="106"/>
                    </a:moveTo>
                    <a:lnTo>
                      <a:pt x="0" y="71"/>
                    </a:lnTo>
                    <a:lnTo>
                      <a:pt x="70" y="71"/>
                    </a:lnTo>
                    <a:lnTo>
                      <a:pt x="70" y="0"/>
                    </a:lnTo>
                    <a:lnTo>
                      <a:pt x="105" y="0"/>
                    </a:lnTo>
                    <a:lnTo>
                      <a:pt x="105" y="105"/>
                    </a:lnTo>
                    <a:lnTo>
                      <a:pt x="0" y="106"/>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30"/>
                <a:endParaRPr lang="en-US">
                  <a:solidFill>
                    <a:srgbClr val="1A1A1A"/>
                  </a:solidFill>
                  <a:latin typeface="Segoe UI"/>
                </a:endParaRPr>
              </a:p>
            </p:txBody>
          </p:sp>
        </p:grpSp>
        <p:grpSp>
          <p:nvGrpSpPr>
            <p:cNvPr id="38" name="Group 37">
              <a:extLst>
                <a:ext uri="{FF2B5EF4-FFF2-40B4-BE49-F238E27FC236}">
                  <a16:creationId xmlns:a16="http://schemas.microsoft.com/office/drawing/2014/main" id="{B944FD43-A10F-3FB9-376E-40587D0398B0}"/>
                </a:ext>
              </a:extLst>
            </p:cNvPr>
            <p:cNvGrpSpPr/>
            <p:nvPr/>
          </p:nvGrpSpPr>
          <p:grpSpPr>
            <a:xfrm rot="10800000">
              <a:off x="8406449" y="6111382"/>
              <a:ext cx="593494" cy="294565"/>
              <a:chOff x="8406449" y="5812223"/>
              <a:chExt cx="593494" cy="294565"/>
            </a:xfrm>
            <a:grpFill/>
          </p:grpSpPr>
          <p:sp>
            <p:nvSpPr>
              <p:cNvPr id="39" name="Freeform: Shape 38">
                <a:extLst>
                  <a:ext uri="{FF2B5EF4-FFF2-40B4-BE49-F238E27FC236}">
                    <a16:creationId xmlns:a16="http://schemas.microsoft.com/office/drawing/2014/main" id="{EDA3E12F-DFC8-08F4-FE03-59DCD73AF383}"/>
                  </a:ext>
                </a:extLst>
              </p:cNvPr>
              <p:cNvSpPr>
                <a:spLocks/>
              </p:cNvSpPr>
              <p:nvPr/>
            </p:nvSpPr>
            <p:spPr bwMode="auto">
              <a:xfrm>
                <a:off x="8406449" y="5812223"/>
                <a:ext cx="570005" cy="294565"/>
              </a:xfrm>
              <a:custGeom>
                <a:avLst/>
                <a:gdLst>
                  <a:gd name="connsiteX0" fmla="*/ 296413 w 570005"/>
                  <a:gd name="connsiteY0" fmla="*/ 0 h 294565"/>
                  <a:gd name="connsiteX1" fmla="*/ 556521 w 570005"/>
                  <a:gd name="connsiteY1" fmla="*/ 153220 h 294565"/>
                  <a:gd name="connsiteX2" fmla="*/ 570005 w 570005"/>
                  <a:gd name="connsiteY2" fmla="*/ 177595 h 294565"/>
                  <a:gd name="connsiteX3" fmla="*/ 521289 w 570005"/>
                  <a:gd name="connsiteY3" fmla="*/ 204583 h 294565"/>
                  <a:gd name="connsiteX4" fmla="*/ 507805 w 570005"/>
                  <a:gd name="connsiteY4" fmla="*/ 180207 h 294565"/>
                  <a:gd name="connsiteX5" fmla="*/ 296413 w 570005"/>
                  <a:gd name="connsiteY5" fmla="*/ 55716 h 294565"/>
                  <a:gd name="connsiteX6" fmla="*/ 60356 w 570005"/>
                  <a:gd name="connsiteY6" fmla="*/ 248259 h 294565"/>
                  <a:gd name="connsiteX7" fmla="*/ 55675 w 570005"/>
                  <a:gd name="connsiteY7" fmla="*/ 294565 h 294565"/>
                  <a:gd name="connsiteX8" fmla="*/ 0 w 570005"/>
                  <a:gd name="connsiteY8" fmla="*/ 294565 h 294565"/>
                  <a:gd name="connsiteX9" fmla="*/ 5807 w 570005"/>
                  <a:gd name="connsiteY9" fmla="*/ 237117 h 294565"/>
                  <a:gd name="connsiteX10" fmla="*/ 296413 w 570005"/>
                  <a:gd name="connsiteY10" fmla="*/ 0 h 294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0005" h="294565">
                    <a:moveTo>
                      <a:pt x="296413" y="0"/>
                    </a:moveTo>
                    <a:cubicBezTo>
                      <a:pt x="404719" y="0"/>
                      <a:pt x="504325" y="58763"/>
                      <a:pt x="556521" y="153220"/>
                    </a:cubicBezTo>
                    <a:cubicBezTo>
                      <a:pt x="570005" y="177595"/>
                      <a:pt x="570005" y="177595"/>
                      <a:pt x="570005" y="177595"/>
                    </a:cubicBezTo>
                    <a:cubicBezTo>
                      <a:pt x="521289" y="204583"/>
                      <a:pt x="521289" y="204583"/>
                      <a:pt x="521289" y="204583"/>
                    </a:cubicBezTo>
                    <a:cubicBezTo>
                      <a:pt x="507805" y="180207"/>
                      <a:pt x="507805" y="180207"/>
                      <a:pt x="507805" y="180207"/>
                    </a:cubicBezTo>
                    <a:cubicBezTo>
                      <a:pt x="465179" y="103162"/>
                      <a:pt x="384276" y="55716"/>
                      <a:pt x="296413" y="55716"/>
                    </a:cubicBezTo>
                    <a:cubicBezTo>
                      <a:pt x="180332" y="55716"/>
                      <a:pt x="82900" y="138365"/>
                      <a:pt x="60356" y="248259"/>
                    </a:cubicBezTo>
                    <a:lnTo>
                      <a:pt x="55675" y="294565"/>
                    </a:lnTo>
                    <a:lnTo>
                      <a:pt x="0" y="294565"/>
                    </a:lnTo>
                    <a:lnTo>
                      <a:pt x="5807" y="237117"/>
                    </a:lnTo>
                    <a:cubicBezTo>
                      <a:pt x="33518" y="101979"/>
                      <a:pt x="153310" y="0"/>
                      <a:pt x="2964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330"/>
                <a:endParaRPr lang="en-US">
                  <a:solidFill>
                    <a:srgbClr val="1A1A1A"/>
                  </a:solidFill>
                  <a:latin typeface="Segoe UI"/>
                </a:endParaRPr>
              </a:p>
            </p:txBody>
          </p:sp>
          <p:sp>
            <p:nvSpPr>
              <p:cNvPr id="40" name="Freeform 61">
                <a:extLst>
                  <a:ext uri="{FF2B5EF4-FFF2-40B4-BE49-F238E27FC236}">
                    <a16:creationId xmlns:a16="http://schemas.microsoft.com/office/drawing/2014/main" id="{05E1220A-1D3E-BB11-8FDB-90FC1136F459}"/>
                  </a:ext>
                </a:extLst>
              </p:cNvPr>
              <p:cNvSpPr>
                <a:spLocks/>
              </p:cNvSpPr>
              <p:nvPr/>
            </p:nvSpPr>
            <p:spPr bwMode="auto">
              <a:xfrm>
                <a:off x="8833255" y="5867786"/>
                <a:ext cx="166688" cy="168275"/>
              </a:xfrm>
              <a:custGeom>
                <a:avLst/>
                <a:gdLst>
                  <a:gd name="T0" fmla="*/ 0 w 105"/>
                  <a:gd name="T1" fmla="*/ 106 h 106"/>
                  <a:gd name="T2" fmla="*/ 0 w 105"/>
                  <a:gd name="T3" fmla="*/ 71 h 106"/>
                  <a:gd name="T4" fmla="*/ 70 w 105"/>
                  <a:gd name="T5" fmla="*/ 71 h 106"/>
                  <a:gd name="T6" fmla="*/ 70 w 105"/>
                  <a:gd name="T7" fmla="*/ 0 h 106"/>
                  <a:gd name="T8" fmla="*/ 105 w 105"/>
                  <a:gd name="T9" fmla="*/ 0 h 106"/>
                  <a:gd name="T10" fmla="*/ 105 w 105"/>
                  <a:gd name="T11" fmla="*/ 105 h 106"/>
                  <a:gd name="T12" fmla="*/ 0 w 105"/>
                  <a:gd name="T13" fmla="*/ 106 h 106"/>
                </a:gdLst>
                <a:ahLst/>
                <a:cxnLst>
                  <a:cxn ang="0">
                    <a:pos x="T0" y="T1"/>
                  </a:cxn>
                  <a:cxn ang="0">
                    <a:pos x="T2" y="T3"/>
                  </a:cxn>
                  <a:cxn ang="0">
                    <a:pos x="T4" y="T5"/>
                  </a:cxn>
                  <a:cxn ang="0">
                    <a:pos x="T6" y="T7"/>
                  </a:cxn>
                  <a:cxn ang="0">
                    <a:pos x="T8" y="T9"/>
                  </a:cxn>
                  <a:cxn ang="0">
                    <a:pos x="T10" y="T11"/>
                  </a:cxn>
                  <a:cxn ang="0">
                    <a:pos x="T12" y="T13"/>
                  </a:cxn>
                </a:cxnLst>
                <a:rect l="0" t="0" r="r" b="b"/>
                <a:pathLst>
                  <a:path w="105" h="106">
                    <a:moveTo>
                      <a:pt x="0" y="106"/>
                    </a:moveTo>
                    <a:lnTo>
                      <a:pt x="0" y="71"/>
                    </a:lnTo>
                    <a:lnTo>
                      <a:pt x="70" y="71"/>
                    </a:lnTo>
                    <a:lnTo>
                      <a:pt x="70" y="0"/>
                    </a:lnTo>
                    <a:lnTo>
                      <a:pt x="105" y="0"/>
                    </a:lnTo>
                    <a:lnTo>
                      <a:pt x="105" y="105"/>
                    </a:lnTo>
                    <a:lnTo>
                      <a:pt x="0"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30"/>
                <a:endParaRPr lang="en-US">
                  <a:solidFill>
                    <a:srgbClr val="1A1A1A"/>
                  </a:solidFill>
                  <a:latin typeface="Segoe UI"/>
                </a:endParaRPr>
              </a:p>
            </p:txBody>
          </p:sp>
        </p:grpSp>
      </p:grpSp>
      <p:grpSp>
        <p:nvGrpSpPr>
          <p:cNvPr id="43" name="Group 4">
            <a:extLst>
              <a:ext uri="{FF2B5EF4-FFF2-40B4-BE49-F238E27FC236}">
                <a16:creationId xmlns:a16="http://schemas.microsoft.com/office/drawing/2014/main" id="{EA60646B-D918-B3E0-9E73-AC4EAD3265BA}"/>
              </a:ext>
              <a:ext uri="{C183D7F6-B498-43B3-948B-1728B52AA6E4}">
                <adec:decorative xmlns:adec="http://schemas.microsoft.com/office/drawing/2017/decorative" val="1"/>
              </a:ext>
            </a:extLst>
          </p:cNvPr>
          <p:cNvGrpSpPr>
            <a:grpSpLocks noChangeAspect="1"/>
          </p:cNvGrpSpPr>
          <p:nvPr/>
        </p:nvGrpSpPr>
        <p:grpSpPr bwMode="auto">
          <a:xfrm>
            <a:off x="6115748" y="5342652"/>
            <a:ext cx="367771" cy="391583"/>
            <a:chOff x="8560" y="972"/>
            <a:chExt cx="278" cy="296"/>
          </a:xfrm>
        </p:grpSpPr>
        <p:sp>
          <p:nvSpPr>
            <p:cNvPr id="44" name="Freeform 5">
              <a:extLst>
                <a:ext uri="{FF2B5EF4-FFF2-40B4-BE49-F238E27FC236}">
                  <a16:creationId xmlns:a16="http://schemas.microsoft.com/office/drawing/2014/main" id="{28501E70-40A5-1976-6ED7-53444CB83343}"/>
                </a:ext>
              </a:extLst>
            </p:cNvPr>
            <p:cNvSpPr>
              <a:spLocks/>
            </p:cNvSpPr>
            <p:nvPr/>
          </p:nvSpPr>
          <p:spPr bwMode="auto">
            <a:xfrm>
              <a:off x="8560" y="972"/>
              <a:ext cx="278" cy="296"/>
            </a:xfrm>
            <a:custGeom>
              <a:avLst/>
              <a:gdLst>
                <a:gd name="T0" fmla="*/ 180 w 373"/>
                <a:gd name="T1" fmla="*/ 393 h 397"/>
                <a:gd name="T2" fmla="*/ 180 w 373"/>
                <a:gd name="T3" fmla="*/ 393 h 397"/>
                <a:gd name="T4" fmla="*/ 137 w 373"/>
                <a:gd name="T5" fmla="*/ 365 h 397"/>
                <a:gd name="T6" fmla="*/ 95 w 373"/>
                <a:gd name="T7" fmla="*/ 332 h 397"/>
                <a:gd name="T8" fmla="*/ 58 w 373"/>
                <a:gd name="T9" fmla="*/ 294 h 397"/>
                <a:gd name="T10" fmla="*/ 28 w 373"/>
                <a:gd name="T11" fmla="*/ 250 h 397"/>
                <a:gd name="T12" fmla="*/ 8 w 373"/>
                <a:gd name="T13" fmla="*/ 201 h 397"/>
                <a:gd name="T14" fmla="*/ 0 w 373"/>
                <a:gd name="T15" fmla="*/ 146 h 397"/>
                <a:gd name="T16" fmla="*/ 0 w 373"/>
                <a:gd name="T17" fmla="*/ 53 h 397"/>
                <a:gd name="T18" fmla="*/ 13 w 373"/>
                <a:gd name="T19" fmla="*/ 52 h 397"/>
                <a:gd name="T20" fmla="*/ 69 w 373"/>
                <a:gd name="T21" fmla="*/ 43 h 397"/>
                <a:gd name="T22" fmla="*/ 120 w 373"/>
                <a:gd name="T23" fmla="*/ 19 h 397"/>
                <a:gd name="T24" fmla="*/ 152 w 373"/>
                <a:gd name="T25" fmla="*/ 4 h 397"/>
                <a:gd name="T26" fmla="*/ 187 w 373"/>
                <a:gd name="T27" fmla="*/ 0 h 397"/>
                <a:gd name="T28" fmla="*/ 222 w 373"/>
                <a:gd name="T29" fmla="*/ 4 h 397"/>
                <a:gd name="T30" fmla="*/ 253 w 373"/>
                <a:gd name="T31" fmla="*/ 19 h 397"/>
                <a:gd name="T32" fmla="*/ 304 w 373"/>
                <a:gd name="T33" fmla="*/ 43 h 397"/>
                <a:gd name="T34" fmla="*/ 361 w 373"/>
                <a:gd name="T35" fmla="*/ 52 h 397"/>
                <a:gd name="T36" fmla="*/ 373 w 373"/>
                <a:gd name="T37" fmla="*/ 53 h 397"/>
                <a:gd name="T38" fmla="*/ 373 w 373"/>
                <a:gd name="T39" fmla="*/ 146 h 397"/>
                <a:gd name="T40" fmla="*/ 366 w 373"/>
                <a:gd name="T41" fmla="*/ 201 h 397"/>
                <a:gd name="T42" fmla="*/ 346 w 373"/>
                <a:gd name="T43" fmla="*/ 250 h 397"/>
                <a:gd name="T44" fmla="*/ 316 w 373"/>
                <a:gd name="T45" fmla="*/ 294 h 397"/>
                <a:gd name="T46" fmla="*/ 278 w 373"/>
                <a:gd name="T47" fmla="*/ 332 h 397"/>
                <a:gd name="T48" fmla="*/ 237 w 373"/>
                <a:gd name="T49" fmla="*/ 365 h 397"/>
                <a:gd name="T50" fmla="*/ 194 w 373"/>
                <a:gd name="T51" fmla="*/ 393 h 397"/>
                <a:gd name="T52" fmla="*/ 187 w 373"/>
                <a:gd name="T53" fmla="*/ 397 h 397"/>
                <a:gd name="T54" fmla="*/ 180 w 373"/>
                <a:gd name="T55" fmla="*/ 393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3" h="397">
                  <a:moveTo>
                    <a:pt x="180" y="393"/>
                  </a:moveTo>
                  <a:lnTo>
                    <a:pt x="180" y="393"/>
                  </a:lnTo>
                  <a:cubicBezTo>
                    <a:pt x="166" y="385"/>
                    <a:pt x="151" y="375"/>
                    <a:pt x="137" y="365"/>
                  </a:cubicBezTo>
                  <a:cubicBezTo>
                    <a:pt x="122" y="355"/>
                    <a:pt x="108" y="344"/>
                    <a:pt x="95" y="332"/>
                  </a:cubicBezTo>
                  <a:cubicBezTo>
                    <a:pt x="82" y="320"/>
                    <a:pt x="70" y="307"/>
                    <a:pt x="58" y="294"/>
                  </a:cubicBezTo>
                  <a:cubicBezTo>
                    <a:pt x="46" y="280"/>
                    <a:pt x="36" y="265"/>
                    <a:pt x="28" y="250"/>
                  </a:cubicBezTo>
                  <a:cubicBezTo>
                    <a:pt x="19" y="234"/>
                    <a:pt x="13" y="218"/>
                    <a:pt x="8" y="201"/>
                  </a:cubicBezTo>
                  <a:cubicBezTo>
                    <a:pt x="3" y="183"/>
                    <a:pt x="0" y="165"/>
                    <a:pt x="0" y="146"/>
                  </a:cubicBezTo>
                  <a:lnTo>
                    <a:pt x="0" y="53"/>
                  </a:lnTo>
                  <a:lnTo>
                    <a:pt x="13" y="52"/>
                  </a:lnTo>
                  <a:cubicBezTo>
                    <a:pt x="32" y="51"/>
                    <a:pt x="51" y="48"/>
                    <a:pt x="69" y="43"/>
                  </a:cubicBezTo>
                  <a:cubicBezTo>
                    <a:pt x="87" y="38"/>
                    <a:pt x="104" y="30"/>
                    <a:pt x="120" y="19"/>
                  </a:cubicBezTo>
                  <a:cubicBezTo>
                    <a:pt x="131" y="13"/>
                    <a:pt x="141" y="8"/>
                    <a:pt x="152" y="4"/>
                  </a:cubicBezTo>
                  <a:cubicBezTo>
                    <a:pt x="163" y="1"/>
                    <a:pt x="174" y="0"/>
                    <a:pt x="187" y="0"/>
                  </a:cubicBezTo>
                  <a:cubicBezTo>
                    <a:pt x="199" y="0"/>
                    <a:pt x="211" y="1"/>
                    <a:pt x="222" y="4"/>
                  </a:cubicBezTo>
                  <a:cubicBezTo>
                    <a:pt x="232" y="8"/>
                    <a:pt x="243" y="13"/>
                    <a:pt x="253" y="19"/>
                  </a:cubicBezTo>
                  <a:cubicBezTo>
                    <a:pt x="270" y="30"/>
                    <a:pt x="287" y="38"/>
                    <a:pt x="304" y="43"/>
                  </a:cubicBezTo>
                  <a:cubicBezTo>
                    <a:pt x="322" y="48"/>
                    <a:pt x="341" y="51"/>
                    <a:pt x="361" y="52"/>
                  </a:cubicBezTo>
                  <a:lnTo>
                    <a:pt x="373" y="53"/>
                  </a:lnTo>
                  <a:lnTo>
                    <a:pt x="373" y="146"/>
                  </a:lnTo>
                  <a:cubicBezTo>
                    <a:pt x="373" y="165"/>
                    <a:pt x="371" y="183"/>
                    <a:pt x="366" y="201"/>
                  </a:cubicBezTo>
                  <a:cubicBezTo>
                    <a:pt x="361" y="218"/>
                    <a:pt x="354" y="234"/>
                    <a:pt x="346" y="250"/>
                  </a:cubicBezTo>
                  <a:cubicBezTo>
                    <a:pt x="337" y="265"/>
                    <a:pt x="327" y="280"/>
                    <a:pt x="316" y="294"/>
                  </a:cubicBezTo>
                  <a:cubicBezTo>
                    <a:pt x="304" y="307"/>
                    <a:pt x="292" y="320"/>
                    <a:pt x="278" y="332"/>
                  </a:cubicBezTo>
                  <a:cubicBezTo>
                    <a:pt x="265" y="344"/>
                    <a:pt x="251" y="355"/>
                    <a:pt x="237" y="365"/>
                  </a:cubicBezTo>
                  <a:cubicBezTo>
                    <a:pt x="223" y="375"/>
                    <a:pt x="208" y="385"/>
                    <a:pt x="194" y="393"/>
                  </a:cubicBezTo>
                  <a:lnTo>
                    <a:pt x="187" y="397"/>
                  </a:lnTo>
                  <a:lnTo>
                    <a:pt x="180" y="393"/>
                  </a:lnTo>
                  <a:close/>
                </a:path>
              </a:pathLst>
            </a:custGeom>
            <a:solidFill>
              <a:srgbClr val="C1C1C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45" name="Freeform 6">
              <a:extLst>
                <a:ext uri="{FF2B5EF4-FFF2-40B4-BE49-F238E27FC236}">
                  <a16:creationId xmlns:a16="http://schemas.microsoft.com/office/drawing/2014/main" id="{B2C0EA78-92C9-DDC4-BAAF-277C35143180}"/>
                </a:ext>
              </a:extLst>
            </p:cNvPr>
            <p:cNvSpPr>
              <a:spLocks/>
            </p:cNvSpPr>
            <p:nvPr/>
          </p:nvSpPr>
          <p:spPr bwMode="auto">
            <a:xfrm>
              <a:off x="8689" y="1181"/>
              <a:ext cx="20" cy="19"/>
            </a:xfrm>
            <a:custGeom>
              <a:avLst/>
              <a:gdLst>
                <a:gd name="T0" fmla="*/ 0 w 27"/>
                <a:gd name="T1" fmla="*/ 26 h 26"/>
                <a:gd name="T2" fmla="*/ 0 w 27"/>
                <a:gd name="T3" fmla="*/ 26 h 26"/>
                <a:gd name="T4" fmla="*/ 0 w 27"/>
                <a:gd name="T5" fmla="*/ 0 h 26"/>
                <a:gd name="T6" fmla="*/ 27 w 27"/>
                <a:gd name="T7" fmla="*/ 0 h 26"/>
              </a:gdLst>
              <a:ahLst/>
              <a:cxnLst>
                <a:cxn ang="0">
                  <a:pos x="T0" y="T1"/>
                </a:cxn>
                <a:cxn ang="0">
                  <a:pos x="T2" y="T3"/>
                </a:cxn>
                <a:cxn ang="0">
                  <a:pos x="T4" y="T5"/>
                </a:cxn>
                <a:cxn ang="0">
                  <a:pos x="T6" y="T7"/>
                </a:cxn>
              </a:cxnLst>
              <a:rect l="0" t="0" r="r" b="b"/>
              <a:pathLst>
                <a:path w="27" h="26">
                  <a:moveTo>
                    <a:pt x="0" y="26"/>
                  </a:moveTo>
                  <a:lnTo>
                    <a:pt x="0" y="26"/>
                  </a:lnTo>
                  <a:lnTo>
                    <a:pt x="0" y="0"/>
                  </a:lnTo>
                  <a:lnTo>
                    <a:pt x="27" y="0"/>
                  </a:lnTo>
                </a:path>
              </a:pathLst>
            </a:custGeom>
            <a:solidFill>
              <a:srgbClr val="0078D4"/>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46" name="Freeform 7">
              <a:extLst>
                <a:ext uri="{FF2B5EF4-FFF2-40B4-BE49-F238E27FC236}">
                  <a16:creationId xmlns:a16="http://schemas.microsoft.com/office/drawing/2014/main" id="{36DE7A4C-1742-9E23-38D2-75F2F75EB46D}"/>
                </a:ext>
              </a:extLst>
            </p:cNvPr>
            <p:cNvSpPr>
              <a:spLocks/>
            </p:cNvSpPr>
            <p:nvPr/>
          </p:nvSpPr>
          <p:spPr bwMode="auto">
            <a:xfrm>
              <a:off x="8689" y="1022"/>
              <a:ext cx="20" cy="139"/>
            </a:xfrm>
            <a:custGeom>
              <a:avLst/>
              <a:gdLst>
                <a:gd name="T0" fmla="*/ 27 w 27"/>
                <a:gd name="T1" fmla="*/ 187 h 187"/>
                <a:gd name="T2" fmla="*/ 27 w 27"/>
                <a:gd name="T3" fmla="*/ 187 h 187"/>
                <a:gd name="T4" fmla="*/ 0 w 27"/>
                <a:gd name="T5" fmla="*/ 187 h 187"/>
                <a:gd name="T6" fmla="*/ 0 w 27"/>
                <a:gd name="T7" fmla="*/ 0 h 187"/>
                <a:gd name="T8" fmla="*/ 27 w 27"/>
                <a:gd name="T9" fmla="*/ 0 h 187"/>
                <a:gd name="T10" fmla="*/ 27 w 27"/>
                <a:gd name="T11" fmla="*/ 187 h 187"/>
              </a:gdLst>
              <a:ahLst/>
              <a:cxnLst>
                <a:cxn ang="0">
                  <a:pos x="T0" y="T1"/>
                </a:cxn>
                <a:cxn ang="0">
                  <a:pos x="T2" y="T3"/>
                </a:cxn>
                <a:cxn ang="0">
                  <a:pos x="T4" y="T5"/>
                </a:cxn>
                <a:cxn ang="0">
                  <a:pos x="T6" y="T7"/>
                </a:cxn>
                <a:cxn ang="0">
                  <a:pos x="T8" y="T9"/>
                </a:cxn>
                <a:cxn ang="0">
                  <a:pos x="T10" y="T11"/>
                </a:cxn>
              </a:cxnLst>
              <a:rect l="0" t="0" r="r" b="b"/>
              <a:pathLst>
                <a:path w="27" h="187">
                  <a:moveTo>
                    <a:pt x="27" y="187"/>
                  </a:moveTo>
                  <a:lnTo>
                    <a:pt x="27" y="187"/>
                  </a:lnTo>
                  <a:lnTo>
                    <a:pt x="0" y="187"/>
                  </a:lnTo>
                  <a:lnTo>
                    <a:pt x="0" y="0"/>
                  </a:lnTo>
                  <a:lnTo>
                    <a:pt x="27" y="0"/>
                  </a:lnTo>
                  <a:lnTo>
                    <a:pt x="27" y="187"/>
                  </a:lnTo>
                  <a:close/>
                </a:path>
              </a:pathLst>
            </a:custGeom>
            <a:solidFill>
              <a:srgbClr val="0078D4"/>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47" name="Freeform 8">
              <a:extLst>
                <a:ext uri="{FF2B5EF4-FFF2-40B4-BE49-F238E27FC236}">
                  <a16:creationId xmlns:a16="http://schemas.microsoft.com/office/drawing/2014/main" id="{6F52D8D5-68E5-20DB-592D-A53F6EC6DA33}"/>
                </a:ext>
              </a:extLst>
            </p:cNvPr>
            <p:cNvSpPr>
              <a:spLocks/>
            </p:cNvSpPr>
            <p:nvPr/>
          </p:nvSpPr>
          <p:spPr bwMode="auto">
            <a:xfrm>
              <a:off x="8689" y="1181"/>
              <a:ext cx="20" cy="19"/>
            </a:xfrm>
            <a:custGeom>
              <a:avLst/>
              <a:gdLst>
                <a:gd name="T0" fmla="*/ 27 w 27"/>
                <a:gd name="T1" fmla="*/ 0 h 26"/>
                <a:gd name="T2" fmla="*/ 27 w 27"/>
                <a:gd name="T3" fmla="*/ 0 h 26"/>
                <a:gd name="T4" fmla="*/ 27 w 27"/>
                <a:gd name="T5" fmla="*/ 26 h 26"/>
                <a:gd name="T6" fmla="*/ 0 w 27"/>
                <a:gd name="T7" fmla="*/ 26 h 26"/>
              </a:gdLst>
              <a:ahLst/>
              <a:cxnLst>
                <a:cxn ang="0">
                  <a:pos x="T0" y="T1"/>
                </a:cxn>
                <a:cxn ang="0">
                  <a:pos x="T2" y="T3"/>
                </a:cxn>
                <a:cxn ang="0">
                  <a:pos x="T4" y="T5"/>
                </a:cxn>
                <a:cxn ang="0">
                  <a:pos x="T6" y="T7"/>
                </a:cxn>
              </a:cxnLst>
              <a:rect l="0" t="0" r="r" b="b"/>
              <a:pathLst>
                <a:path w="27" h="26">
                  <a:moveTo>
                    <a:pt x="27" y="0"/>
                  </a:moveTo>
                  <a:lnTo>
                    <a:pt x="27" y="0"/>
                  </a:lnTo>
                  <a:lnTo>
                    <a:pt x="27" y="26"/>
                  </a:lnTo>
                  <a:lnTo>
                    <a:pt x="0" y="26"/>
                  </a:lnTo>
                </a:path>
              </a:pathLst>
            </a:custGeom>
            <a:solidFill>
              <a:srgbClr val="0078D4"/>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grpSp>
    </p:spTree>
    <p:extLst>
      <p:ext uri="{BB962C8B-B14F-4D97-AF65-F5344CB8AC3E}">
        <p14:creationId xmlns:p14="http://schemas.microsoft.com/office/powerpoint/2010/main" val="3558444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42" presetClass="path" presetSubtype="0" decel="100000" fill="hold" grpId="1" nodeType="withEffect">
                                  <p:stCondLst>
                                    <p:cond delay="0"/>
                                  </p:stCondLst>
                                  <p:childTnLst>
                                    <p:animMotion origin="layout" path="M 6.25E-7 -2.59259E-6 L -0.02591 -2.59259E-6 " pathEditMode="relative" rAng="0" ptsTypes="AA">
                                      <p:cBhvr>
                                        <p:cTn id="9" dur="750" spd="-100000" fill="hold"/>
                                        <p:tgtEl>
                                          <p:spTgt spid="23"/>
                                        </p:tgtEl>
                                        <p:attrNameLst>
                                          <p:attrName>ppt_x</p:attrName>
                                          <p:attrName>ppt_y</p:attrName>
                                        </p:attrNameLst>
                                      </p:cBhvr>
                                      <p:rCtr x="-1302" y="0"/>
                                    </p:animMotion>
                                  </p:childTnLst>
                                </p:cTn>
                              </p:par>
                              <p:par>
                                <p:cTn id="10" presetID="10" presetClass="entr" presetSubtype="0" fill="hold" grpId="0" nodeType="withEffect">
                                  <p:stCondLst>
                                    <p:cond delay="25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par>
                                <p:cTn id="13" presetID="42" presetClass="path" presetSubtype="0" decel="100000" fill="hold" grpId="1" nodeType="withEffect">
                                  <p:stCondLst>
                                    <p:cond delay="250"/>
                                  </p:stCondLst>
                                  <p:childTnLst>
                                    <p:animMotion origin="layout" path="M 4.58333E-6 -3.7037E-6 L -0.02592 -3.7037E-6 " pathEditMode="relative" rAng="0" ptsTypes="AA">
                                      <p:cBhvr>
                                        <p:cTn id="14" dur="750" spd="-100000" fill="hold"/>
                                        <p:tgtEl>
                                          <p:spTgt spid="29"/>
                                        </p:tgtEl>
                                        <p:attrNameLst>
                                          <p:attrName>ppt_x</p:attrName>
                                          <p:attrName>ppt_y</p:attrName>
                                        </p:attrNameLst>
                                      </p:cBhvr>
                                      <p:rCtr x="-1302" y="0"/>
                                    </p:animMotion>
                                  </p:childTnLst>
                                </p:cTn>
                              </p:par>
                              <p:par>
                                <p:cTn id="15" presetID="10" presetClass="entr" presetSubtype="0" fill="hold" grpId="0" nodeType="withEffect">
                                  <p:stCondLst>
                                    <p:cond delay="50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par>
                                <p:cTn id="18" presetID="42" presetClass="path" presetSubtype="0" decel="100000" fill="hold" grpId="1" nodeType="withEffect">
                                  <p:stCondLst>
                                    <p:cond delay="500"/>
                                  </p:stCondLst>
                                  <p:childTnLst>
                                    <p:animMotion origin="layout" path="M 4.58333E-6 -4.07407E-6 L -0.02592 -4.07407E-6 " pathEditMode="relative" rAng="0" ptsTypes="AA">
                                      <p:cBhvr>
                                        <p:cTn id="19" dur="750" spd="-100000" fill="hold"/>
                                        <p:tgtEl>
                                          <p:spTgt spid="31"/>
                                        </p:tgtEl>
                                        <p:attrNameLst>
                                          <p:attrName>ppt_x</p:attrName>
                                          <p:attrName>ppt_y</p:attrName>
                                        </p:attrNameLst>
                                      </p:cBhvr>
                                      <p:rCtr x="-1302" y="0"/>
                                    </p:animMotion>
                                  </p:childTnLst>
                                </p:cTn>
                              </p:par>
                              <p:par>
                                <p:cTn id="20" presetID="10" presetClass="entr" presetSubtype="0" fill="hold" grpId="0" nodeType="withEffect">
                                  <p:stCondLst>
                                    <p:cond delay="75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par>
                                <p:cTn id="23" presetID="42" presetClass="path" presetSubtype="0" decel="100000" fill="hold" grpId="1" nodeType="withEffect">
                                  <p:stCondLst>
                                    <p:cond delay="750"/>
                                  </p:stCondLst>
                                  <p:childTnLst>
                                    <p:animMotion origin="layout" path="M 4.58333E-6 4.81481E-6 L -0.02592 4.81481E-6 " pathEditMode="relative" rAng="0" ptsTypes="AA">
                                      <p:cBhvr>
                                        <p:cTn id="24" dur="750" spd="-100000" fill="hold"/>
                                        <p:tgtEl>
                                          <p:spTgt spid="33"/>
                                        </p:tgtEl>
                                        <p:attrNameLst>
                                          <p:attrName>ppt_x</p:attrName>
                                          <p:attrName>ppt_y</p:attrName>
                                        </p:attrNameLst>
                                      </p:cBhvr>
                                      <p:rCtr x="-1302" y="0"/>
                                    </p:animMotion>
                                  </p:childTnLst>
                                </p:cTn>
                              </p:par>
                            </p:childTnLst>
                          </p:cTn>
                        </p:par>
                      </p:childTnLst>
                    </p:cTn>
                  </p:par>
                </p:childTnLst>
              </p:cTn>
              <p:prevCondLst>
                <p:cond evt="onPrev" delay="0">
                  <p:tgtEl>
                    <p:sldTgt/>
                  </p:tgtEl>
                </p:cond>
              </p:prevCondLst>
              <p:nextCondLst>
                <p:cond evt="onNext" delay="0">
                  <p:tgtEl>
                    <p:sldTgt/>
                  </p:tgtEl>
                </p:cond>
              </p:nextCondLst>
            </p:seq>
            <p:par>
              <p:cTn id="25"/>
            </p:par>
          </p:childTnLst>
        </p:cTn>
      </p:par>
    </p:tnLst>
    <p:bldLst>
      <p:bldP spid="23" grpId="0"/>
      <p:bldP spid="23" grpId="1"/>
      <p:bldP spid="29" grpId="0"/>
      <p:bldP spid="29" grpId="1"/>
      <p:bldP spid="31" grpId="0"/>
      <p:bldP spid="31" grpId="1"/>
      <p:bldP spid="33" grpId="0"/>
      <p:bldP spid="33"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71547FBA-D3BD-DA2B-AAF0-0656A9792264}"/>
              </a:ext>
              <a:ext uri="{C183D7F6-B498-43B3-948B-1728B52AA6E4}">
                <adec:decorative xmlns:adec="http://schemas.microsoft.com/office/drawing/2017/decorative" val="1"/>
              </a:ext>
            </a:extLst>
          </p:cNvPr>
          <p:cNvSpPr/>
          <p:nvPr/>
        </p:nvSpPr>
        <p:spPr bwMode="auto">
          <a:xfrm>
            <a:off x="6553199" y="0"/>
            <a:ext cx="5638801" cy="6858000"/>
          </a:xfrm>
          <a:prstGeom prst="rect">
            <a:avLst/>
          </a:prstGeom>
          <a:solidFill>
            <a:schemeClr val="bg1">
              <a:lumMod val="95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8661C5"/>
              </a:solidFill>
              <a:effectLst/>
              <a:uLnTx/>
              <a:uFillTx/>
              <a:latin typeface="Calibri" panose="020F0502020204030204"/>
              <a:ea typeface="Segoe UI" pitchFamily="34" charset="0"/>
              <a:cs typeface="Segoe UI" pitchFamily="34" charset="0"/>
            </a:endParaRPr>
          </a:p>
        </p:txBody>
      </p:sp>
      <p:sp>
        <p:nvSpPr>
          <p:cNvPr id="7" name="Title 6">
            <a:extLst>
              <a:ext uri="{FF2B5EF4-FFF2-40B4-BE49-F238E27FC236}">
                <a16:creationId xmlns:a16="http://schemas.microsoft.com/office/drawing/2014/main" id="{1E6EAC13-62A5-4CA6-8C78-CCF229451A8A}"/>
              </a:ext>
            </a:extLst>
          </p:cNvPr>
          <p:cNvSpPr>
            <a:spLocks noGrp="1"/>
          </p:cNvSpPr>
          <p:nvPr>
            <p:ph type="title"/>
          </p:nvPr>
        </p:nvSpPr>
        <p:spPr>
          <a:xfrm>
            <a:off x="574816" y="510988"/>
            <a:ext cx="5346972" cy="860612"/>
          </a:xfrm>
        </p:spPr>
        <p:txBody>
          <a:bodyPr/>
          <a:lstStyle/>
          <a:p>
            <a:r>
              <a:rPr lang="en-US"/>
              <a:t>Enable remote desktop access with Windows Virtual Desktop</a:t>
            </a:r>
          </a:p>
        </p:txBody>
      </p:sp>
      <p:sp>
        <p:nvSpPr>
          <p:cNvPr id="6" name="Text Placeholder 5">
            <a:extLst>
              <a:ext uri="{FF2B5EF4-FFF2-40B4-BE49-F238E27FC236}">
                <a16:creationId xmlns:a16="http://schemas.microsoft.com/office/drawing/2014/main" id="{2FB30B65-F2B5-A030-3627-E029ED2E733F}"/>
              </a:ext>
            </a:extLst>
          </p:cNvPr>
          <p:cNvSpPr>
            <a:spLocks noGrp="1"/>
          </p:cNvSpPr>
          <p:nvPr>
            <p:ph type="body" sz="quarter" idx="10"/>
          </p:nvPr>
        </p:nvSpPr>
        <p:spPr>
          <a:xfrm>
            <a:off x="574816" y="246888"/>
            <a:ext cx="11018838" cy="246221"/>
          </a:xfrm>
        </p:spPr>
        <p:txBody>
          <a:bodyPr/>
          <a:lstStyle/>
          <a:p>
            <a:r>
              <a:rPr lang="en-US">
                <a:solidFill>
                  <a:schemeClr val="tx1"/>
                </a:solidFill>
              </a:rPr>
              <a:t>02</a:t>
            </a:r>
            <a:r>
              <a:rPr lang="en-US"/>
              <a:t> </a:t>
            </a:r>
            <a:r>
              <a:rPr lang="en-US" noProof="0"/>
              <a:t>Simplify endpoint management </a:t>
            </a:r>
            <a:endParaRPr lang="en-US"/>
          </a:p>
        </p:txBody>
      </p:sp>
      <p:sp>
        <p:nvSpPr>
          <p:cNvPr id="8" name="Text Placeholder 1">
            <a:extLst>
              <a:ext uri="{FF2B5EF4-FFF2-40B4-BE49-F238E27FC236}">
                <a16:creationId xmlns:a16="http://schemas.microsoft.com/office/drawing/2014/main" id="{D0381357-F0EC-0D3F-B31C-CA8D71EE9D77}"/>
              </a:ext>
            </a:extLst>
          </p:cNvPr>
          <p:cNvSpPr txBox="1">
            <a:spLocks/>
          </p:cNvSpPr>
          <p:nvPr/>
        </p:nvSpPr>
        <p:spPr>
          <a:xfrm>
            <a:off x="584200" y="2019300"/>
            <a:ext cx="4984885" cy="2862322"/>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ts val="1800"/>
              </a:spcBef>
              <a:spcAft>
                <a:spcPts val="0"/>
              </a:spcAft>
              <a:buClrTx/>
              <a:buSzPct val="90000"/>
              <a:buFont typeface="Wingdings" panose="05000000000000000000" pitchFamily="2" charset="2"/>
              <a:buNone/>
              <a:tabLst/>
              <a:defRPr sz="1600" kern="1200" spc="0" baseline="0">
                <a:solidFill>
                  <a:schemeClr val="accent1"/>
                </a:solidFill>
                <a:latin typeface="+mj-lt"/>
                <a:ea typeface="+mn-ea"/>
                <a:cs typeface="Segoe UI Semilight" panose="020B0402040204020203" pitchFamily="34" charset="0"/>
              </a:defRPr>
            </a:lvl1pPr>
            <a:lvl2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2pPr>
            <a:lvl3pPr marL="200025" marR="0" indent="-200025" algn="l" defTabSz="932742" rtl="0" eaLnBrk="1" fontAlgn="auto" latinLnBrk="0" hangingPunct="1">
              <a:lnSpc>
                <a:spcPct val="100000"/>
              </a:lnSpc>
              <a:spcBef>
                <a:spcPts val="6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3pPr>
            <a:lvl4pPr marL="402336"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4pPr>
            <a:lvl5pPr marL="603504" marR="0" indent="-201168"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lvl="1" indent="-285750">
              <a:spcBef>
                <a:spcPts val="1800"/>
              </a:spcBef>
              <a:buFont typeface="Arial" panose="020B0604020202020204" pitchFamily="34" charset="0"/>
              <a:buChar char="•"/>
            </a:pPr>
            <a:r>
              <a:rPr lang="en-US" sz="1400"/>
              <a:t>Deliver the only multi-session Windows 10 experience that’s highly scalable and stays up to date.</a:t>
            </a:r>
          </a:p>
          <a:p>
            <a:pPr marL="285750" lvl="1" indent="-285750">
              <a:spcBef>
                <a:spcPts val="1800"/>
              </a:spcBef>
              <a:buFont typeface="Arial" panose="020B0604020202020204" pitchFamily="34" charset="0"/>
              <a:buChar char="•"/>
            </a:pPr>
            <a:r>
              <a:rPr lang="en-US" sz="1400"/>
              <a:t>Enable optimizations for Office.</a:t>
            </a:r>
          </a:p>
          <a:p>
            <a:pPr marL="285750" lvl="1" indent="-285750">
              <a:spcBef>
                <a:spcPts val="1800"/>
              </a:spcBef>
              <a:buFont typeface="Arial" panose="020B0604020202020204" pitchFamily="34" charset="0"/>
              <a:buChar char="•"/>
            </a:pPr>
            <a:r>
              <a:rPr lang="en-US" sz="1400"/>
              <a:t>Migrate RDS desktops and apps and simplify licensing and reduce costs.</a:t>
            </a:r>
          </a:p>
          <a:p>
            <a:pPr marL="285750" lvl="1" indent="-285750">
              <a:spcBef>
                <a:spcPts val="1800"/>
              </a:spcBef>
              <a:buFont typeface="Arial" panose="020B0604020202020204" pitchFamily="34" charset="0"/>
              <a:buChar char="•"/>
            </a:pPr>
            <a:r>
              <a:rPr lang="en-US" sz="1400"/>
              <a:t>Deploy and scale in minutes. Manage with ​unified admin interface in Azure Portal.</a:t>
            </a:r>
          </a:p>
          <a:p>
            <a:pPr marL="285750" lvl="1" indent="-285750">
              <a:spcBef>
                <a:spcPts val="1800"/>
              </a:spcBef>
              <a:buFont typeface="Arial" panose="020B0604020202020204" pitchFamily="34" charset="0"/>
              <a:buChar char="•"/>
            </a:pPr>
            <a:r>
              <a:rPr lang="en-US" sz="1400"/>
              <a:t>Support any end-user device platform including Windows, Android, Mac, iOS, and HTML 5.</a:t>
            </a:r>
          </a:p>
        </p:txBody>
      </p:sp>
      <p:pic>
        <p:nvPicPr>
          <p:cNvPr id="3" name="WVD_Hero" descr="video">
            <a:hlinkClick r:id="" action="ppaction://media"/>
            <a:extLst>
              <a:ext uri="{FF2B5EF4-FFF2-40B4-BE49-F238E27FC236}">
                <a16:creationId xmlns:a16="http://schemas.microsoft.com/office/drawing/2014/main" id="{F6802AF4-7DBE-4C79-B129-62ED2989ECED}"/>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184609" y="1012815"/>
            <a:ext cx="4375980" cy="4832371"/>
          </a:xfrm>
          <a:prstGeom prst="rect">
            <a:avLst/>
          </a:prstGeom>
          <a:solidFill>
            <a:srgbClr val="D83B01"/>
          </a:solidFill>
        </p:spPr>
      </p:pic>
    </p:spTree>
    <p:extLst>
      <p:ext uri="{BB962C8B-B14F-4D97-AF65-F5344CB8AC3E}">
        <p14:creationId xmlns:p14="http://schemas.microsoft.com/office/powerpoint/2010/main" val="20544155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00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3"/>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550EBA5-0A48-A999-6772-C2B2D8754CEA}"/>
              </a:ext>
              <a:ext uri="{C183D7F6-B498-43B3-948B-1728B52AA6E4}">
                <adec:decorative xmlns:adec="http://schemas.microsoft.com/office/drawing/2017/decorative" val="1"/>
              </a:ext>
            </a:extLst>
          </p:cNvPr>
          <p:cNvSpPr/>
          <p:nvPr/>
        </p:nvSpPr>
        <p:spPr bwMode="auto">
          <a:xfrm>
            <a:off x="-1" y="3437908"/>
            <a:ext cx="12192001" cy="3420091"/>
          </a:xfrm>
          <a:prstGeom prst="rect">
            <a:avLst/>
          </a:prstGeom>
          <a:solidFill>
            <a:schemeClr val="bg1">
              <a:lumMod val="95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8661C5"/>
              </a:solidFill>
              <a:effectLst/>
              <a:uLnTx/>
              <a:uFillTx/>
              <a:latin typeface="Calibri" panose="020F0502020204030204"/>
              <a:ea typeface="Segoe UI" pitchFamily="34" charset="0"/>
              <a:cs typeface="Segoe UI" pitchFamily="34" charset="0"/>
            </a:endParaRPr>
          </a:p>
        </p:txBody>
      </p:sp>
      <p:sp>
        <p:nvSpPr>
          <p:cNvPr id="9" name="Title 8">
            <a:extLst>
              <a:ext uri="{FF2B5EF4-FFF2-40B4-BE49-F238E27FC236}">
                <a16:creationId xmlns:a16="http://schemas.microsoft.com/office/drawing/2014/main" id="{D6DFDB99-C2F5-DC4A-A8F0-F394C2CD2D66}"/>
              </a:ext>
            </a:extLst>
          </p:cNvPr>
          <p:cNvSpPr>
            <a:spLocks noGrp="1"/>
          </p:cNvSpPr>
          <p:nvPr>
            <p:ph type="title"/>
          </p:nvPr>
        </p:nvSpPr>
        <p:spPr/>
        <p:txBody>
          <a:bodyPr/>
          <a:lstStyle/>
          <a:p>
            <a:r>
              <a:rPr lang="en-US"/>
              <a:t>Manage work data on mobile devices with Intune</a:t>
            </a:r>
          </a:p>
        </p:txBody>
      </p:sp>
      <p:sp>
        <p:nvSpPr>
          <p:cNvPr id="13" name="Text Placeholder 12">
            <a:extLst>
              <a:ext uri="{FF2B5EF4-FFF2-40B4-BE49-F238E27FC236}">
                <a16:creationId xmlns:a16="http://schemas.microsoft.com/office/drawing/2014/main" id="{6A1D2999-BFC3-7221-0956-2B5527485464}"/>
              </a:ext>
            </a:extLst>
          </p:cNvPr>
          <p:cNvSpPr>
            <a:spLocks noGrp="1"/>
          </p:cNvSpPr>
          <p:nvPr>
            <p:ph type="body" sz="quarter" idx="10"/>
          </p:nvPr>
        </p:nvSpPr>
        <p:spPr>
          <a:xfrm>
            <a:off x="574816" y="246888"/>
            <a:ext cx="11018838" cy="246221"/>
          </a:xfrm>
        </p:spPr>
        <p:txBody>
          <a:bodyPr/>
          <a:lstStyle/>
          <a:p>
            <a:r>
              <a:rPr lang="en-US">
                <a:solidFill>
                  <a:schemeClr val="tx1"/>
                </a:solidFill>
              </a:rPr>
              <a:t>02</a:t>
            </a:r>
            <a:r>
              <a:rPr lang="en-US"/>
              <a:t> </a:t>
            </a:r>
            <a:r>
              <a:rPr lang="en-US" noProof="0"/>
              <a:t>Simplify endpoint management </a:t>
            </a:r>
            <a:endParaRPr lang="en-US"/>
          </a:p>
        </p:txBody>
      </p:sp>
      <p:sp>
        <p:nvSpPr>
          <p:cNvPr id="3" name="object 3"/>
          <p:cNvSpPr txBox="1"/>
          <p:nvPr/>
        </p:nvSpPr>
        <p:spPr>
          <a:xfrm>
            <a:off x="588263" y="1475066"/>
            <a:ext cx="2804341" cy="553998"/>
          </a:xfrm>
          <a:prstGeom prst="rect">
            <a:avLst/>
          </a:prstGeom>
        </p:spPr>
        <p:txBody>
          <a:bodyPr vert="horz" wrap="square" lIns="0" tIns="0" rIns="0" bIns="0" rtlCol="0" anchor="t">
            <a:spAutoFit/>
          </a:bodyPr>
          <a:lstStyle/>
          <a:p>
            <a:pPr marL="8255" marR="3175" lvl="0" indent="0" algn="l" defTabSz="623438" rtl="0" eaLnBrk="1" fontAlgn="auto" latinLnBrk="0" hangingPunct="1">
              <a:lnSpc>
                <a:spcPct val="100000"/>
              </a:lnSpc>
              <a:spcBef>
                <a:spcPts val="0"/>
              </a:spcBef>
              <a:spcAft>
                <a:spcPts val="0"/>
              </a:spcAft>
              <a:buClrTx/>
              <a:buSzTx/>
              <a:buFontTx/>
              <a:buNone/>
              <a:tabLst/>
              <a:defRPr/>
            </a:pPr>
            <a:r>
              <a:rPr kumimoji="0" sz="1800" u="none" strike="noStrike" kern="1200" cap="none" spc="7" normalizeH="0" baseline="0" noProof="0">
                <a:ln>
                  <a:noFill/>
                </a:ln>
                <a:solidFill>
                  <a:schemeClr val="accent1"/>
                </a:solidFill>
                <a:effectLst/>
                <a:uLnTx/>
                <a:uFillTx/>
                <a:latin typeface="+mj-lt"/>
                <a:cs typeface="Segoe UI"/>
              </a:rPr>
              <a:t>Mobil</a:t>
            </a:r>
            <a:r>
              <a:rPr kumimoji="0" sz="1800" u="none" strike="noStrike" kern="1200" cap="none" spc="31" normalizeH="0" baseline="0" noProof="0">
                <a:ln>
                  <a:noFill/>
                </a:ln>
                <a:solidFill>
                  <a:schemeClr val="accent1"/>
                </a:solidFill>
                <a:effectLst/>
                <a:uLnTx/>
                <a:uFillTx/>
                <a:latin typeface="+mj-lt"/>
                <a:cs typeface="Segoe UI"/>
              </a:rPr>
              <a:t>e</a:t>
            </a:r>
            <a:r>
              <a:rPr kumimoji="0" sz="1800" u="none" strike="noStrike" kern="1200" cap="none" spc="-44" normalizeH="0" baseline="0" noProof="0">
                <a:ln>
                  <a:noFill/>
                </a:ln>
                <a:solidFill>
                  <a:schemeClr val="accent1"/>
                </a:solidFill>
                <a:effectLst/>
                <a:uLnTx/>
                <a:uFillTx/>
                <a:latin typeface="+mj-lt"/>
                <a:cs typeface="Segoe UI"/>
              </a:rPr>
              <a:t> </a:t>
            </a:r>
            <a:r>
              <a:rPr kumimoji="0" sz="1800" u="none" strike="noStrike" kern="1200" cap="none" spc="3" normalizeH="0" baseline="0" noProof="0">
                <a:ln>
                  <a:noFill/>
                </a:ln>
                <a:solidFill>
                  <a:schemeClr val="accent1"/>
                </a:solidFill>
                <a:effectLst/>
                <a:uLnTx/>
                <a:uFillTx/>
                <a:latin typeface="+mj-lt"/>
                <a:cs typeface="Segoe UI"/>
              </a:rPr>
              <a:t>Device</a:t>
            </a:r>
            <a:r>
              <a:rPr kumimoji="0" sz="1800" u="none" strike="noStrike" kern="1200" cap="none" spc="-10" normalizeH="0" baseline="0" noProof="0">
                <a:ln>
                  <a:noFill/>
                </a:ln>
                <a:solidFill>
                  <a:schemeClr val="accent1"/>
                </a:solidFill>
                <a:effectLst/>
                <a:uLnTx/>
                <a:uFillTx/>
                <a:latin typeface="+mj-lt"/>
                <a:cs typeface="Segoe UI"/>
              </a:rPr>
              <a:t> </a:t>
            </a:r>
            <a:r>
              <a:rPr kumimoji="0" sz="1800" u="none" strike="noStrike" kern="1200" cap="none" spc="10" normalizeH="0" baseline="0" noProof="0">
                <a:ln>
                  <a:noFill/>
                </a:ln>
                <a:solidFill>
                  <a:schemeClr val="accent1"/>
                </a:solidFill>
                <a:effectLst/>
                <a:uLnTx/>
                <a:uFillTx/>
                <a:latin typeface="+mj-lt"/>
                <a:cs typeface="Segoe UI"/>
              </a:rPr>
              <a:t>Managemen</a:t>
            </a:r>
            <a:r>
              <a:rPr kumimoji="0" sz="1800" u="none" strike="noStrike" kern="1200" cap="none" spc="17" normalizeH="0" baseline="0" noProof="0">
                <a:ln>
                  <a:noFill/>
                </a:ln>
                <a:solidFill>
                  <a:schemeClr val="accent1"/>
                </a:solidFill>
                <a:effectLst/>
                <a:uLnTx/>
                <a:uFillTx/>
                <a:latin typeface="+mj-lt"/>
                <a:cs typeface="Segoe UI"/>
              </a:rPr>
              <a:t>t</a:t>
            </a:r>
            <a:r>
              <a:rPr kumimoji="0" sz="1800" u="none" strike="noStrike" kern="1200" cap="none" spc="-41" normalizeH="0" baseline="0" noProof="0">
                <a:ln>
                  <a:noFill/>
                </a:ln>
                <a:solidFill>
                  <a:schemeClr val="accent1"/>
                </a:solidFill>
                <a:effectLst/>
                <a:uLnTx/>
                <a:uFillTx/>
                <a:latin typeface="+mj-lt"/>
                <a:cs typeface="Segoe UI"/>
              </a:rPr>
              <a:t> </a:t>
            </a:r>
            <a:r>
              <a:rPr kumimoji="0" sz="1800" u="none" strike="noStrike" kern="1200" cap="none" spc="27" normalizeH="0" baseline="0" noProof="0">
                <a:ln>
                  <a:noFill/>
                </a:ln>
                <a:solidFill>
                  <a:schemeClr val="accent1"/>
                </a:solidFill>
                <a:effectLst/>
                <a:uLnTx/>
                <a:uFillTx/>
                <a:latin typeface="+mj-lt"/>
                <a:cs typeface="Segoe UI"/>
              </a:rPr>
              <a:t>(MDM)</a:t>
            </a:r>
            <a:endParaRPr lang="en-US" sz="1800" u="none" strike="noStrike" kern="1200" cap="none" spc="0" normalizeH="0" baseline="0" noProof="0">
              <a:ln>
                <a:noFill/>
              </a:ln>
              <a:solidFill>
                <a:schemeClr val="accent1"/>
              </a:solidFill>
              <a:effectLst/>
              <a:uLnTx/>
              <a:uFillTx/>
              <a:latin typeface="+mj-lt"/>
              <a:cs typeface="Segoe UI"/>
            </a:endParaRPr>
          </a:p>
        </p:txBody>
      </p:sp>
      <p:grpSp>
        <p:nvGrpSpPr>
          <p:cNvPr id="8" name="Group 7">
            <a:extLst>
              <a:ext uri="{FF2B5EF4-FFF2-40B4-BE49-F238E27FC236}">
                <a16:creationId xmlns:a16="http://schemas.microsoft.com/office/drawing/2014/main" id="{C51D6B71-1F09-421E-0EE3-1E4839AD5219}"/>
              </a:ext>
              <a:ext uri="{C183D7F6-B498-43B3-948B-1728B52AA6E4}">
                <adec:decorative xmlns:adec="http://schemas.microsoft.com/office/drawing/2017/decorative" val="1"/>
              </a:ext>
            </a:extLst>
          </p:cNvPr>
          <p:cNvGrpSpPr/>
          <p:nvPr/>
        </p:nvGrpSpPr>
        <p:grpSpPr>
          <a:xfrm>
            <a:off x="6230323" y="1586037"/>
            <a:ext cx="581356" cy="315935"/>
            <a:chOff x="6230323" y="1586037"/>
            <a:chExt cx="581356" cy="315935"/>
          </a:xfrm>
        </p:grpSpPr>
        <p:sp>
          <p:nvSpPr>
            <p:cNvPr id="372" name="Rectangle 371">
              <a:extLst>
                <a:ext uri="{FF2B5EF4-FFF2-40B4-BE49-F238E27FC236}">
                  <a16:creationId xmlns:a16="http://schemas.microsoft.com/office/drawing/2014/main" id="{68AE413F-0790-4317-B106-235244DB0EB7}"/>
                </a:ext>
                <a:ext uri="{C183D7F6-B498-43B3-948B-1728B52AA6E4}">
                  <adec:decorative xmlns:adec="http://schemas.microsoft.com/office/drawing/2017/decorative" val="1"/>
                </a:ext>
              </a:extLst>
            </p:cNvPr>
            <p:cNvSpPr/>
            <p:nvPr/>
          </p:nvSpPr>
          <p:spPr>
            <a:xfrm>
              <a:off x="6294521" y="1604406"/>
              <a:ext cx="346047" cy="167419"/>
            </a:xfrm>
            <a:prstGeom prst="rect">
              <a:avLst/>
            </a:prstGeom>
            <a:solidFill>
              <a:srgbClr val="C2C2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Segoe UI"/>
                <a:ea typeface="+mn-ea"/>
                <a:cs typeface="+mn-cs"/>
              </a:endParaRPr>
            </a:p>
          </p:txBody>
        </p:sp>
        <p:pic>
          <p:nvPicPr>
            <p:cNvPr id="365" name="Graphic 364">
              <a:extLst>
                <a:ext uri="{FF2B5EF4-FFF2-40B4-BE49-F238E27FC236}">
                  <a16:creationId xmlns:a16="http://schemas.microsoft.com/office/drawing/2014/main" id="{8A06214B-D36F-430D-BEA0-7A412F5043D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285030" y="1586037"/>
              <a:ext cx="363991" cy="290639"/>
            </a:xfrm>
            <a:prstGeom prst="rect">
              <a:avLst/>
            </a:prstGeom>
          </p:spPr>
        </p:pic>
        <p:grpSp>
          <p:nvGrpSpPr>
            <p:cNvPr id="55" name="Group 54">
              <a:extLst>
                <a:ext uri="{FF2B5EF4-FFF2-40B4-BE49-F238E27FC236}">
                  <a16:creationId xmlns:a16="http://schemas.microsoft.com/office/drawing/2014/main" id="{C9B9AF0D-F1FA-44C0-9ED1-85496369B33A}"/>
                </a:ext>
                <a:ext uri="{C183D7F6-B498-43B3-948B-1728B52AA6E4}">
                  <adec:decorative xmlns:adec="http://schemas.microsoft.com/office/drawing/2017/decorative" val="1"/>
                </a:ext>
              </a:extLst>
            </p:cNvPr>
            <p:cNvGrpSpPr/>
            <p:nvPr/>
          </p:nvGrpSpPr>
          <p:grpSpPr>
            <a:xfrm>
              <a:off x="6543590" y="1749986"/>
              <a:ext cx="268089" cy="139928"/>
              <a:chOff x="4397055" y="1511664"/>
              <a:chExt cx="1317625" cy="687730"/>
            </a:xfrm>
            <a:solidFill>
              <a:schemeClr val="accent1"/>
            </a:solidFill>
          </p:grpSpPr>
          <p:sp>
            <p:nvSpPr>
              <p:cNvPr id="387" name="Rectangle: Top Corners Rounded 386">
                <a:extLst>
                  <a:ext uri="{FF2B5EF4-FFF2-40B4-BE49-F238E27FC236}">
                    <a16:creationId xmlns:a16="http://schemas.microsoft.com/office/drawing/2014/main" id="{C46874F7-71C7-4F70-A5B5-EE455AC283C6}"/>
                  </a:ext>
                </a:extLst>
              </p:cNvPr>
              <p:cNvSpPr/>
              <p:nvPr/>
            </p:nvSpPr>
            <p:spPr bwMode="auto">
              <a:xfrm>
                <a:off x="4494727" y="1511664"/>
                <a:ext cx="1102036" cy="687730"/>
              </a:xfrm>
              <a:prstGeom prst="round2SameRect">
                <a:avLst/>
              </a:prstGeom>
              <a:gr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rgbClr val="FFFFFF"/>
                  </a:solidFill>
                  <a:latin typeface="Segoe UI"/>
                </a:endParaRPr>
              </a:p>
            </p:txBody>
          </p:sp>
          <p:cxnSp>
            <p:nvCxnSpPr>
              <p:cNvPr id="388" name="Straight Connector 387">
                <a:extLst>
                  <a:ext uri="{FF2B5EF4-FFF2-40B4-BE49-F238E27FC236}">
                    <a16:creationId xmlns:a16="http://schemas.microsoft.com/office/drawing/2014/main" id="{5EDA2F14-6F33-42B9-BCE8-FD8E80A6D3A0}"/>
                  </a:ext>
                </a:extLst>
              </p:cNvPr>
              <p:cNvCxnSpPr>
                <a:cxnSpLocks/>
              </p:cNvCxnSpPr>
              <p:nvPr/>
            </p:nvCxnSpPr>
            <p:spPr>
              <a:xfrm flipH="1">
                <a:off x="4397055" y="2199394"/>
                <a:ext cx="1317625" cy="0"/>
              </a:xfrm>
              <a:prstGeom prst="line">
                <a:avLst/>
              </a:prstGeom>
              <a:gr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sp>
          <p:nvSpPr>
            <p:cNvPr id="149" name="Rectangle: Rounded Corners 148">
              <a:extLst>
                <a:ext uri="{FF2B5EF4-FFF2-40B4-BE49-F238E27FC236}">
                  <a16:creationId xmlns:a16="http://schemas.microsoft.com/office/drawing/2014/main" id="{A6201ECC-2DC1-41EB-8FC0-02BC6D731A40}"/>
                </a:ext>
                <a:ext uri="{C183D7F6-B498-43B3-948B-1728B52AA6E4}">
                  <adec:decorative xmlns:adec="http://schemas.microsoft.com/office/drawing/2017/decorative" val="1"/>
                </a:ext>
              </a:extLst>
            </p:cNvPr>
            <p:cNvSpPr/>
            <p:nvPr/>
          </p:nvSpPr>
          <p:spPr>
            <a:xfrm>
              <a:off x="6230323" y="1716983"/>
              <a:ext cx="110019" cy="184989"/>
            </a:xfrm>
            <a:prstGeom prst="round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rgbClr val="FFFFFF"/>
                </a:solidFill>
                <a:latin typeface="Segoe UI"/>
              </a:endParaRPr>
            </a:p>
          </p:txBody>
        </p:sp>
      </p:grpSp>
      <p:sp>
        <p:nvSpPr>
          <p:cNvPr id="14" name="Rectangle 13">
            <a:extLst>
              <a:ext uri="{FF2B5EF4-FFF2-40B4-BE49-F238E27FC236}">
                <a16:creationId xmlns:a16="http://schemas.microsoft.com/office/drawing/2014/main" id="{87C51C17-C044-6D46-97F7-81751FA38059}"/>
              </a:ext>
            </a:extLst>
          </p:cNvPr>
          <p:cNvSpPr/>
          <p:nvPr/>
        </p:nvSpPr>
        <p:spPr>
          <a:xfrm>
            <a:off x="588263" y="2203791"/>
            <a:ext cx="2830492" cy="738664"/>
          </a:xfrm>
          <a:prstGeom prst="rect">
            <a:avLst/>
          </a:prstGeom>
        </p:spPr>
        <p:txBody>
          <a:bodyPr wrap="square" lIns="0" tIns="0" rIns="0" bIns="0" anchor="t">
            <a:spAutoFit/>
          </a:bodyPr>
          <a:lstStyle/>
          <a:p>
            <a:pPr marL="8255" defTabSz="623438">
              <a:defRPr/>
            </a:pPr>
            <a:r>
              <a:rPr lang="en-US" sz="1600" spc="10">
                <a:latin typeface="Segoe UI Semibold"/>
                <a:cs typeface="Segoe UI"/>
              </a:rPr>
              <a:t>Conditional</a:t>
            </a:r>
            <a:r>
              <a:rPr lang="en-US" sz="1600" spc="-27">
                <a:latin typeface="Segoe UI Semibold"/>
                <a:cs typeface="Segoe UI"/>
              </a:rPr>
              <a:t> </a:t>
            </a:r>
            <a:r>
              <a:rPr lang="en-US" sz="1600">
                <a:latin typeface="Segoe UI Semibold"/>
                <a:cs typeface="Segoe UI"/>
              </a:rPr>
              <a:t>Access</a:t>
            </a:r>
            <a:r>
              <a:rPr lang="en-US" sz="1600" spc="7">
                <a:latin typeface="Segoe UI Semibold"/>
                <a:cs typeface="Segoe UI"/>
              </a:rPr>
              <a:t>:</a:t>
            </a:r>
            <a:r>
              <a:rPr lang="en-US" sz="1600" spc="-31">
                <a:latin typeface="Segoe UI Semibold"/>
                <a:cs typeface="Segoe UI"/>
              </a:rPr>
              <a:t> </a:t>
            </a:r>
            <a:endParaRPr lang="en-US" sz="1600"/>
          </a:p>
          <a:p>
            <a:pPr marL="8255" defTabSz="623438">
              <a:defRPr/>
            </a:pPr>
            <a:r>
              <a:rPr lang="en-US" sz="1600">
                <a:latin typeface="Segoe UI"/>
                <a:cs typeface="Segoe UI"/>
              </a:rPr>
              <a:t>Manage </a:t>
            </a:r>
            <a:r>
              <a:rPr lang="en-US" sz="1600" spc="3">
                <a:latin typeface="Segoe UI"/>
                <a:cs typeface="Segoe UI"/>
              </a:rPr>
              <a:t>acces</a:t>
            </a:r>
            <a:r>
              <a:rPr lang="en-US" sz="1600" spc="17">
                <a:latin typeface="Segoe UI"/>
                <a:cs typeface="Segoe UI"/>
              </a:rPr>
              <a:t>s</a:t>
            </a:r>
            <a:r>
              <a:rPr lang="en-US" sz="1600" spc="-34">
                <a:latin typeface="Segoe UI"/>
                <a:cs typeface="Segoe UI"/>
              </a:rPr>
              <a:t> </a:t>
            </a:r>
            <a:r>
              <a:rPr lang="en-US" sz="1600" spc="14">
                <a:latin typeface="Segoe UI"/>
                <a:cs typeface="Segoe UI"/>
              </a:rPr>
              <a:t>t</a:t>
            </a:r>
            <a:r>
              <a:rPr lang="en-US" sz="1600" spc="24">
                <a:latin typeface="Segoe UI"/>
                <a:cs typeface="Segoe UI"/>
              </a:rPr>
              <a:t>o</a:t>
            </a:r>
            <a:r>
              <a:rPr lang="en-US" sz="1600" spc="-31">
                <a:latin typeface="Segoe UI"/>
                <a:cs typeface="Segoe UI"/>
              </a:rPr>
              <a:t> </a:t>
            </a:r>
            <a:r>
              <a:rPr lang="en-US" sz="1600" spc="7">
                <a:latin typeface="Segoe UI"/>
                <a:cs typeface="Segoe UI"/>
              </a:rPr>
              <a:t>company owned devices. </a:t>
            </a:r>
            <a:endParaRPr lang="en-US" sz="1600">
              <a:latin typeface="Segoe UI"/>
              <a:cs typeface="Segoe UI"/>
            </a:endParaRPr>
          </a:p>
        </p:txBody>
      </p:sp>
      <p:sp>
        <p:nvSpPr>
          <p:cNvPr id="21" name="Rectangle 20">
            <a:extLst>
              <a:ext uri="{FF2B5EF4-FFF2-40B4-BE49-F238E27FC236}">
                <a16:creationId xmlns:a16="http://schemas.microsoft.com/office/drawing/2014/main" id="{24F6CB57-9E64-7B4C-90CF-C4E26A1BDF17}"/>
              </a:ext>
            </a:extLst>
          </p:cNvPr>
          <p:cNvSpPr/>
          <p:nvPr/>
        </p:nvSpPr>
        <p:spPr>
          <a:xfrm>
            <a:off x="6893755" y="1504907"/>
            <a:ext cx="1900384" cy="523220"/>
          </a:xfrm>
          <a:prstGeom prst="rect">
            <a:avLst/>
          </a:prstGeom>
        </p:spPr>
        <p:txBody>
          <a:bodyPr wrap="square" anchor="t">
            <a:spAutoFit/>
          </a:bodyPr>
          <a:lstStyle/>
          <a:p>
            <a:pPr marL="34925"/>
            <a:r>
              <a:rPr lang="en-US" sz="1400" spc="-25">
                <a:cs typeface="Segoe UI"/>
              </a:rPr>
              <a:t>En</a:t>
            </a:r>
            <a:r>
              <a:rPr lang="en-US" sz="1400" spc="-40">
                <a:cs typeface="Segoe UI"/>
              </a:rPr>
              <a:t>r</a:t>
            </a:r>
            <a:r>
              <a:rPr lang="en-US" sz="1400" spc="-25">
                <a:cs typeface="Segoe UI"/>
              </a:rPr>
              <a:t>ol</a:t>
            </a:r>
            <a:r>
              <a:rPr lang="en-US" sz="1400">
                <a:cs typeface="Segoe UI"/>
              </a:rPr>
              <a:t>l</a:t>
            </a:r>
            <a:r>
              <a:rPr lang="en-US" sz="1400" spc="-45">
                <a:cs typeface="Segoe UI"/>
              </a:rPr>
              <a:t> </a:t>
            </a:r>
            <a:r>
              <a:rPr lang="en-US" sz="1400" spc="-25">
                <a:cs typeface="Segoe UI"/>
              </a:rPr>
              <a:t>device</a:t>
            </a:r>
            <a:r>
              <a:rPr lang="en-US" sz="1400">
                <a:cs typeface="Segoe UI"/>
              </a:rPr>
              <a:t>s</a:t>
            </a:r>
            <a:r>
              <a:rPr lang="en-US" sz="1400" spc="-45">
                <a:cs typeface="Segoe UI"/>
              </a:rPr>
              <a:t> </a:t>
            </a:r>
            <a:r>
              <a:rPr lang="en-US" sz="1400" spc="-25">
                <a:cs typeface="Segoe UI"/>
              </a:rPr>
              <a:t>for</a:t>
            </a:r>
            <a:r>
              <a:rPr lang="en-US" sz="1400">
                <a:cs typeface="Segoe UI"/>
              </a:rPr>
              <a:t> </a:t>
            </a:r>
            <a:r>
              <a:rPr lang="en-US" sz="1400" spc="-25">
                <a:cs typeface="Segoe UI"/>
              </a:rPr>
              <a:t>management</a:t>
            </a:r>
            <a:endParaRPr lang="en-US" sz="1400">
              <a:cs typeface="Segoe UI"/>
            </a:endParaRPr>
          </a:p>
        </p:txBody>
      </p:sp>
      <p:sp>
        <p:nvSpPr>
          <p:cNvPr id="200" name="Rectangle 199">
            <a:extLst>
              <a:ext uri="{FF2B5EF4-FFF2-40B4-BE49-F238E27FC236}">
                <a16:creationId xmlns:a16="http://schemas.microsoft.com/office/drawing/2014/main" id="{731B416E-8F4D-A344-A611-3CAD83DC9457}"/>
              </a:ext>
            </a:extLst>
          </p:cNvPr>
          <p:cNvSpPr/>
          <p:nvPr/>
        </p:nvSpPr>
        <p:spPr>
          <a:xfrm>
            <a:off x="9733688" y="1480005"/>
            <a:ext cx="1870049" cy="523220"/>
          </a:xfrm>
          <a:prstGeom prst="rect">
            <a:avLst/>
          </a:prstGeom>
        </p:spPr>
        <p:txBody>
          <a:bodyPr wrap="square" anchor="t">
            <a:spAutoFit/>
          </a:bodyPr>
          <a:lstStyle/>
          <a:p>
            <a:pPr marL="34925"/>
            <a:r>
              <a:rPr lang="en-US" sz="1400" spc="-25">
                <a:cs typeface="Segoe UI"/>
              </a:rPr>
              <a:t>Provision settings, certs, profiles</a:t>
            </a:r>
          </a:p>
        </p:txBody>
      </p:sp>
      <p:sp>
        <p:nvSpPr>
          <p:cNvPr id="275" name="Rectangle 274">
            <a:extLst>
              <a:ext uri="{FF2B5EF4-FFF2-40B4-BE49-F238E27FC236}">
                <a16:creationId xmlns:a16="http://schemas.microsoft.com/office/drawing/2014/main" id="{98430439-EFA6-F940-87C0-564D9CCB6E84}"/>
              </a:ext>
            </a:extLst>
          </p:cNvPr>
          <p:cNvSpPr/>
          <p:nvPr/>
        </p:nvSpPr>
        <p:spPr>
          <a:xfrm>
            <a:off x="6831788" y="2395854"/>
            <a:ext cx="2250376" cy="523220"/>
          </a:xfrm>
          <a:prstGeom prst="rect">
            <a:avLst/>
          </a:prstGeom>
        </p:spPr>
        <p:txBody>
          <a:bodyPr wrap="square" anchor="t">
            <a:spAutoFit/>
          </a:bodyPr>
          <a:lstStyle/>
          <a:p>
            <a:pPr marL="34925"/>
            <a:r>
              <a:rPr lang="en-US" sz="1400" spc="-25">
                <a:cs typeface="Segoe UI"/>
              </a:rPr>
              <a:t>Report &amp; measure device compliance</a:t>
            </a:r>
          </a:p>
        </p:txBody>
      </p:sp>
      <p:sp>
        <p:nvSpPr>
          <p:cNvPr id="276" name="Rectangle 275">
            <a:extLst>
              <a:ext uri="{FF2B5EF4-FFF2-40B4-BE49-F238E27FC236}">
                <a16:creationId xmlns:a16="http://schemas.microsoft.com/office/drawing/2014/main" id="{A9CF5E78-AE2E-354B-9D25-FF3FA05CE08D}"/>
              </a:ext>
            </a:extLst>
          </p:cNvPr>
          <p:cNvSpPr/>
          <p:nvPr/>
        </p:nvSpPr>
        <p:spPr>
          <a:xfrm>
            <a:off x="9760911" y="2394463"/>
            <a:ext cx="2047740" cy="738664"/>
          </a:xfrm>
          <a:prstGeom prst="rect">
            <a:avLst/>
          </a:prstGeom>
        </p:spPr>
        <p:txBody>
          <a:bodyPr wrap="square" anchor="t">
            <a:spAutoFit/>
          </a:bodyPr>
          <a:lstStyle/>
          <a:p>
            <a:pPr marL="34925"/>
            <a:r>
              <a:rPr lang="en-US" sz="1400" spc="-25">
                <a:cs typeface="Segoe UI"/>
              </a:rPr>
              <a:t>Remove corporate</a:t>
            </a:r>
          </a:p>
          <a:p>
            <a:pPr marL="34925"/>
            <a:r>
              <a:rPr lang="en-US" sz="1400" spc="-25">
                <a:cs typeface="Segoe UI"/>
              </a:rPr>
              <a:t>data from devices remotely</a:t>
            </a:r>
          </a:p>
        </p:txBody>
      </p:sp>
      <p:grpSp>
        <p:nvGrpSpPr>
          <p:cNvPr id="63" name="Group 62">
            <a:extLst>
              <a:ext uri="{FF2B5EF4-FFF2-40B4-BE49-F238E27FC236}">
                <a16:creationId xmlns:a16="http://schemas.microsoft.com/office/drawing/2014/main" id="{2F72E6D8-58FC-0847-9F6A-6768C05143FB}"/>
              </a:ext>
              <a:ext uri="{C183D7F6-B498-43B3-948B-1728B52AA6E4}">
                <adec:decorative xmlns:adec="http://schemas.microsoft.com/office/drawing/2017/decorative" val="1"/>
              </a:ext>
            </a:extLst>
          </p:cNvPr>
          <p:cNvGrpSpPr/>
          <p:nvPr/>
        </p:nvGrpSpPr>
        <p:grpSpPr>
          <a:xfrm>
            <a:off x="6305807" y="4414320"/>
            <a:ext cx="420304" cy="355087"/>
            <a:chOff x="6913192" y="1124924"/>
            <a:chExt cx="324602" cy="274235"/>
          </a:xfrm>
          <a:solidFill>
            <a:schemeClr val="accent1"/>
          </a:solidFill>
        </p:grpSpPr>
        <p:sp>
          <p:nvSpPr>
            <p:cNvPr id="212" name="Rectangle: Rounded Corners 211">
              <a:extLst>
                <a:ext uri="{FF2B5EF4-FFF2-40B4-BE49-F238E27FC236}">
                  <a16:creationId xmlns:a16="http://schemas.microsoft.com/office/drawing/2014/main" id="{E99B183F-9C18-40BC-882F-5F2E8D7C0A89}"/>
                </a:ext>
              </a:extLst>
            </p:cNvPr>
            <p:cNvSpPr/>
            <p:nvPr/>
          </p:nvSpPr>
          <p:spPr>
            <a:xfrm>
              <a:off x="7074698" y="1124924"/>
              <a:ext cx="163096" cy="274235"/>
            </a:xfrm>
            <a:prstGeom prst="roundRect">
              <a:avLst/>
            </a:prstGeom>
            <a:solidFill>
              <a:schemeClr val="bg1">
                <a:lumMod val="6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rgbClr val="FFFFFF"/>
                </a:solidFill>
                <a:latin typeface="Segoe UI"/>
              </a:endParaRPr>
            </a:p>
          </p:txBody>
        </p:sp>
        <p:sp>
          <p:nvSpPr>
            <p:cNvPr id="213" name="Rectangle: Rounded Corners 212">
              <a:extLst>
                <a:ext uri="{FF2B5EF4-FFF2-40B4-BE49-F238E27FC236}">
                  <a16:creationId xmlns:a16="http://schemas.microsoft.com/office/drawing/2014/main" id="{1102D986-A3D1-45FA-8B75-2DC289772784}"/>
                </a:ext>
              </a:extLst>
            </p:cNvPr>
            <p:cNvSpPr/>
            <p:nvPr/>
          </p:nvSpPr>
          <p:spPr>
            <a:xfrm>
              <a:off x="6993139" y="1242492"/>
              <a:ext cx="138547" cy="138547"/>
            </a:xfrm>
            <a:prstGeom prst="roundRect">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rgbClr val="FFFFFF"/>
                </a:solidFill>
                <a:latin typeface="Segoe UI"/>
              </a:endParaRPr>
            </a:p>
          </p:txBody>
        </p:sp>
        <p:sp>
          <p:nvSpPr>
            <p:cNvPr id="214" name="Rectangle: Rounded Corners 213">
              <a:extLst>
                <a:ext uri="{FF2B5EF4-FFF2-40B4-BE49-F238E27FC236}">
                  <a16:creationId xmlns:a16="http://schemas.microsoft.com/office/drawing/2014/main" id="{FE2815F5-ECC7-4BD8-8375-836A94008E45}"/>
                </a:ext>
              </a:extLst>
            </p:cNvPr>
            <p:cNvSpPr/>
            <p:nvPr/>
          </p:nvSpPr>
          <p:spPr>
            <a:xfrm>
              <a:off x="6955135" y="1197856"/>
              <a:ext cx="138547" cy="138547"/>
            </a:xfrm>
            <a:prstGeom prst="roundRect">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rgbClr val="FFFFFF"/>
                </a:solidFill>
                <a:latin typeface="Segoe UI"/>
              </a:endParaRPr>
            </a:p>
          </p:txBody>
        </p:sp>
        <p:sp>
          <p:nvSpPr>
            <p:cNvPr id="215" name="Rectangle: Rounded Corners 214">
              <a:extLst>
                <a:ext uri="{FF2B5EF4-FFF2-40B4-BE49-F238E27FC236}">
                  <a16:creationId xmlns:a16="http://schemas.microsoft.com/office/drawing/2014/main" id="{B559C795-6808-42D4-B67F-D23ED920639A}"/>
                </a:ext>
              </a:extLst>
            </p:cNvPr>
            <p:cNvSpPr/>
            <p:nvPr/>
          </p:nvSpPr>
          <p:spPr>
            <a:xfrm>
              <a:off x="6913192" y="1148297"/>
              <a:ext cx="138547" cy="138547"/>
            </a:xfrm>
            <a:prstGeom prst="roundRect">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rgbClr val="FFFFFF"/>
                </a:solidFill>
                <a:latin typeface="Segoe UI"/>
              </a:endParaRPr>
            </a:p>
          </p:txBody>
        </p:sp>
      </p:grpSp>
      <p:grpSp>
        <p:nvGrpSpPr>
          <p:cNvPr id="11" name="Group 10">
            <a:extLst>
              <a:ext uri="{FF2B5EF4-FFF2-40B4-BE49-F238E27FC236}">
                <a16:creationId xmlns:a16="http://schemas.microsoft.com/office/drawing/2014/main" id="{AE373336-5360-EF89-9D8B-00BC3E339C2D}"/>
              </a:ext>
              <a:ext uri="{C183D7F6-B498-43B3-948B-1728B52AA6E4}">
                <adec:decorative xmlns:adec="http://schemas.microsoft.com/office/drawing/2017/decorative" val="1"/>
              </a:ext>
            </a:extLst>
          </p:cNvPr>
          <p:cNvGrpSpPr/>
          <p:nvPr/>
        </p:nvGrpSpPr>
        <p:grpSpPr>
          <a:xfrm>
            <a:off x="6286425" y="5295350"/>
            <a:ext cx="422987" cy="412015"/>
            <a:chOff x="6286425" y="5295350"/>
            <a:chExt cx="422987" cy="412015"/>
          </a:xfrm>
        </p:grpSpPr>
        <p:sp>
          <p:nvSpPr>
            <p:cNvPr id="253" name="Rectangle: Rounded Corners 252">
              <a:extLst>
                <a:ext uri="{FF2B5EF4-FFF2-40B4-BE49-F238E27FC236}">
                  <a16:creationId xmlns:a16="http://schemas.microsoft.com/office/drawing/2014/main" id="{8C626189-6ECD-4965-9F05-A8C0A56424C6}"/>
                </a:ext>
                <a:ext uri="{C183D7F6-B498-43B3-948B-1728B52AA6E4}">
                  <adec:decorative xmlns:adec="http://schemas.microsoft.com/office/drawing/2017/decorative" val="1"/>
                </a:ext>
              </a:extLst>
            </p:cNvPr>
            <p:cNvSpPr/>
            <p:nvPr/>
          </p:nvSpPr>
          <p:spPr>
            <a:xfrm>
              <a:off x="6286425" y="5295350"/>
              <a:ext cx="382658" cy="382657"/>
            </a:xfrm>
            <a:prstGeom prst="roundRect">
              <a:avLst/>
            </a:prstGeom>
            <a:solidFill>
              <a:srgbClr val="C2C2C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Segoe UI"/>
                <a:ea typeface="+mn-ea"/>
                <a:cs typeface="+mn-cs"/>
              </a:endParaRPr>
            </a:p>
          </p:txBody>
        </p:sp>
        <p:sp>
          <p:nvSpPr>
            <p:cNvPr id="254" name="Rectangle 253">
              <a:extLst>
                <a:ext uri="{FF2B5EF4-FFF2-40B4-BE49-F238E27FC236}">
                  <a16:creationId xmlns:a16="http://schemas.microsoft.com/office/drawing/2014/main" id="{9F5C6FC9-91C5-4F0A-9026-DC096CC7D38A}"/>
                </a:ext>
                <a:ext uri="{C183D7F6-B498-43B3-948B-1728B52AA6E4}">
                  <adec:decorative xmlns:adec="http://schemas.microsoft.com/office/drawing/2017/decorative" val="1"/>
                </a:ext>
              </a:extLst>
            </p:cNvPr>
            <p:cNvSpPr/>
            <p:nvPr/>
          </p:nvSpPr>
          <p:spPr>
            <a:xfrm>
              <a:off x="6336583" y="5349126"/>
              <a:ext cx="113024" cy="113024"/>
            </a:xfrm>
            <a:prstGeom prst="rect">
              <a:avLst/>
            </a:prstGeom>
            <a:solidFill>
              <a:srgbClr val="3E3E3E"/>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Segoe UI"/>
                <a:ea typeface="+mn-ea"/>
                <a:cs typeface="+mn-cs"/>
              </a:endParaRPr>
            </a:p>
          </p:txBody>
        </p:sp>
        <p:sp>
          <p:nvSpPr>
            <p:cNvPr id="219" name="Rectangle 218">
              <a:extLst>
                <a:ext uri="{FF2B5EF4-FFF2-40B4-BE49-F238E27FC236}">
                  <a16:creationId xmlns:a16="http://schemas.microsoft.com/office/drawing/2014/main" id="{F7D8B1CF-2398-45DB-9AB1-3273BA52AE5E}"/>
                </a:ext>
                <a:ext uri="{C183D7F6-B498-43B3-948B-1728B52AA6E4}">
                  <adec:decorative xmlns:adec="http://schemas.microsoft.com/office/drawing/2017/decorative" val="1"/>
                </a:ext>
              </a:extLst>
            </p:cNvPr>
            <p:cNvSpPr/>
            <p:nvPr/>
          </p:nvSpPr>
          <p:spPr>
            <a:xfrm>
              <a:off x="6504615" y="5349126"/>
              <a:ext cx="113024" cy="113024"/>
            </a:xfrm>
            <a:prstGeom prst="rect">
              <a:avLst/>
            </a:prstGeom>
            <a:solidFill>
              <a:srgbClr val="3E3E3E"/>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Segoe UI"/>
                <a:ea typeface="+mn-ea"/>
                <a:cs typeface="+mn-cs"/>
              </a:endParaRPr>
            </a:p>
          </p:txBody>
        </p:sp>
        <p:sp>
          <p:nvSpPr>
            <p:cNvPr id="223" name="Rectangle 222">
              <a:extLst>
                <a:ext uri="{FF2B5EF4-FFF2-40B4-BE49-F238E27FC236}">
                  <a16:creationId xmlns:a16="http://schemas.microsoft.com/office/drawing/2014/main" id="{4CFD2E82-D245-4E17-A8A0-322A0095D8F7}"/>
                </a:ext>
                <a:ext uri="{C183D7F6-B498-43B3-948B-1728B52AA6E4}">
                  <adec:decorative xmlns:adec="http://schemas.microsoft.com/office/drawing/2017/decorative" val="1"/>
                </a:ext>
              </a:extLst>
            </p:cNvPr>
            <p:cNvSpPr/>
            <p:nvPr/>
          </p:nvSpPr>
          <p:spPr>
            <a:xfrm>
              <a:off x="6336583" y="5502569"/>
              <a:ext cx="113024" cy="113024"/>
            </a:xfrm>
            <a:prstGeom prst="rect">
              <a:avLst/>
            </a:prstGeom>
            <a:solidFill>
              <a:srgbClr val="3E3E3E"/>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Segoe UI"/>
                <a:ea typeface="+mn-ea"/>
                <a:cs typeface="+mn-cs"/>
              </a:endParaRPr>
            </a:p>
          </p:txBody>
        </p:sp>
        <p:sp>
          <p:nvSpPr>
            <p:cNvPr id="255" name="Rectangle 254">
              <a:extLst>
                <a:ext uri="{FF2B5EF4-FFF2-40B4-BE49-F238E27FC236}">
                  <a16:creationId xmlns:a16="http://schemas.microsoft.com/office/drawing/2014/main" id="{A2D24E76-ABB9-4C9E-A1E6-025A9D640B4E}"/>
                </a:ext>
                <a:ext uri="{C183D7F6-B498-43B3-948B-1728B52AA6E4}">
                  <adec:decorative xmlns:adec="http://schemas.microsoft.com/office/drawing/2017/decorative" val="1"/>
                </a:ext>
              </a:extLst>
            </p:cNvPr>
            <p:cNvSpPr/>
            <p:nvPr/>
          </p:nvSpPr>
          <p:spPr>
            <a:xfrm>
              <a:off x="6504614" y="5502567"/>
              <a:ext cx="204798" cy="204798"/>
            </a:xfrm>
            <a:prstGeom prst="rect">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Segoe UI"/>
                <a:ea typeface="+mn-ea"/>
                <a:cs typeface="+mn-cs"/>
              </a:endParaRPr>
            </a:p>
          </p:txBody>
        </p:sp>
      </p:grpSp>
      <p:sp>
        <p:nvSpPr>
          <p:cNvPr id="257" name="Rectangle: Rounded Corners 256">
            <a:extLst>
              <a:ext uri="{FF2B5EF4-FFF2-40B4-BE49-F238E27FC236}">
                <a16:creationId xmlns:a16="http://schemas.microsoft.com/office/drawing/2014/main" id="{3AAB1A06-153E-4317-944D-A03933675054}"/>
              </a:ext>
              <a:ext uri="{C183D7F6-B498-43B3-948B-1728B52AA6E4}">
                <adec:decorative xmlns:adec="http://schemas.microsoft.com/office/drawing/2017/decorative" val="1"/>
              </a:ext>
            </a:extLst>
          </p:cNvPr>
          <p:cNvSpPr/>
          <p:nvPr/>
        </p:nvSpPr>
        <p:spPr>
          <a:xfrm>
            <a:off x="9431310" y="4354965"/>
            <a:ext cx="242890" cy="408403"/>
          </a:xfrm>
          <a:prstGeom prst="roundRect">
            <a:avLst/>
          </a:prstGeom>
          <a:solidFill>
            <a:schemeClr val="bg1">
              <a:lumMod val="6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rgbClr val="FFFFFF"/>
              </a:solidFill>
              <a:latin typeface="Segoe UI"/>
            </a:endParaRPr>
          </a:p>
        </p:txBody>
      </p:sp>
      <p:grpSp>
        <p:nvGrpSpPr>
          <p:cNvPr id="42" name="Group 41">
            <a:extLst>
              <a:ext uri="{FF2B5EF4-FFF2-40B4-BE49-F238E27FC236}">
                <a16:creationId xmlns:a16="http://schemas.microsoft.com/office/drawing/2014/main" id="{EACAE5FA-89AF-46E1-96D6-5B19383230A2}"/>
              </a:ext>
              <a:ext uri="{C183D7F6-B498-43B3-948B-1728B52AA6E4}">
                <adec:decorative xmlns:adec="http://schemas.microsoft.com/office/drawing/2017/decorative" val="1"/>
              </a:ext>
            </a:extLst>
          </p:cNvPr>
          <p:cNvGrpSpPr/>
          <p:nvPr/>
        </p:nvGrpSpPr>
        <p:grpSpPr>
          <a:xfrm>
            <a:off x="9450839" y="4454163"/>
            <a:ext cx="209566" cy="264652"/>
            <a:chOff x="8817733" y="4873009"/>
            <a:chExt cx="350885" cy="443121"/>
          </a:xfrm>
          <a:solidFill>
            <a:schemeClr val="bg1"/>
          </a:solidFill>
        </p:grpSpPr>
        <p:pic>
          <p:nvPicPr>
            <p:cNvPr id="38" name="Graphic 37">
              <a:extLst>
                <a:ext uri="{FF2B5EF4-FFF2-40B4-BE49-F238E27FC236}">
                  <a16:creationId xmlns:a16="http://schemas.microsoft.com/office/drawing/2014/main" id="{B39B5548-4E0C-4451-A99B-9947F04B3171}"/>
                </a:ext>
              </a:extLst>
            </p:cNvPr>
            <p:cNvPicPr>
              <a:picLocks noChangeAspect="1"/>
            </p:cNvPicPr>
            <p:nvPr/>
          </p:nvPicPr>
          <p:blipFill>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823291" y="4873009"/>
              <a:ext cx="345327" cy="441251"/>
            </a:xfrm>
            <a:prstGeom prst="rect">
              <a:avLst/>
            </a:prstGeom>
          </p:spPr>
        </p:pic>
        <p:pic>
          <p:nvPicPr>
            <p:cNvPr id="258" name="Graphic 257">
              <a:extLst>
                <a:ext uri="{FF2B5EF4-FFF2-40B4-BE49-F238E27FC236}">
                  <a16:creationId xmlns:a16="http://schemas.microsoft.com/office/drawing/2014/main" id="{57EAE6DF-5097-4C6D-B02F-1917D9AC6D0F}"/>
                </a:ext>
              </a:extLst>
            </p:cNvPr>
            <p:cNvPicPr>
              <a:picLocks noChangeAspect="1"/>
            </p:cNvPicPr>
            <p:nvPr/>
          </p:nvPicPr>
          <p:blipFill>
            <a:blip r:embed="rId7" cstate="print">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8817733" y="4873478"/>
              <a:ext cx="350433" cy="442652"/>
            </a:xfrm>
            <a:prstGeom prst="rect">
              <a:avLst/>
            </a:prstGeom>
          </p:spPr>
        </p:pic>
      </p:grpSp>
      <p:sp>
        <p:nvSpPr>
          <p:cNvPr id="4" name="object 4"/>
          <p:cNvSpPr txBox="1"/>
          <p:nvPr/>
        </p:nvSpPr>
        <p:spPr>
          <a:xfrm>
            <a:off x="588263" y="4317131"/>
            <a:ext cx="2984132" cy="553998"/>
          </a:xfrm>
          <a:prstGeom prst="rect">
            <a:avLst/>
          </a:prstGeom>
        </p:spPr>
        <p:txBody>
          <a:bodyPr vert="horz" wrap="square" lIns="0" tIns="0" rIns="0" bIns="0" rtlCol="0" anchor="t">
            <a:spAutoFit/>
          </a:bodyPr>
          <a:lstStyle/>
          <a:p>
            <a:pPr marL="8255" marR="3175" lvl="0" indent="0" algn="l" defTabSz="623438" rtl="0" eaLnBrk="1" fontAlgn="auto" latinLnBrk="0" hangingPunct="1">
              <a:lnSpc>
                <a:spcPct val="100000"/>
              </a:lnSpc>
              <a:spcBef>
                <a:spcPts val="0"/>
              </a:spcBef>
              <a:spcAft>
                <a:spcPts val="0"/>
              </a:spcAft>
              <a:buClrTx/>
              <a:buSzTx/>
              <a:buFontTx/>
              <a:buNone/>
              <a:tabLst/>
              <a:defRPr/>
            </a:pPr>
            <a:r>
              <a:rPr kumimoji="0" sz="1800" u="none" strike="noStrike" kern="1200" cap="none" spc="7" normalizeH="0" baseline="0" noProof="0">
                <a:ln>
                  <a:noFill/>
                </a:ln>
                <a:solidFill>
                  <a:schemeClr val="accent1"/>
                </a:solidFill>
                <a:effectLst/>
                <a:uLnTx/>
                <a:uFillTx/>
                <a:latin typeface="+mj-lt"/>
                <a:cs typeface="Segoe UI"/>
              </a:rPr>
              <a:t>Mobil</a:t>
            </a:r>
            <a:r>
              <a:rPr kumimoji="0" sz="1800" u="none" strike="noStrike" kern="1200" cap="none" spc="31" normalizeH="0" baseline="0" noProof="0">
                <a:ln>
                  <a:noFill/>
                </a:ln>
                <a:solidFill>
                  <a:schemeClr val="accent1"/>
                </a:solidFill>
                <a:effectLst/>
                <a:uLnTx/>
                <a:uFillTx/>
                <a:latin typeface="+mj-lt"/>
                <a:cs typeface="Segoe UI"/>
              </a:rPr>
              <a:t>e</a:t>
            </a:r>
            <a:r>
              <a:rPr kumimoji="0" sz="1800" u="none" strike="noStrike" kern="1200" cap="none" spc="-44" normalizeH="0" baseline="0" noProof="0">
                <a:ln>
                  <a:noFill/>
                </a:ln>
                <a:solidFill>
                  <a:schemeClr val="accent1"/>
                </a:solidFill>
                <a:effectLst/>
                <a:uLnTx/>
                <a:uFillTx/>
                <a:latin typeface="+mj-lt"/>
                <a:cs typeface="Segoe UI"/>
              </a:rPr>
              <a:t> </a:t>
            </a:r>
            <a:r>
              <a:rPr kumimoji="0" sz="1800" u="none" strike="noStrike" kern="1200" cap="none" spc="7" normalizeH="0" baseline="0" noProof="0">
                <a:ln>
                  <a:noFill/>
                </a:ln>
                <a:solidFill>
                  <a:schemeClr val="accent1"/>
                </a:solidFill>
                <a:effectLst/>
                <a:uLnTx/>
                <a:uFillTx/>
                <a:latin typeface="+mj-lt"/>
                <a:cs typeface="Segoe UI"/>
              </a:rPr>
              <a:t>Application</a:t>
            </a:r>
            <a:r>
              <a:rPr kumimoji="0" sz="1800" u="none" strike="noStrike" kern="1200" cap="none" spc="-7" normalizeH="0" baseline="0" noProof="0">
                <a:ln>
                  <a:noFill/>
                </a:ln>
                <a:solidFill>
                  <a:schemeClr val="accent1"/>
                </a:solidFill>
                <a:effectLst/>
                <a:uLnTx/>
                <a:uFillTx/>
                <a:latin typeface="+mj-lt"/>
                <a:cs typeface="Segoe UI"/>
              </a:rPr>
              <a:t> </a:t>
            </a:r>
            <a:r>
              <a:rPr kumimoji="0" sz="1800" u="none" strike="noStrike" kern="1200" cap="none" spc="10" normalizeH="0" baseline="0" noProof="0">
                <a:ln>
                  <a:noFill/>
                </a:ln>
                <a:solidFill>
                  <a:schemeClr val="accent1"/>
                </a:solidFill>
                <a:effectLst/>
                <a:uLnTx/>
                <a:uFillTx/>
                <a:latin typeface="+mj-lt"/>
                <a:cs typeface="Segoe UI"/>
              </a:rPr>
              <a:t>Managemen</a:t>
            </a:r>
            <a:r>
              <a:rPr kumimoji="0" sz="1800" u="none" strike="noStrike" kern="1200" cap="none" spc="17" normalizeH="0" baseline="0" noProof="0">
                <a:ln>
                  <a:noFill/>
                </a:ln>
                <a:solidFill>
                  <a:schemeClr val="accent1"/>
                </a:solidFill>
                <a:effectLst/>
                <a:uLnTx/>
                <a:uFillTx/>
                <a:latin typeface="+mj-lt"/>
                <a:cs typeface="Segoe UI"/>
              </a:rPr>
              <a:t>t</a:t>
            </a:r>
            <a:r>
              <a:rPr kumimoji="0" sz="1800" u="none" strike="noStrike" kern="1200" cap="none" spc="-41" normalizeH="0" baseline="0" noProof="0">
                <a:ln>
                  <a:noFill/>
                </a:ln>
                <a:solidFill>
                  <a:schemeClr val="accent1"/>
                </a:solidFill>
                <a:effectLst/>
                <a:uLnTx/>
                <a:uFillTx/>
                <a:latin typeface="+mj-lt"/>
                <a:cs typeface="Segoe UI"/>
              </a:rPr>
              <a:t> </a:t>
            </a:r>
            <a:r>
              <a:rPr kumimoji="0" sz="1800" u="none" strike="noStrike" kern="1200" cap="none" spc="31" normalizeH="0" baseline="0" noProof="0">
                <a:ln>
                  <a:noFill/>
                </a:ln>
                <a:solidFill>
                  <a:schemeClr val="accent1"/>
                </a:solidFill>
                <a:effectLst/>
                <a:uLnTx/>
                <a:uFillTx/>
                <a:latin typeface="+mj-lt"/>
                <a:cs typeface="Segoe UI"/>
              </a:rPr>
              <a:t>(MAM)</a:t>
            </a:r>
            <a:endParaRPr lang="en-US" sz="1800" u="none" strike="noStrike" kern="1200" cap="none" spc="0" normalizeH="0" baseline="0" noProof="0">
              <a:ln>
                <a:noFill/>
              </a:ln>
              <a:solidFill>
                <a:schemeClr val="accent1"/>
              </a:solidFill>
              <a:effectLst/>
              <a:uLnTx/>
              <a:uFillTx/>
              <a:latin typeface="+mj-lt"/>
              <a:cs typeface="Segoe UI"/>
            </a:endParaRPr>
          </a:p>
        </p:txBody>
      </p:sp>
      <p:sp>
        <p:nvSpPr>
          <p:cNvPr id="314" name="Rectangle 313">
            <a:extLst>
              <a:ext uri="{FF2B5EF4-FFF2-40B4-BE49-F238E27FC236}">
                <a16:creationId xmlns:a16="http://schemas.microsoft.com/office/drawing/2014/main" id="{4E1DC73D-B59F-9141-B359-EBC283B81059}"/>
              </a:ext>
            </a:extLst>
          </p:cNvPr>
          <p:cNvSpPr/>
          <p:nvPr/>
        </p:nvSpPr>
        <p:spPr>
          <a:xfrm>
            <a:off x="588263" y="5051558"/>
            <a:ext cx="2830492" cy="984885"/>
          </a:xfrm>
          <a:prstGeom prst="rect">
            <a:avLst/>
          </a:prstGeom>
        </p:spPr>
        <p:txBody>
          <a:bodyPr wrap="square" lIns="0" tIns="0" rIns="0" bIns="0" anchor="t">
            <a:spAutoFit/>
          </a:bodyPr>
          <a:lstStyle/>
          <a:p>
            <a:pPr marL="8255" defTabSz="623438">
              <a:defRPr/>
            </a:pPr>
            <a:r>
              <a:rPr lang="en-US" sz="1600" spc="10">
                <a:latin typeface="+mj-lt"/>
                <a:cs typeface="Segoe UI"/>
              </a:rPr>
              <a:t>Conditional Access: </a:t>
            </a:r>
          </a:p>
          <a:p>
            <a:pPr marL="8255" defTabSz="623438">
              <a:defRPr/>
            </a:pPr>
            <a:r>
              <a:rPr lang="en-US" sz="1600" spc="10">
                <a:cs typeface="Segoe UI"/>
              </a:rPr>
              <a:t>Manage which apps can be used to access work email or files on personal devices </a:t>
            </a:r>
            <a:endParaRPr lang="en-US" sz="1600">
              <a:cs typeface="Segoe UI"/>
            </a:endParaRPr>
          </a:p>
        </p:txBody>
      </p:sp>
      <p:sp>
        <p:nvSpPr>
          <p:cNvPr id="309" name="Rectangle 308">
            <a:extLst>
              <a:ext uri="{FF2B5EF4-FFF2-40B4-BE49-F238E27FC236}">
                <a16:creationId xmlns:a16="http://schemas.microsoft.com/office/drawing/2014/main" id="{0E7FB6D6-F2F9-5B4F-9EC9-EFFB358A7800}"/>
              </a:ext>
            </a:extLst>
          </p:cNvPr>
          <p:cNvSpPr/>
          <p:nvPr/>
        </p:nvSpPr>
        <p:spPr>
          <a:xfrm>
            <a:off x="6876403" y="4367712"/>
            <a:ext cx="1745993" cy="523220"/>
          </a:xfrm>
          <a:prstGeom prst="rect">
            <a:avLst/>
          </a:prstGeom>
        </p:spPr>
        <p:txBody>
          <a:bodyPr wrap="square" anchor="t">
            <a:spAutoFit/>
          </a:bodyPr>
          <a:lstStyle/>
          <a:p>
            <a:pPr marL="34925"/>
            <a:r>
              <a:rPr lang="en-US" sz="1400" spc="-25">
                <a:cs typeface="Segoe UI"/>
              </a:rPr>
              <a:t>Publish mobile</a:t>
            </a:r>
          </a:p>
          <a:p>
            <a:pPr marL="34925"/>
            <a:r>
              <a:rPr lang="en-US" sz="1400" spc="-25">
                <a:cs typeface="Segoe UI"/>
              </a:rPr>
              <a:t>apps to users</a:t>
            </a:r>
          </a:p>
        </p:txBody>
      </p:sp>
      <p:sp>
        <p:nvSpPr>
          <p:cNvPr id="310" name="Rectangle 309">
            <a:extLst>
              <a:ext uri="{FF2B5EF4-FFF2-40B4-BE49-F238E27FC236}">
                <a16:creationId xmlns:a16="http://schemas.microsoft.com/office/drawing/2014/main" id="{A63FEEB1-DD68-BF4F-A861-790D2AA19F59}"/>
              </a:ext>
            </a:extLst>
          </p:cNvPr>
          <p:cNvSpPr/>
          <p:nvPr/>
        </p:nvSpPr>
        <p:spPr>
          <a:xfrm>
            <a:off x="9800574" y="4324593"/>
            <a:ext cx="2047740" cy="523220"/>
          </a:xfrm>
          <a:prstGeom prst="rect">
            <a:avLst/>
          </a:prstGeom>
        </p:spPr>
        <p:txBody>
          <a:bodyPr wrap="square" anchor="t">
            <a:spAutoFit/>
          </a:bodyPr>
          <a:lstStyle/>
          <a:p>
            <a:pPr marL="34925"/>
            <a:r>
              <a:rPr lang="en-US" sz="1400" spc="-25">
                <a:cs typeface="Segoe UI"/>
              </a:rPr>
              <a:t>Configure and</a:t>
            </a:r>
          </a:p>
          <a:p>
            <a:pPr marL="34925"/>
            <a:r>
              <a:rPr lang="en-US" sz="1400" spc="-25">
                <a:cs typeface="Segoe UI"/>
              </a:rPr>
              <a:t>update apps</a:t>
            </a:r>
          </a:p>
        </p:txBody>
      </p:sp>
      <p:sp>
        <p:nvSpPr>
          <p:cNvPr id="311" name="Rectangle 310">
            <a:extLst>
              <a:ext uri="{FF2B5EF4-FFF2-40B4-BE49-F238E27FC236}">
                <a16:creationId xmlns:a16="http://schemas.microsoft.com/office/drawing/2014/main" id="{598ED789-F1B8-8D4D-8A5C-68CD747DA689}"/>
              </a:ext>
            </a:extLst>
          </p:cNvPr>
          <p:cNvSpPr/>
          <p:nvPr/>
        </p:nvSpPr>
        <p:spPr>
          <a:xfrm>
            <a:off x="6895828" y="5260699"/>
            <a:ext cx="2250376" cy="738664"/>
          </a:xfrm>
          <a:prstGeom prst="rect">
            <a:avLst/>
          </a:prstGeom>
        </p:spPr>
        <p:txBody>
          <a:bodyPr wrap="square" anchor="t">
            <a:spAutoFit/>
          </a:bodyPr>
          <a:lstStyle/>
          <a:p>
            <a:pPr marL="34925"/>
            <a:r>
              <a:rPr lang="en-US" sz="1400" spc="-25">
                <a:cs typeface="Segoe UI"/>
              </a:rPr>
              <a:t>Enforce that work data cannot be saved on personal apps </a:t>
            </a:r>
          </a:p>
        </p:txBody>
      </p:sp>
      <p:sp>
        <p:nvSpPr>
          <p:cNvPr id="312" name="Rectangle 311">
            <a:extLst>
              <a:ext uri="{FF2B5EF4-FFF2-40B4-BE49-F238E27FC236}">
                <a16:creationId xmlns:a16="http://schemas.microsoft.com/office/drawing/2014/main" id="{32EBF013-2B21-1046-9308-C3A9C06C37A5}"/>
              </a:ext>
            </a:extLst>
          </p:cNvPr>
          <p:cNvSpPr/>
          <p:nvPr/>
        </p:nvSpPr>
        <p:spPr>
          <a:xfrm>
            <a:off x="9788725" y="5243404"/>
            <a:ext cx="2155521" cy="738664"/>
          </a:xfrm>
          <a:prstGeom prst="rect">
            <a:avLst/>
          </a:prstGeom>
        </p:spPr>
        <p:txBody>
          <a:bodyPr wrap="square" anchor="t">
            <a:spAutoFit/>
          </a:bodyPr>
          <a:lstStyle/>
          <a:p>
            <a:pPr marL="34925"/>
            <a:r>
              <a:rPr lang="en-US" sz="1400" spc="-25">
                <a:cs typeface="Segoe UI"/>
              </a:rPr>
              <a:t>Secure &amp; remove corporate data within mobile apps</a:t>
            </a:r>
          </a:p>
        </p:txBody>
      </p:sp>
      <p:grpSp>
        <p:nvGrpSpPr>
          <p:cNvPr id="7" name="Group 6">
            <a:extLst>
              <a:ext uri="{FF2B5EF4-FFF2-40B4-BE49-F238E27FC236}">
                <a16:creationId xmlns:a16="http://schemas.microsoft.com/office/drawing/2014/main" id="{778B5810-B48F-E2BD-8443-FF67977F762C}"/>
              </a:ext>
              <a:ext uri="{C183D7F6-B498-43B3-948B-1728B52AA6E4}">
                <adec:decorative xmlns:adec="http://schemas.microsoft.com/office/drawing/2017/decorative" val="1"/>
              </a:ext>
            </a:extLst>
          </p:cNvPr>
          <p:cNvGrpSpPr/>
          <p:nvPr/>
        </p:nvGrpSpPr>
        <p:grpSpPr>
          <a:xfrm>
            <a:off x="4187630" y="4353227"/>
            <a:ext cx="1516652" cy="1519902"/>
            <a:chOff x="4187630" y="4353227"/>
            <a:chExt cx="1516652" cy="1519902"/>
          </a:xfrm>
        </p:grpSpPr>
        <p:sp>
          <p:nvSpPr>
            <p:cNvPr id="121" name="object 60">
              <a:extLst>
                <a:ext uri="{FF2B5EF4-FFF2-40B4-BE49-F238E27FC236}">
                  <a16:creationId xmlns:a16="http://schemas.microsoft.com/office/drawing/2014/main" id="{073C50ED-4684-D243-AF0C-1535F4ADC023}"/>
                </a:ext>
              </a:extLst>
            </p:cNvPr>
            <p:cNvSpPr/>
            <p:nvPr/>
          </p:nvSpPr>
          <p:spPr>
            <a:xfrm>
              <a:off x="4187630" y="4353227"/>
              <a:ext cx="1516652" cy="1519902"/>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defTabSz="914102" fontAlgn="base">
                <a:spcBef>
                  <a:spcPct val="0"/>
                </a:spcBef>
                <a:spcAft>
                  <a:spcPct val="0"/>
                </a:spcAft>
              </a:pPr>
              <a:endParaRPr sz="1961">
                <a:gradFill>
                  <a:gsLst>
                    <a:gs pos="0">
                      <a:srgbClr val="FFFFFF"/>
                    </a:gs>
                    <a:gs pos="100000">
                      <a:srgbClr val="FFFFFF"/>
                    </a:gs>
                  </a:gsLst>
                  <a:lin ang="5400000" scaled="0"/>
                </a:gradFill>
                <a:latin typeface="Segoe UI"/>
                <a:cs typeface="Segoe UI" pitchFamily="34" charset="0"/>
              </a:endParaRPr>
            </a:p>
          </p:txBody>
        </p:sp>
        <p:sp>
          <p:nvSpPr>
            <p:cNvPr id="48" name="object 48"/>
            <p:cNvSpPr/>
            <p:nvPr/>
          </p:nvSpPr>
          <p:spPr>
            <a:xfrm>
              <a:off x="4743243" y="4988987"/>
              <a:ext cx="202713" cy="237166"/>
            </a:xfrm>
            <a:custGeom>
              <a:avLst/>
              <a:gdLst/>
              <a:ahLst/>
              <a:cxnLst/>
              <a:rect l="l" t="t" r="r" b="b"/>
              <a:pathLst>
                <a:path w="160655" h="187960">
                  <a:moveTo>
                    <a:pt x="81737" y="0"/>
                  </a:moveTo>
                  <a:lnTo>
                    <a:pt x="78803" y="0"/>
                  </a:lnTo>
                  <a:lnTo>
                    <a:pt x="64293" y="1462"/>
                  </a:lnTo>
                  <a:lnTo>
                    <a:pt x="29584" y="21435"/>
                  </a:lnTo>
                  <a:lnTo>
                    <a:pt x="16131" y="45290"/>
                  </a:lnTo>
                  <a:lnTo>
                    <a:pt x="8183" y="60549"/>
                  </a:lnTo>
                  <a:lnTo>
                    <a:pt x="2987" y="72290"/>
                  </a:lnTo>
                  <a:lnTo>
                    <a:pt x="363" y="82189"/>
                  </a:lnTo>
                  <a:lnTo>
                    <a:pt x="0" y="148729"/>
                  </a:lnTo>
                  <a:lnTo>
                    <a:pt x="2692" y="162490"/>
                  </a:lnTo>
                  <a:lnTo>
                    <a:pt x="10013" y="174310"/>
                  </a:lnTo>
                  <a:lnTo>
                    <a:pt x="20827" y="183055"/>
                  </a:lnTo>
                  <a:lnTo>
                    <a:pt x="33998" y="187589"/>
                  </a:lnTo>
                  <a:lnTo>
                    <a:pt x="121272" y="187972"/>
                  </a:lnTo>
                  <a:lnTo>
                    <a:pt x="135026" y="185279"/>
                  </a:lnTo>
                  <a:lnTo>
                    <a:pt x="146842" y="177957"/>
                  </a:lnTo>
                  <a:lnTo>
                    <a:pt x="155585" y="167141"/>
                  </a:lnTo>
                  <a:lnTo>
                    <a:pt x="159783" y="154940"/>
                  </a:lnTo>
                  <a:lnTo>
                    <a:pt x="36601" y="154940"/>
                  </a:lnTo>
                  <a:lnTo>
                    <a:pt x="33019" y="151358"/>
                  </a:lnTo>
                  <a:lnTo>
                    <a:pt x="33019" y="84632"/>
                  </a:lnTo>
                  <a:lnTo>
                    <a:pt x="36601" y="81051"/>
                  </a:lnTo>
                  <a:lnTo>
                    <a:pt x="45440" y="81051"/>
                  </a:lnTo>
                  <a:lnTo>
                    <a:pt x="45440" y="69621"/>
                  </a:lnTo>
                  <a:lnTo>
                    <a:pt x="48211" y="53219"/>
                  </a:lnTo>
                  <a:lnTo>
                    <a:pt x="55729" y="41677"/>
                  </a:lnTo>
                  <a:lnTo>
                    <a:pt x="66801" y="34966"/>
                  </a:lnTo>
                  <a:lnTo>
                    <a:pt x="81737" y="33032"/>
                  </a:lnTo>
                  <a:lnTo>
                    <a:pt x="139391" y="33032"/>
                  </a:lnTo>
                  <a:lnTo>
                    <a:pt x="131520" y="22024"/>
                  </a:lnTo>
                  <a:lnTo>
                    <a:pt x="121796" y="12979"/>
                  </a:lnTo>
                  <a:lnTo>
                    <a:pt x="110455" y="6165"/>
                  </a:lnTo>
                  <a:lnTo>
                    <a:pt x="97685" y="1781"/>
                  </a:lnTo>
                  <a:lnTo>
                    <a:pt x="83674" y="24"/>
                  </a:lnTo>
                  <a:lnTo>
                    <a:pt x="81737" y="0"/>
                  </a:lnTo>
                  <a:close/>
                </a:path>
                <a:path w="160655" h="187960">
                  <a:moveTo>
                    <a:pt x="139391" y="33032"/>
                  </a:moveTo>
                  <a:lnTo>
                    <a:pt x="81737" y="33032"/>
                  </a:lnTo>
                  <a:lnTo>
                    <a:pt x="94855" y="35470"/>
                  </a:lnTo>
                  <a:lnTo>
                    <a:pt x="105641" y="42741"/>
                  </a:lnTo>
                  <a:lnTo>
                    <a:pt x="112807" y="54781"/>
                  </a:lnTo>
                  <a:lnTo>
                    <a:pt x="115100" y="81051"/>
                  </a:lnTo>
                  <a:lnTo>
                    <a:pt x="123596" y="81051"/>
                  </a:lnTo>
                  <a:lnTo>
                    <a:pt x="127177" y="84632"/>
                  </a:lnTo>
                  <a:lnTo>
                    <a:pt x="127482" y="87261"/>
                  </a:lnTo>
                  <a:lnTo>
                    <a:pt x="127482" y="151358"/>
                  </a:lnTo>
                  <a:lnTo>
                    <a:pt x="123901" y="154940"/>
                  </a:lnTo>
                  <a:lnTo>
                    <a:pt x="159783" y="154940"/>
                  </a:lnTo>
                  <a:lnTo>
                    <a:pt x="160119" y="153964"/>
                  </a:lnTo>
                  <a:lnTo>
                    <a:pt x="160446" y="97091"/>
                  </a:lnTo>
                  <a:lnTo>
                    <a:pt x="160421" y="84632"/>
                  </a:lnTo>
                  <a:lnTo>
                    <a:pt x="160286" y="83439"/>
                  </a:lnTo>
                  <a:lnTo>
                    <a:pt x="156565" y="71091"/>
                  </a:lnTo>
                  <a:lnTo>
                    <a:pt x="149106" y="60549"/>
                  </a:lnTo>
                  <a:lnTo>
                    <a:pt x="145363" y="46007"/>
                  </a:lnTo>
                  <a:lnTo>
                    <a:pt x="139439" y="33099"/>
                  </a:lnTo>
                  <a:close/>
                </a:path>
                <a:path w="160655" h="187960">
                  <a:moveTo>
                    <a:pt x="86004" y="97091"/>
                  </a:moveTo>
                  <a:lnTo>
                    <a:pt x="74231" y="97091"/>
                  </a:lnTo>
                  <a:lnTo>
                    <a:pt x="69316" y="101955"/>
                  </a:lnTo>
                  <a:lnTo>
                    <a:pt x="69316" y="112128"/>
                  </a:lnTo>
                  <a:lnTo>
                    <a:pt x="71945" y="115709"/>
                  </a:lnTo>
                  <a:lnTo>
                    <a:pt x="75526" y="117348"/>
                  </a:lnTo>
                  <a:lnTo>
                    <a:pt x="75526" y="142875"/>
                  </a:lnTo>
                  <a:lnTo>
                    <a:pt x="84670" y="142875"/>
                  </a:lnTo>
                  <a:lnTo>
                    <a:pt x="84670" y="117348"/>
                  </a:lnTo>
                  <a:lnTo>
                    <a:pt x="88290" y="115366"/>
                  </a:lnTo>
                  <a:lnTo>
                    <a:pt x="90881" y="111798"/>
                  </a:lnTo>
                  <a:lnTo>
                    <a:pt x="90843" y="101955"/>
                  </a:lnTo>
                  <a:lnTo>
                    <a:pt x="86004" y="97091"/>
                  </a:lnTo>
                  <a:close/>
                </a:path>
                <a:path w="160655" h="187960">
                  <a:moveTo>
                    <a:pt x="78803" y="43802"/>
                  </a:moveTo>
                  <a:lnTo>
                    <a:pt x="65842" y="47924"/>
                  </a:lnTo>
                  <a:lnTo>
                    <a:pt x="58388" y="59114"/>
                  </a:lnTo>
                  <a:lnTo>
                    <a:pt x="56895" y="81051"/>
                  </a:lnTo>
                  <a:lnTo>
                    <a:pt x="103644" y="81051"/>
                  </a:lnTo>
                  <a:lnTo>
                    <a:pt x="103644" y="69621"/>
                  </a:lnTo>
                  <a:lnTo>
                    <a:pt x="100415" y="54702"/>
                  </a:lnTo>
                  <a:lnTo>
                    <a:pt x="91081" y="45675"/>
                  </a:lnTo>
                  <a:lnTo>
                    <a:pt x="78803" y="43802"/>
                  </a:lnTo>
                  <a:close/>
                </a:path>
              </a:pathLst>
            </a:custGeom>
            <a:solidFill>
              <a:srgbClr val="FF8B00"/>
            </a:solidFill>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mn-ea"/>
                <a:cs typeface="+mn-cs"/>
              </a:endParaRPr>
            </a:p>
          </p:txBody>
        </p:sp>
        <p:sp>
          <p:nvSpPr>
            <p:cNvPr id="49" name="object 49"/>
            <p:cNvSpPr/>
            <p:nvPr/>
          </p:nvSpPr>
          <p:spPr>
            <a:xfrm>
              <a:off x="4759267" y="5005011"/>
              <a:ext cx="170662" cy="205115"/>
            </a:xfrm>
            <a:custGeom>
              <a:avLst/>
              <a:gdLst/>
              <a:ahLst/>
              <a:cxnLst/>
              <a:rect l="l" t="t" r="r" b="b"/>
              <a:pathLst>
                <a:path w="135255" h="162560">
                  <a:moveTo>
                    <a:pt x="69037" y="0"/>
                  </a:moveTo>
                  <a:lnTo>
                    <a:pt x="66103" y="0"/>
                  </a:lnTo>
                  <a:lnTo>
                    <a:pt x="51566" y="1782"/>
                  </a:lnTo>
                  <a:lnTo>
                    <a:pt x="38844" y="6904"/>
                  </a:lnTo>
                  <a:lnTo>
                    <a:pt x="28255" y="15026"/>
                  </a:lnTo>
                  <a:lnTo>
                    <a:pt x="20119" y="25809"/>
                  </a:lnTo>
                  <a:lnTo>
                    <a:pt x="14754" y="38915"/>
                  </a:lnTo>
                  <a:lnTo>
                    <a:pt x="6756" y="54193"/>
                  </a:lnTo>
                  <a:lnTo>
                    <a:pt x="1782" y="65213"/>
                  </a:lnTo>
                  <a:lnTo>
                    <a:pt x="2" y="74230"/>
                  </a:lnTo>
                  <a:lnTo>
                    <a:pt x="0" y="136029"/>
                  </a:lnTo>
                  <a:lnTo>
                    <a:pt x="3903" y="149265"/>
                  </a:lnTo>
                  <a:lnTo>
                    <a:pt x="13843" y="158994"/>
                  </a:lnTo>
                  <a:lnTo>
                    <a:pt x="108572" y="162572"/>
                  </a:lnTo>
                  <a:lnTo>
                    <a:pt x="121799" y="158668"/>
                  </a:lnTo>
                  <a:lnTo>
                    <a:pt x="131524" y="148725"/>
                  </a:lnTo>
                  <a:lnTo>
                    <a:pt x="131837" y="142240"/>
                  </a:lnTo>
                  <a:lnTo>
                    <a:pt x="23901" y="142240"/>
                  </a:lnTo>
                  <a:lnTo>
                    <a:pt x="20319" y="138658"/>
                  </a:lnTo>
                  <a:lnTo>
                    <a:pt x="20319" y="71932"/>
                  </a:lnTo>
                  <a:lnTo>
                    <a:pt x="23901" y="68351"/>
                  </a:lnTo>
                  <a:lnTo>
                    <a:pt x="32740" y="68351"/>
                  </a:lnTo>
                  <a:lnTo>
                    <a:pt x="32740" y="56921"/>
                  </a:lnTo>
                  <a:lnTo>
                    <a:pt x="35511" y="40519"/>
                  </a:lnTo>
                  <a:lnTo>
                    <a:pt x="43029" y="28977"/>
                  </a:lnTo>
                  <a:lnTo>
                    <a:pt x="54101" y="22266"/>
                  </a:lnTo>
                  <a:lnTo>
                    <a:pt x="69037" y="20332"/>
                  </a:lnTo>
                  <a:lnTo>
                    <a:pt x="110582" y="20332"/>
                  </a:lnTo>
                  <a:lnTo>
                    <a:pt x="105850" y="14382"/>
                  </a:lnTo>
                  <a:lnTo>
                    <a:pt x="95041" y="6433"/>
                  </a:lnTo>
                  <a:lnTo>
                    <a:pt x="82212" y="1518"/>
                  </a:lnTo>
                  <a:lnTo>
                    <a:pt x="69037" y="0"/>
                  </a:lnTo>
                  <a:close/>
                </a:path>
                <a:path w="135255" h="162560">
                  <a:moveTo>
                    <a:pt x="110582" y="20332"/>
                  </a:moveTo>
                  <a:lnTo>
                    <a:pt x="69037" y="20332"/>
                  </a:lnTo>
                  <a:lnTo>
                    <a:pt x="82155" y="22770"/>
                  </a:lnTo>
                  <a:lnTo>
                    <a:pt x="92941" y="30041"/>
                  </a:lnTo>
                  <a:lnTo>
                    <a:pt x="100107" y="42081"/>
                  </a:lnTo>
                  <a:lnTo>
                    <a:pt x="102400" y="68351"/>
                  </a:lnTo>
                  <a:lnTo>
                    <a:pt x="110896" y="68351"/>
                  </a:lnTo>
                  <a:lnTo>
                    <a:pt x="114477" y="71932"/>
                  </a:lnTo>
                  <a:lnTo>
                    <a:pt x="114744" y="74230"/>
                  </a:lnTo>
                  <a:lnTo>
                    <a:pt x="114782" y="138658"/>
                  </a:lnTo>
                  <a:lnTo>
                    <a:pt x="111201" y="142240"/>
                  </a:lnTo>
                  <a:lnTo>
                    <a:pt x="131837" y="142240"/>
                  </a:lnTo>
                  <a:lnTo>
                    <a:pt x="135102" y="74561"/>
                  </a:lnTo>
                  <a:lnTo>
                    <a:pt x="135102" y="73380"/>
                  </a:lnTo>
                  <a:lnTo>
                    <a:pt x="134061" y="64363"/>
                  </a:lnTo>
                  <a:lnTo>
                    <a:pt x="129133" y="57111"/>
                  </a:lnTo>
                  <a:lnTo>
                    <a:pt x="122593" y="52641"/>
                  </a:lnTo>
                  <a:lnTo>
                    <a:pt x="119982" y="37864"/>
                  </a:lnTo>
                  <a:lnTo>
                    <a:pt x="114282" y="24985"/>
                  </a:lnTo>
                  <a:lnTo>
                    <a:pt x="110582" y="20332"/>
                  </a:lnTo>
                  <a:close/>
                </a:path>
                <a:path w="135255" h="162560">
                  <a:moveTo>
                    <a:pt x="73304" y="84391"/>
                  </a:moveTo>
                  <a:lnTo>
                    <a:pt x="61531" y="84391"/>
                  </a:lnTo>
                  <a:lnTo>
                    <a:pt x="56616" y="89255"/>
                  </a:lnTo>
                  <a:lnTo>
                    <a:pt x="56616" y="99428"/>
                  </a:lnTo>
                  <a:lnTo>
                    <a:pt x="59245" y="103009"/>
                  </a:lnTo>
                  <a:lnTo>
                    <a:pt x="62826" y="104648"/>
                  </a:lnTo>
                  <a:lnTo>
                    <a:pt x="62826" y="130175"/>
                  </a:lnTo>
                  <a:lnTo>
                    <a:pt x="71970" y="130175"/>
                  </a:lnTo>
                  <a:lnTo>
                    <a:pt x="71970" y="104648"/>
                  </a:lnTo>
                  <a:lnTo>
                    <a:pt x="75590" y="102666"/>
                  </a:lnTo>
                  <a:lnTo>
                    <a:pt x="78181" y="99098"/>
                  </a:lnTo>
                  <a:lnTo>
                    <a:pt x="78143" y="89255"/>
                  </a:lnTo>
                  <a:lnTo>
                    <a:pt x="73304" y="84391"/>
                  </a:lnTo>
                  <a:close/>
                </a:path>
                <a:path w="135255" h="162560">
                  <a:moveTo>
                    <a:pt x="66103" y="31102"/>
                  </a:moveTo>
                  <a:lnTo>
                    <a:pt x="53142" y="35224"/>
                  </a:lnTo>
                  <a:lnTo>
                    <a:pt x="45688" y="46414"/>
                  </a:lnTo>
                  <a:lnTo>
                    <a:pt x="44195" y="68351"/>
                  </a:lnTo>
                  <a:lnTo>
                    <a:pt x="90944" y="68351"/>
                  </a:lnTo>
                  <a:lnTo>
                    <a:pt x="90944" y="56921"/>
                  </a:lnTo>
                  <a:lnTo>
                    <a:pt x="87715" y="42002"/>
                  </a:lnTo>
                  <a:lnTo>
                    <a:pt x="78381" y="32975"/>
                  </a:lnTo>
                  <a:lnTo>
                    <a:pt x="66103" y="31102"/>
                  </a:lnTo>
                  <a:close/>
                </a:path>
              </a:pathLst>
            </a:custGeom>
            <a:solidFill>
              <a:srgbClr val="0078D6"/>
            </a:solidFill>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mn-ea"/>
                <a:cs typeface="+mn-cs"/>
              </a:endParaRPr>
            </a:p>
          </p:txBody>
        </p:sp>
        <p:sp>
          <p:nvSpPr>
            <p:cNvPr id="50" name="object 50"/>
            <p:cNvSpPr/>
            <p:nvPr/>
          </p:nvSpPr>
          <p:spPr>
            <a:xfrm>
              <a:off x="4784900" y="5030664"/>
              <a:ext cx="119383" cy="153836"/>
            </a:xfrm>
            <a:custGeom>
              <a:avLst/>
              <a:gdLst/>
              <a:ahLst/>
              <a:cxnLst/>
              <a:rect l="l" t="t" r="r" b="b"/>
              <a:pathLst>
                <a:path w="94615" h="121920">
                  <a:moveTo>
                    <a:pt x="90576" y="48018"/>
                  </a:moveTo>
                  <a:lnTo>
                    <a:pt x="3594" y="48018"/>
                  </a:lnTo>
                  <a:lnTo>
                    <a:pt x="0" y="51600"/>
                  </a:lnTo>
                  <a:lnTo>
                    <a:pt x="0" y="118325"/>
                  </a:lnTo>
                  <a:lnTo>
                    <a:pt x="3594" y="121907"/>
                  </a:lnTo>
                  <a:lnTo>
                    <a:pt x="90881" y="121907"/>
                  </a:lnTo>
                  <a:lnTo>
                    <a:pt x="94462" y="118325"/>
                  </a:lnTo>
                  <a:lnTo>
                    <a:pt x="94462" y="109842"/>
                  </a:lnTo>
                  <a:lnTo>
                    <a:pt x="42519" y="109842"/>
                  </a:lnTo>
                  <a:lnTo>
                    <a:pt x="42519" y="84315"/>
                  </a:lnTo>
                  <a:lnTo>
                    <a:pt x="38938" y="82677"/>
                  </a:lnTo>
                  <a:lnTo>
                    <a:pt x="36309" y="79095"/>
                  </a:lnTo>
                  <a:lnTo>
                    <a:pt x="36309" y="68922"/>
                  </a:lnTo>
                  <a:lnTo>
                    <a:pt x="41224" y="64058"/>
                  </a:lnTo>
                  <a:lnTo>
                    <a:pt x="94462" y="64058"/>
                  </a:lnTo>
                  <a:lnTo>
                    <a:pt x="94462" y="54229"/>
                  </a:lnTo>
                  <a:lnTo>
                    <a:pt x="94170" y="51600"/>
                  </a:lnTo>
                  <a:lnTo>
                    <a:pt x="90576" y="48018"/>
                  </a:lnTo>
                  <a:close/>
                </a:path>
                <a:path w="94615" h="121920">
                  <a:moveTo>
                    <a:pt x="94462" y="64058"/>
                  </a:moveTo>
                  <a:lnTo>
                    <a:pt x="52984" y="64058"/>
                  </a:lnTo>
                  <a:lnTo>
                    <a:pt x="57823" y="68922"/>
                  </a:lnTo>
                  <a:lnTo>
                    <a:pt x="57861" y="78765"/>
                  </a:lnTo>
                  <a:lnTo>
                    <a:pt x="55270" y="82334"/>
                  </a:lnTo>
                  <a:lnTo>
                    <a:pt x="51650" y="84315"/>
                  </a:lnTo>
                  <a:lnTo>
                    <a:pt x="51650" y="109842"/>
                  </a:lnTo>
                  <a:lnTo>
                    <a:pt x="94462" y="109842"/>
                  </a:lnTo>
                  <a:lnTo>
                    <a:pt x="94462" y="64058"/>
                  </a:lnTo>
                  <a:close/>
                </a:path>
                <a:path w="94615" h="121920">
                  <a:moveTo>
                    <a:pt x="45783" y="0"/>
                  </a:moveTo>
                  <a:lnTo>
                    <a:pt x="32537" y="2392"/>
                  </a:lnTo>
                  <a:lnTo>
                    <a:pt x="21771" y="9590"/>
                  </a:lnTo>
                  <a:lnTo>
                    <a:pt x="14678" y="21621"/>
                  </a:lnTo>
                  <a:lnTo>
                    <a:pt x="12420" y="48018"/>
                  </a:lnTo>
                  <a:lnTo>
                    <a:pt x="23888" y="48018"/>
                  </a:lnTo>
                  <a:lnTo>
                    <a:pt x="23888" y="36601"/>
                  </a:lnTo>
                  <a:lnTo>
                    <a:pt x="27203" y="21679"/>
                  </a:lnTo>
                  <a:lnTo>
                    <a:pt x="36584" y="12645"/>
                  </a:lnTo>
                  <a:lnTo>
                    <a:pt x="48717" y="10769"/>
                  </a:lnTo>
                  <a:lnTo>
                    <a:pt x="72999" y="10769"/>
                  </a:lnTo>
                  <a:lnTo>
                    <a:pt x="71682" y="8761"/>
                  </a:lnTo>
                  <a:lnTo>
                    <a:pt x="60606" y="1973"/>
                  </a:lnTo>
                  <a:lnTo>
                    <a:pt x="45783" y="0"/>
                  </a:lnTo>
                  <a:close/>
                </a:path>
                <a:path w="94615" h="121920">
                  <a:moveTo>
                    <a:pt x="72999" y="10769"/>
                  </a:moveTo>
                  <a:lnTo>
                    <a:pt x="48717" y="10769"/>
                  </a:lnTo>
                  <a:lnTo>
                    <a:pt x="61825" y="14893"/>
                  </a:lnTo>
                  <a:lnTo>
                    <a:pt x="69177" y="26084"/>
                  </a:lnTo>
                  <a:lnTo>
                    <a:pt x="70624" y="48018"/>
                  </a:lnTo>
                  <a:lnTo>
                    <a:pt x="82080" y="48018"/>
                  </a:lnTo>
                  <a:lnTo>
                    <a:pt x="82080" y="36601"/>
                  </a:lnTo>
                  <a:lnTo>
                    <a:pt x="79267" y="20324"/>
                  </a:lnTo>
                  <a:lnTo>
                    <a:pt x="72999" y="10769"/>
                  </a:lnTo>
                  <a:close/>
                </a:path>
              </a:pathLst>
            </a:custGeom>
            <a:solidFill>
              <a:srgbClr val="FF8B00"/>
            </a:solidFill>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mn-ea"/>
                <a:cs typeface="+mn-cs"/>
              </a:endParaRPr>
            </a:p>
          </p:txBody>
        </p:sp>
        <p:sp>
          <p:nvSpPr>
            <p:cNvPr id="54" name="object 54"/>
            <p:cNvSpPr/>
            <p:nvPr/>
          </p:nvSpPr>
          <p:spPr>
            <a:xfrm>
              <a:off x="5041296" y="4710171"/>
              <a:ext cx="119383" cy="153836"/>
            </a:xfrm>
            <a:custGeom>
              <a:avLst/>
              <a:gdLst/>
              <a:ahLst/>
              <a:cxnLst/>
              <a:rect l="l" t="t" r="r" b="b"/>
              <a:pathLst>
                <a:path w="94615" h="121920">
                  <a:moveTo>
                    <a:pt x="90576" y="48018"/>
                  </a:moveTo>
                  <a:lnTo>
                    <a:pt x="3594" y="48018"/>
                  </a:lnTo>
                  <a:lnTo>
                    <a:pt x="0" y="51600"/>
                  </a:lnTo>
                  <a:lnTo>
                    <a:pt x="0" y="118325"/>
                  </a:lnTo>
                  <a:lnTo>
                    <a:pt x="3594" y="121907"/>
                  </a:lnTo>
                  <a:lnTo>
                    <a:pt x="90881" y="121907"/>
                  </a:lnTo>
                  <a:lnTo>
                    <a:pt x="94462" y="118325"/>
                  </a:lnTo>
                  <a:lnTo>
                    <a:pt x="94462" y="109842"/>
                  </a:lnTo>
                  <a:lnTo>
                    <a:pt x="42519" y="109842"/>
                  </a:lnTo>
                  <a:lnTo>
                    <a:pt x="42519" y="84315"/>
                  </a:lnTo>
                  <a:lnTo>
                    <a:pt x="38938" y="82677"/>
                  </a:lnTo>
                  <a:lnTo>
                    <a:pt x="36309" y="79095"/>
                  </a:lnTo>
                  <a:lnTo>
                    <a:pt x="36309" y="68922"/>
                  </a:lnTo>
                  <a:lnTo>
                    <a:pt x="41224" y="64058"/>
                  </a:lnTo>
                  <a:lnTo>
                    <a:pt x="94462" y="64058"/>
                  </a:lnTo>
                  <a:lnTo>
                    <a:pt x="94462" y="54229"/>
                  </a:lnTo>
                  <a:lnTo>
                    <a:pt x="94170" y="51600"/>
                  </a:lnTo>
                  <a:lnTo>
                    <a:pt x="90576" y="48018"/>
                  </a:lnTo>
                  <a:close/>
                </a:path>
                <a:path w="94615" h="121920">
                  <a:moveTo>
                    <a:pt x="94462" y="64058"/>
                  </a:moveTo>
                  <a:lnTo>
                    <a:pt x="52984" y="64058"/>
                  </a:lnTo>
                  <a:lnTo>
                    <a:pt x="57823" y="68922"/>
                  </a:lnTo>
                  <a:lnTo>
                    <a:pt x="57861" y="78765"/>
                  </a:lnTo>
                  <a:lnTo>
                    <a:pt x="55270" y="82334"/>
                  </a:lnTo>
                  <a:lnTo>
                    <a:pt x="51650" y="84315"/>
                  </a:lnTo>
                  <a:lnTo>
                    <a:pt x="51650" y="109842"/>
                  </a:lnTo>
                  <a:lnTo>
                    <a:pt x="94462" y="109842"/>
                  </a:lnTo>
                  <a:lnTo>
                    <a:pt x="94462" y="64058"/>
                  </a:lnTo>
                  <a:close/>
                </a:path>
                <a:path w="94615" h="121920">
                  <a:moveTo>
                    <a:pt x="45783" y="0"/>
                  </a:moveTo>
                  <a:lnTo>
                    <a:pt x="32537" y="2392"/>
                  </a:lnTo>
                  <a:lnTo>
                    <a:pt x="21771" y="9590"/>
                  </a:lnTo>
                  <a:lnTo>
                    <a:pt x="14678" y="21621"/>
                  </a:lnTo>
                  <a:lnTo>
                    <a:pt x="12420" y="48018"/>
                  </a:lnTo>
                  <a:lnTo>
                    <a:pt x="23888" y="48018"/>
                  </a:lnTo>
                  <a:lnTo>
                    <a:pt x="23888" y="36601"/>
                  </a:lnTo>
                  <a:lnTo>
                    <a:pt x="27203" y="21679"/>
                  </a:lnTo>
                  <a:lnTo>
                    <a:pt x="36584" y="12645"/>
                  </a:lnTo>
                  <a:lnTo>
                    <a:pt x="48717" y="10769"/>
                  </a:lnTo>
                  <a:lnTo>
                    <a:pt x="72999" y="10769"/>
                  </a:lnTo>
                  <a:lnTo>
                    <a:pt x="71682" y="8761"/>
                  </a:lnTo>
                  <a:lnTo>
                    <a:pt x="60606" y="1973"/>
                  </a:lnTo>
                  <a:lnTo>
                    <a:pt x="45783" y="0"/>
                  </a:lnTo>
                  <a:close/>
                </a:path>
                <a:path w="94615" h="121920">
                  <a:moveTo>
                    <a:pt x="72999" y="10769"/>
                  </a:moveTo>
                  <a:lnTo>
                    <a:pt x="48717" y="10769"/>
                  </a:lnTo>
                  <a:lnTo>
                    <a:pt x="61825" y="14893"/>
                  </a:lnTo>
                  <a:lnTo>
                    <a:pt x="69177" y="26084"/>
                  </a:lnTo>
                  <a:lnTo>
                    <a:pt x="70624" y="48018"/>
                  </a:lnTo>
                  <a:lnTo>
                    <a:pt x="82080" y="48018"/>
                  </a:lnTo>
                  <a:lnTo>
                    <a:pt x="82080" y="36601"/>
                  </a:lnTo>
                  <a:lnTo>
                    <a:pt x="79267" y="20324"/>
                  </a:lnTo>
                  <a:lnTo>
                    <a:pt x="72999" y="10769"/>
                  </a:lnTo>
                  <a:close/>
                </a:path>
              </a:pathLst>
            </a:custGeom>
            <a:solidFill>
              <a:srgbClr val="FF8B00"/>
            </a:solidFill>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mn-ea"/>
                <a:cs typeface="+mn-cs"/>
              </a:endParaRPr>
            </a:p>
          </p:txBody>
        </p:sp>
        <p:sp>
          <p:nvSpPr>
            <p:cNvPr id="224" name="Freeform: Shape 223">
              <a:extLst>
                <a:ext uri="{FF2B5EF4-FFF2-40B4-BE49-F238E27FC236}">
                  <a16:creationId xmlns:a16="http://schemas.microsoft.com/office/drawing/2014/main" id="{D992B263-425B-45FA-A1FA-58671A30522D}"/>
                </a:ext>
              </a:extLst>
            </p:cNvPr>
            <p:cNvSpPr/>
            <p:nvPr/>
          </p:nvSpPr>
          <p:spPr>
            <a:xfrm>
              <a:off x="4507465" y="4699539"/>
              <a:ext cx="841844" cy="1173460"/>
            </a:xfrm>
            <a:custGeom>
              <a:avLst/>
              <a:gdLst>
                <a:gd name="connsiteX0" fmla="*/ 23407 w 415088"/>
                <a:gd name="connsiteY0" fmla="*/ 0 h 578598"/>
                <a:gd name="connsiteX1" fmla="*/ 391681 w 415088"/>
                <a:gd name="connsiteY1" fmla="*/ 0 h 578598"/>
                <a:gd name="connsiteX2" fmla="*/ 415088 w 415088"/>
                <a:gd name="connsiteY2" fmla="*/ 23407 h 578598"/>
                <a:gd name="connsiteX3" fmla="*/ 415088 w 415088"/>
                <a:gd name="connsiteY3" fmla="*/ 527234 h 578598"/>
                <a:gd name="connsiteX4" fmla="*/ 405381 w 415088"/>
                <a:gd name="connsiteY4" fmla="*/ 532764 h 578598"/>
                <a:gd name="connsiteX5" fmla="*/ 376569 w 415088"/>
                <a:gd name="connsiteY5" fmla="*/ 546329 h 578598"/>
                <a:gd name="connsiteX6" fmla="*/ 346587 w 415088"/>
                <a:gd name="connsiteY6" fmla="*/ 557664 h 578598"/>
                <a:gd name="connsiteX7" fmla="*/ 315540 w 415088"/>
                <a:gd name="connsiteY7" fmla="*/ 566664 h 578598"/>
                <a:gd name="connsiteX8" fmla="*/ 283535 w 415088"/>
                <a:gd name="connsiteY8" fmla="*/ 573223 h 578598"/>
                <a:gd name="connsiteX9" fmla="*/ 250675 w 415088"/>
                <a:gd name="connsiteY9" fmla="*/ 577237 h 578598"/>
                <a:gd name="connsiteX10" fmla="*/ 217068 w 415088"/>
                <a:gd name="connsiteY10" fmla="*/ 578598 h 578598"/>
                <a:gd name="connsiteX11" fmla="*/ 183461 w 415088"/>
                <a:gd name="connsiteY11" fmla="*/ 577237 h 578598"/>
                <a:gd name="connsiteX12" fmla="*/ 150601 w 415088"/>
                <a:gd name="connsiteY12" fmla="*/ 573223 h 578598"/>
                <a:gd name="connsiteX13" fmla="*/ 118595 w 415088"/>
                <a:gd name="connsiteY13" fmla="*/ 566664 h 578598"/>
                <a:gd name="connsiteX14" fmla="*/ 87549 w 415088"/>
                <a:gd name="connsiteY14" fmla="*/ 557664 h 578598"/>
                <a:gd name="connsiteX15" fmla="*/ 57567 w 415088"/>
                <a:gd name="connsiteY15" fmla="*/ 546329 h 578598"/>
                <a:gd name="connsiteX16" fmla="*/ 28755 w 415088"/>
                <a:gd name="connsiteY16" fmla="*/ 532764 h 578598"/>
                <a:gd name="connsiteX17" fmla="*/ 1219 w 415088"/>
                <a:gd name="connsiteY17" fmla="*/ 517077 h 578598"/>
                <a:gd name="connsiteX18" fmla="*/ 0 w 415088"/>
                <a:gd name="connsiteY18" fmla="*/ 516252 h 578598"/>
                <a:gd name="connsiteX19" fmla="*/ 0 w 415088"/>
                <a:gd name="connsiteY19" fmla="*/ 23407 h 578598"/>
                <a:gd name="connsiteX20" fmla="*/ 23407 w 415088"/>
                <a:gd name="connsiteY20" fmla="*/ 0 h 57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15088" h="578598">
                  <a:moveTo>
                    <a:pt x="23407" y="0"/>
                  </a:moveTo>
                  <a:lnTo>
                    <a:pt x="391681" y="0"/>
                  </a:lnTo>
                  <a:cubicBezTo>
                    <a:pt x="404608" y="0"/>
                    <a:pt x="415088" y="10480"/>
                    <a:pt x="415088" y="23407"/>
                  </a:cubicBezTo>
                  <a:lnTo>
                    <a:pt x="415088" y="527234"/>
                  </a:lnTo>
                  <a:lnTo>
                    <a:pt x="405381" y="532764"/>
                  </a:lnTo>
                  <a:lnTo>
                    <a:pt x="376569" y="546329"/>
                  </a:lnTo>
                  <a:lnTo>
                    <a:pt x="346587" y="557664"/>
                  </a:lnTo>
                  <a:lnTo>
                    <a:pt x="315540" y="566664"/>
                  </a:lnTo>
                  <a:lnTo>
                    <a:pt x="283535" y="573223"/>
                  </a:lnTo>
                  <a:lnTo>
                    <a:pt x="250675" y="577237"/>
                  </a:lnTo>
                  <a:lnTo>
                    <a:pt x="217068" y="578598"/>
                  </a:lnTo>
                  <a:lnTo>
                    <a:pt x="183461" y="577237"/>
                  </a:lnTo>
                  <a:lnTo>
                    <a:pt x="150601" y="573223"/>
                  </a:lnTo>
                  <a:lnTo>
                    <a:pt x="118595" y="566664"/>
                  </a:lnTo>
                  <a:lnTo>
                    <a:pt x="87549" y="557664"/>
                  </a:lnTo>
                  <a:lnTo>
                    <a:pt x="57567" y="546329"/>
                  </a:lnTo>
                  <a:lnTo>
                    <a:pt x="28755" y="532764"/>
                  </a:lnTo>
                  <a:lnTo>
                    <a:pt x="1219" y="517077"/>
                  </a:lnTo>
                  <a:lnTo>
                    <a:pt x="0" y="516252"/>
                  </a:lnTo>
                  <a:lnTo>
                    <a:pt x="0" y="23407"/>
                  </a:lnTo>
                  <a:cubicBezTo>
                    <a:pt x="0" y="10480"/>
                    <a:pt x="10480" y="0"/>
                    <a:pt x="23407" y="0"/>
                  </a:cubicBezTo>
                  <a:close/>
                </a:path>
              </a:pathLst>
            </a:custGeom>
            <a:solidFill>
              <a:srgbClr val="C2C2C2"/>
            </a:solidFill>
            <a:ln>
              <a:noFill/>
            </a:ln>
          </p:spPr>
          <p:txBody>
            <a:bodyPr wrap="square" lIns="0" tIns="0" rIns="0" bIns="0" rtlCol="0">
              <a:noAutofit/>
            </a:bodyPr>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mn-ea"/>
                <a:cs typeface="+mn-cs"/>
              </a:endParaRPr>
            </a:p>
          </p:txBody>
        </p:sp>
        <p:sp>
          <p:nvSpPr>
            <p:cNvPr id="226" name="Rectangle: Rounded Corners 225">
              <a:extLst>
                <a:ext uri="{FF2B5EF4-FFF2-40B4-BE49-F238E27FC236}">
                  <a16:creationId xmlns:a16="http://schemas.microsoft.com/office/drawing/2014/main" id="{0228510E-E23B-4E73-B6DB-CC542ABB9C35}"/>
                </a:ext>
              </a:extLst>
            </p:cNvPr>
            <p:cNvSpPr/>
            <p:nvPr/>
          </p:nvSpPr>
          <p:spPr>
            <a:xfrm>
              <a:off x="4620556" y="4844459"/>
              <a:ext cx="141111" cy="14111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Segoe UI"/>
                <a:ea typeface="+mn-ea"/>
                <a:cs typeface="+mn-cs"/>
              </a:endParaRPr>
            </a:p>
          </p:txBody>
        </p:sp>
        <p:sp>
          <p:nvSpPr>
            <p:cNvPr id="227" name="Rectangle: Rounded Corners 226">
              <a:extLst>
                <a:ext uri="{FF2B5EF4-FFF2-40B4-BE49-F238E27FC236}">
                  <a16:creationId xmlns:a16="http://schemas.microsoft.com/office/drawing/2014/main" id="{89C9236C-83C9-4425-981C-659AE36C04B7}"/>
                </a:ext>
              </a:extLst>
            </p:cNvPr>
            <p:cNvSpPr/>
            <p:nvPr/>
          </p:nvSpPr>
          <p:spPr>
            <a:xfrm>
              <a:off x="4869679" y="4844459"/>
              <a:ext cx="141111" cy="141111"/>
            </a:xfrm>
            <a:prstGeom prst="roundRect">
              <a:avLst/>
            </a:prstGeom>
            <a:solidFill>
              <a:srgbClr val="3E3E3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Segoe UI"/>
                <a:ea typeface="+mn-ea"/>
                <a:cs typeface="+mn-cs"/>
              </a:endParaRPr>
            </a:p>
          </p:txBody>
        </p:sp>
        <p:sp>
          <p:nvSpPr>
            <p:cNvPr id="228" name="Rectangle: Rounded Corners 227">
              <a:extLst>
                <a:ext uri="{FF2B5EF4-FFF2-40B4-BE49-F238E27FC236}">
                  <a16:creationId xmlns:a16="http://schemas.microsoft.com/office/drawing/2014/main" id="{A1EF7CA7-9655-446D-BDD2-DAB2FAA9007C}"/>
                </a:ext>
              </a:extLst>
            </p:cNvPr>
            <p:cNvSpPr/>
            <p:nvPr/>
          </p:nvSpPr>
          <p:spPr>
            <a:xfrm>
              <a:off x="5103336" y="4844459"/>
              <a:ext cx="141111" cy="14111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Segoe UI"/>
                <a:ea typeface="+mn-ea"/>
                <a:cs typeface="+mn-cs"/>
              </a:endParaRPr>
            </a:p>
          </p:txBody>
        </p:sp>
        <p:sp>
          <p:nvSpPr>
            <p:cNvPr id="229" name="Rectangle: Rounded Corners 228">
              <a:extLst>
                <a:ext uri="{FF2B5EF4-FFF2-40B4-BE49-F238E27FC236}">
                  <a16:creationId xmlns:a16="http://schemas.microsoft.com/office/drawing/2014/main" id="{431CECE2-B3DF-4CE8-B2E4-23E0545E80DE}"/>
                </a:ext>
              </a:extLst>
            </p:cNvPr>
            <p:cNvSpPr/>
            <p:nvPr/>
          </p:nvSpPr>
          <p:spPr>
            <a:xfrm>
              <a:off x="4620556" y="5119457"/>
              <a:ext cx="141111" cy="141111"/>
            </a:xfrm>
            <a:prstGeom prst="roundRect">
              <a:avLst/>
            </a:prstGeom>
            <a:solidFill>
              <a:srgbClr val="3E3E3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Segoe UI"/>
                <a:ea typeface="+mn-ea"/>
                <a:cs typeface="+mn-cs"/>
              </a:endParaRPr>
            </a:p>
          </p:txBody>
        </p:sp>
        <p:sp>
          <p:nvSpPr>
            <p:cNvPr id="230" name="Rectangle: Rounded Corners 229">
              <a:extLst>
                <a:ext uri="{FF2B5EF4-FFF2-40B4-BE49-F238E27FC236}">
                  <a16:creationId xmlns:a16="http://schemas.microsoft.com/office/drawing/2014/main" id="{5EAB635F-2391-4E9E-A9DF-B4E0D373B58F}"/>
                </a:ext>
              </a:extLst>
            </p:cNvPr>
            <p:cNvSpPr/>
            <p:nvPr/>
          </p:nvSpPr>
          <p:spPr>
            <a:xfrm>
              <a:off x="4869679" y="5119457"/>
              <a:ext cx="141111" cy="14111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Segoe UI"/>
                <a:ea typeface="+mn-ea"/>
                <a:cs typeface="+mn-cs"/>
              </a:endParaRPr>
            </a:p>
          </p:txBody>
        </p:sp>
        <p:sp>
          <p:nvSpPr>
            <p:cNvPr id="231" name="Rectangle: Rounded Corners 230">
              <a:extLst>
                <a:ext uri="{FF2B5EF4-FFF2-40B4-BE49-F238E27FC236}">
                  <a16:creationId xmlns:a16="http://schemas.microsoft.com/office/drawing/2014/main" id="{7B3E40C5-6182-41AE-8DD2-90EF1A1FEA2E}"/>
                </a:ext>
              </a:extLst>
            </p:cNvPr>
            <p:cNvSpPr/>
            <p:nvPr/>
          </p:nvSpPr>
          <p:spPr>
            <a:xfrm>
              <a:off x="5103336" y="5119457"/>
              <a:ext cx="141111" cy="14111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Segoe UI"/>
                <a:ea typeface="+mn-ea"/>
                <a:cs typeface="+mn-cs"/>
              </a:endParaRPr>
            </a:p>
          </p:txBody>
        </p:sp>
        <p:sp>
          <p:nvSpPr>
            <p:cNvPr id="232" name="Rectangle: Rounded Corners 231">
              <a:extLst>
                <a:ext uri="{FF2B5EF4-FFF2-40B4-BE49-F238E27FC236}">
                  <a16:creationId xmlns:a16="http://schemas.microsoft.com/office/drawing/2014/main" id="{9685E15E-A27D-4927-9AD8-339BE1EC4F63}"/>
                </a:ext>
              </a:extLst>
            </p:cNvPr>
            <p:cNvSpPr/>
            <p:nvPr/>
          </p:nvSpPr>
          <p:spPr>
            <a:xfrm>
              <a:off x="4620556" y="5409332"/>
              <a:ext cx="141111" cy="14111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Segoe UI"/>
                <a:ea typeface="+mn-ea"/>
                <a:cs typeface="+mn-cs"/>
              </a:endParaRPr>
            </a:p>
          </p:txBody>
        </p:sp>
        <p:sp>
          <p:nvSpPr>
            <p:cNvPr id="233" name="Rectangle: Rounded Corners 232">
              <a:extLst>
                <a:ext uri="{FF2B5EF4-FFF2-40B4-BE49-F238E27FC236}">
                  <a16:creationId xmlns:a16="http://schemas.microsoft.com/office/drawing/2014/main" id="{6A43EA61-0392-486B-913D-3010665C96A3}"/>
                </a:ext>
              </a:extLst>
            </p:cNvPr>
            <p:cNvSpPr/>
            <p:nvPr/>
          </p:nvSpPr>
          <p:spPr>
            <a:xfrm>
              <a:off x="4869679" y="5409332"/>
              <a:ext cx="141111" cy="141111"/>
            </a:xfrm>
            <a:prstGeom prst="roundRect">
              <a:avLst/>
            </a:prstGeom>
            <a:solidFill>
              <a:srgbClr val="3E3E3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Segoe UI"/>
                <a:ea typeface="+mn-ea"/>
                <a:cs typeface="+mn-cs"/>
              </a:endParaRPr>
            </a:p>
          </p:txBody>
        </p:sp>
        <p:sp>
          <p:nvSpPr>
            <p:cNvPr id="234" name="Rectangle: Rounded Corners 233">
              <a:extLst>
                <a:ext uri="{FF2B5EF4-FFF2-40B4-BE49-F238E27FC236}">
                  <a16:creationId xmlns:a16="http://schemas.microsoft.com/office/drawing/2014/main" id="{B661A533-05A1-46FA-9B4A-A3962B38B7A2}"/>
                </a:ext>
              </a:extLst>
            </p:cNvPr>
            <p:cNvSpPr/>
            <p:nvPr/>
          </p:nvSpPr>
          <p:spPr>
            <a:xfrm>
              <a:off x="5103336" y="5409332"/>
              <a:ext cx="141111" cy="14111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Segoe UI"/>
                <a:ea typeface="+mn-ea"/>
                <a:cs typeface="+mn-cs"/>
              </a:endParaRPr>
            </a:p>
          </p:txBody>
        </p:sp>
        <p:pic>
          <p:nvPicPr>
            <p:cNvPr id="235" name="Graphic 234">
              <a:extLst>
                <a:ext uri="{FF2B5EF4-FFF2-40B4-BE49-F238E27FC236}">
                  <a16:creationId xmlns:a16="http://schemas.microsoft.com/office/drawing/2014/main" id="{077C6AF4-C776-4777-9A2D-61116CE4A1F0}"/>
                </a:ext>
              </a:extLst>
            </p:cNvPr>
            <p:cNvPicPr>
              <a:picLocks noChangeAspect="1"/>
            </p:cNvPicPr>
            <p:nvPr/>
          </p:nvPicPr>
          <p:blipFill>
            <a:blip r:embed="rId9" cstate="print">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4941555" y="4718550"/>
              <a:ext cx="143343" cy="184460"/>
            </a:xfrm>
            <a:prstGeom prst="rect">
              <a:avLst/>
            </a:prstGeom>
          </p:spPr>
        </p:pic>
        <p:pic>
          <p:nvPicPr>
            <p:cNvPr id="240" name="Graphic 239">
              <a:extLst>
                <a:ext uri="{FF2B5EF4-FFF2-40B4-BE49-F238E27FC236}">
                  <a16:creationId xmlns:a16="http://schemas.microsoft.com/office/drawing/2014/main" id="{789A1C16-234D-45D2-9FCF-820B19E7AD9A}"/>
                </a:ext>
              </a:extLst>
            </p:cNvPr>
            <p:cNvPicPr>
              <a:picLocks noChangeAspect="1"/>
            </p:cNvPicPr>
            <p:nvPr/>
          </p:nvPicPr>
          <p:blipFill>
            <a:blip r:embed="rId9" cstate="print">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4694942" y="4989079"/>
              <a:ext cx="143343" cy="184460"/>
            </a:xfrm>
            <a:prstGeom prst="rect">
              <a:avLst/>
            </a:prstGeom>
          </p:spPr>
        </p:pic>
        <p:pic>
          <p:nvPicPr>
            <p:cNvPr id="241" name="Graphic 240">
              <a:extLst>
                <a:ext uri="{FF2B5EF4-FFF2-40B4-BE49-F238E27FC236}">
                  <a16:creationId xmlns:a16="http://schemas.microsoft.com/office/drawing/2014/main" id="{D0D87E93-604C-481A-8D20-01CB66D79FC4}"/>
                </a:ext>
              </a:extLst>
            </p:cNvPr>
            <p:cNvPicPr>
              <a:picLocks noChangeAspect="1"/>
            </p:cNvPicPr>
            <p:nvPr/>
          </p:nvPicPr>
          <p:blipFill>
            <a:blip r:embed="rId9" cstate="print">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4950605" y="5273889"/>
              <a:ext cx="143343" cy="184460"/>
            </a:xfrm>
            <a:prstGeom prst="rect">
              <a:avLst/>
            </a:prstGeom>
          </p:spPr>
        </p:pic>
      </p:grpSp>
      <p:grpSp>
        <p:nvGrpSpPr>
          <p:cNvPr id="2" name="Group 1">
            <a:extLst>
              <a:ext uri="{FF2B5EF4-FFF2-40B4-BE49-F238E27FC236}">
                <a16:creationId xmlns:a16="http://schemas.microsoft.com/office/drawing/2014/main" id="{8F6681F1-A8D1-8890-84E5-234C8A27E128}"/>
              </a:ext>
              <a:ext uri="{C183D7F6-B498-43B3-948B-1728B52AA6E4}">
                <adec:decorative xmlns:adec="http://schemas.microsoft.com/office/drawing/2017/decorative" val="1"/>
              </a:ext>
            </a:extLst>
          </p:cNvPr>
          <p:cNvGrpSpPr/>
          <p:nvPr/>
        </p:nvGrpSpPr>
        <p:grpSpPr>
          <a:xfrm>
            <a:off x="4187773" y="1502972"/>
            <a:ext cx="1516652" cy="1519902"/>
            <a:chOff x="4187773" y="1502972"/>
            <a:chExt cx="1516652" cy="1519902"/>
          </a:xfrm>
        </p:grpSpPr>
        <p:sp>
          <p:nvSpPr>
            <p:cNvPr id="122" name="object 60">
              <a:extLst>
                <a:ext uri="{FF2B5EF4-FFF2-40B4-BE49-F238E27FC236}">
                  <a16:creationId xmlns:a16="http://schemas.microsoft.com/office/drawing/2014/main" id="{8DBFE3E5-ABCB-BB4F-930B-7DCEA3A4714D}"/>
                </a:ext>
              </a:extLst>
            </p:cNvPr>
            <p:cNvSpPr/>
            <p:nvPr/>
          </p:nvSpPr>
          <p:spPr>
            <a:xfrm>
              <a:off x="4187773" y="1502972"/>
              <a:ext cx="1516652" cy="1519902"/>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a:solidFill>
                <a:schemeClr val="accent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defTabSz="914102" fontAlgn="base">
                <a:spcBef>
                  <a:spcPct val="0"/>
                </a:spcBef>
                <a:spcAft>
                  <a:spcPct val="0"/>
                </a:spcAft>
              </a:pPr>
              <a:endParaRPr sz="1961">
                <a:gradFill>
                  <a:gsLst>
                    <a:gs pos="0">
                      <a:srgbClr val="FFFFFF"/>
                    </a:gs>
                    <a:gs pos="100000">
                      <a:srgbClr val="FFFFFF"/>
                    </a:gs>
                  </a:gsLst>
                  <a:lin ang="5400000" scaled="0"/>
                </a:gradFill>
                <a:latin typeface="Segoe UI"/>
                <a:cs typeface="Segoe UI" pitchFamily="34" charset="0"/>
              </a:endParaRPr>
            </a:p>
          </p:txBody>
        </p:sp>
        <p:sp>
          <p:nvSpPr>
            <p:cNvPr id="188" name="Freeform: Shape 187">
              <a:extLst>
                <a:ext uri="{FF2B5EF4-FFF2-40B4-BE49-F238E27FC236}">
                  <a16:creationId xmlns:a16="http://schemas.microsoft.com/office/drawing/2014/main" id="{C7643241-3196-4028-888A-7D253633A92B}"/>
                </a:ext>
              </a:extLst>
            </p:cNvPr>
            <p:cNvSpPr/>
            <p:nvPr/>
          </p:nvSpPr>
          <p:spPr>
            <a:xfrm>
              <a:off x="4467714" y="1883844"/>
              <a:ext cx="916193" cy="1135964"/>
            </a:xfrm>
            <a:custGeom>
              <a:avLst/>
              <a:gdLst>
                <a:gd name="connsiteX0" fmla="*/ 27863 w 494109"/>
                <a:gd name="connsiteY0" fmla="*/ 0 h 612633"/>
                <a:gd name="connsiteX1" fmla="*/ 466246 w 494109"/>
                <a:gd name="connsiteY1" fmla="*/ 0 h 612633"/>
                <a:gd name="connsiteX2" fmla="*/ 494109 w 494109"/>
                <a:gd name="connsiteY2" fmla="*/ 25185 h 612633"/>
                <a:gd name="connsiteX3" fmla="*/ 494109 w 494109"/>
                <a:gd name="connsiteY3" fmla="*/ 536355 h 612633"/>
                <a:gd name="connsiteX4" fmla="*/ 472311 w 494109"/>
                <a:gd name="connsiteY4" fmla="*/ 551112 h 612633"/>
                <a:gd name="connsiteX5" fmla="*/ 444775 w 494109"/>
                <a:gd name="connsiteY5" fmla="*/ 566799 h 612633"/>
                <a:gd name="connsiteX6" fmla="*/ 415963 w 494109"/>
                <a:gd name="connsiteY6" fmla="*/ 580364 h 612633"/>
                <a:gd name="connsiteX7" fmla="*/ 385981 w 494109"/>
                <a:gd name="connsiteY7" fmla="*/ 591699 h 612633"/>
                <a:gd name="connsiteX8" fmla="*/ 354934 w 494109"/>
                <a:gd name="connsiteY8" fmla="*/ 600699 h 612633"/>
                <a:gd name="connsiteX9" fmla="*/ 322929 w 494109"/>
                <a:gd name="connsiteY9" fmla="*/ 607258 h 612633"/>
                <a:gd name="connsiteX10" fmla="*/ 290069 w 494109"/>
                <a:gd name="connsiteY10" fmla="*/ 611272 h 612633"/>
                <a:gd name="connsiteX11" fmla="*/ 256462 w 494109"/>
                <a:gd name="connsiteY11" fmla="*/ 612633 h 612633"/>
                <a:gd name="connsiteX12" fmla="*/ 222855 w 494109"/>
                <a:gd name="connsiteY12" fmla="*/ 611272 h 612633"/>
                <a:gd name="connsiteX13" fmla="*/ 189995 w 494109"/>
                <a:gd name="connsiteY13" fmla="*/ 607258 h 612633"/>
                <a:gd name="connsiteX14" fmla="*/ 157989 w 494109"/>
                <a:gd name="connsiteY14" fmla="*/ 600699 h 612633"/>
                <a:gd name="connsiteX15" fmla="*/ 126943 w 494109"/>
                <a:gd name="connsiteY15" fmla="*/ 591699 h 612633"/>
                <a:gd name="connsiteX16" fmla="*/ 96961 w 494109"/>
                <a:gd name="connsiteY16" fmla="*/ 580364 h 612633"/>
                <a:gd name="connsiteX17" fmla="*/ 68149 w 494109"/>
                <a:gd name="connsiteY17" fmla="*/ 566799 h 612633"/>
                <a:gd name="connsiteX18" fmla="*/ 40613 w 494109"/>
                <a:gd name="connsiteY18" fmla="*/ 551112 h 612633"/>
                <a:gd name="connsiteX19" fmla="*/ 14457 w 494109"/>
                <a:gd name="connsiteY19" fmla="*/ 533406 h 612633"/>
                <a:gd name="connsiteX20" fmla="*/ 0 w 494109"/>
                <a:gd name="connsiteY20" fmla="*/ 521909 h 612633"/>
                <a:gd name="connsiteX21" fmla="*/ 0 w 494109"/>
                <a:gd name="connsiteY21" fmla="*/ 25185 h 612633"/>
                <a:gd name="connsiteX22" fmla="*/ 27863 w 494109"/>
                <a:gd name="connsiteY22" fmla="*/ 0 h 61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94109" h="612633">
                  <a:moveTo>
                    <a:pt x="27863" y="0"/>
                  </a:moveTo>
                  <a:lnTo>
                    <a:pt x="466246" y="0"/>
                  </a:lnTo>
                  <a:cubicBezTo>
                    <a:pt x="481634" y="0"/>
                    <a:pt x="494109" y="11276"/>
                    <a:pt x="494109" y="25185"/>
                  </a:cubicBezTo>
                  <a:lnTo>
                    <a:pt x="494109" y="536355"/>
                  </a:lnTo>
                  <a:lnTo>
                    <a:pt x="472311" y="551112"/>
                  </a:lnTo>
                  <a:lnTo>
                    <a:pt x="444775" y="566799"/>
                  </a:lnTo>
                  <a:lnTo>
                    <a:pt x="415963" y="580364"/>
                  </a:lnTo>
                  <a:lnTo>
                    <a:pt x="385981" y="591699"/>
                  </a:lnTo>
                  <a:lnTo>
                    <a:pt x="354934" y="600699"/>
                  </a:lnTo>
                  <a:lnTo>
                    <a:pt x="322929" y="607258"/>
                  </a:lnTo>
                  <a:lnTo>
                    <a:pt x="290069" y="611272"/>
                  </a:lnTo>
                  <a:lnTo>
                    <a:pt x="256462" y="612633"/>
                  </a:lnTo>
                  <a:lnTo>
                    <a:pt x="222855" y="611272"/>
                  </a:lnTo>
                  <a:lnTo>
                    <a:pt x="189995" y="607258"/>
                  </a:lnTo>
                  <a:lnTo>
                    <a:pt x="157989" y="600699"/>
                  </a:lnTo>
                  <a:lnTo>
                    <a:pt x="126943" y="591699"/>
                  </a:lnTo>
                  <a:lnTo>
                    <a:pt x="96961" y="580364"/>
                  </a:lnTo>
                  <a:lnTo>
                    <a:pt x="68149" y="566799"/>
                  </a:lnTo>
                  <a:lnTo>
                    <a:pt x="40613" y="551112"/>
                  </a:lnTo>
                  <a:lnTo>
                    <a:pt x="14457" y="533406"/>
                  </a:lnTo>
                  <a:lnTo>
                    <a:pt x="0" y="521909"/>
                  </a:lnTo>
                  <a:lnTo>
                    <a:pt x="0" y="25185"/>
                  </a:lnTo>
                  <a:cubicBezTo>
                    <a:pt x="0" y="11276"/>
                    <a:pt x="12475" y="0"/>
                    <a:pt x="27863" y="0"/>
                  </a:cubicBezTo>
                  <a:close/>
                </a:path>
              </a:pathLst>
            </a:custGeom>
            <a:solidFill>
              <a:srgbClr val="C2C2C2"/>
            </a:solidFill>
            <a:ln>
              <a:noFill/>
              <a:prstDash val="dash"/>
            </a:ln>
          </p:spPr>
          <p:txBody>
            <a:bodyPr wrap="square" lIns="0" tIns="0" rIns="0" bIns="0" rtlCol="0">
              <a:noAutofit/>
            </a:bodyPr>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mn-ea"/>
                <a:cs typeface="+mn-cs"/>
              </a:endParaRPr>
            </a:p>
          </p:txBody>
        </p:sp>
        <p:sp>
          <p:nvSpPr>
            <p:cNvPr id="175" name="Freeform: Shape 174">
              <a:extLst>
                <a:ext uri="{FF2B5EF4-FFF2-40B4-BE49-F238E27FC236}">
                  <a16:creationId xmlns:a16="http://schemas.microsoft.com/office/drawing/2014/main" id="{71D9F032-036B-42FB-8CBF-CFACD22172B9}"/>
                </a:ext>
              </a:extLst>
            </p:cNvPr>
            <p:cNvSpPr/>
            <p:nvPr/>
          </p:nvSpPr>
          <p:spPr>
            <a:xfrm>
              <a:off x="4543474" y="1950019"/>
              <a:ext cx="769670" cy="1072855"/>
            </a:xfrm>
            <a:custGeom>
              <a:avLst/>
              <a:gdLst>
                <a:gd name="connsiteX0" fmla="*/ 23407 w 415088"/>
                <a:gd name="connsiteY0" fmla="*/ 0 h 578598"/>
                <a:gd name="connsiteX1" fmla="*/ 391681 w 415088"/>
                <a:gd name="connsiteY1" fmla="*/ 0 h 578598"/>
                <a:gd name="connsiteX2" fmla="*/ 415088 w 415088"/>
                <a:gd name="connsiteY2" fmla="*/ 23407 h 578598"/>
                <a:gd name="connsiteX3" fmla="*/ 415088 w 415088"/>
                <a:gd name="connsiteY3" fmla="*/ 527234 h 578598"/>
                <a:gd name="connsiteX4" fmla="*/ 405381 w 415088"/>
                <a:gd name="connsiteY4" fmla="*/ 532764 h 578598"/>
                <a:gd name="connsiteX5" fmla="*/ 376569 w 415088"/>
                <a:gd name="connsiteY5" fmla="*/ 546329 h 578598"/>
                <a:gd name="connsiteX6" fmla="*/ 346587 w 415088"/>
                <a:gd name="connsiteY6" fmla="*/ 557664 h 578598"/>
                <a:gd name="connsiteX7" fmla="*/ 315540 w 415088"/>
                <a:gd name="connsiteY7" fmla="*/ 566664 h 578598"/>
                <a:gd name="connsiteX8" fmla="*/ 283535 w 415088"/>
                <a:gd name="connsiteY8" fmla="*/ 573223 h 578598"/>
                <a:gd name="connsiteX9" fmla="*/ 250675 w 415088"/>
                <a:gd name="connsiteY9" fmla="*/ 577237 h 578598"/>
                <a:gd name="connsiteX10" fmla="*/ 217068 w 415088"/>
                <a:gd name="connsiteY10" fmla="*/ 578598 h 578598"/>
                <a:gd name="connsiteX11" fmla="*/ 183461 w 415088"/>
                <a:gd name="connsiteY11" fmla="*/ 577237 h 578598"/>
                <a:gd name="connsiteX12" fmla="*/ 150601 w 415088"/>
                <a:gd name="connsiteY12" fmla="*/ 573223 h 578598"/>
                <a:gd name="connsiteX13" fmla="*/ 118595 w 415088"/>
                <a:gd name="connsiteY13" fmla="*/ 566664 h 578598"/>
                <a:gd name="connsiteX14" fmla="*/ 87549 w 415088"/>
                <a:gd name="connsiteY14" fmla="*/ 557664 h 578598"/>
                <a:gd name="connsiteX15" fmla="*/ 57567 w 415088"/>
                <a:gd name="connsiteY15" fmla="*/ 546329 h 578598"/>
                <a:gd name="connsiteX16" fmla="*/ 28755 w 415088"/>
                <a:gd name="connsiteY16" fmla="*/ 532764 h 578598"/>
                <a:gd name="connsiteX17" fmla="*/ 1219 w 415088"/>
                <a:gd name="connsiteY17" fmla="*/ 517077 h 578598"/>
                <a:gd name="connsiteX18" fmla="*/ 0 w 415088"/>
                <a:gd name="connsiteY18" fmla="*/ 516252 h 578598"/>
                <a:gd name="connsiteX19" fmla="*/ 0 w 415088"/>
                <a:gd name="connsiteY19" fmla="*/ 23407 h 578598"/>
                <a:gd name="connsiteX20" fmla="*/ 23407 w 415088"/>
                <a:gd name="connsiteY20" fmla="*/ 0 h 57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15088" h="578598">
                  <a:moveTo>
                    <a:pt x="23407" y="0"/>
                  </a:moveTo>
                  <a:lnTo>
                    <a:pt x="391681" y="0"/>
                  </a:lnTo>
                  <a:cubicBezTo>
                    <a:pt x="404608" y="0"/>
                    <a:pt x="415088" y="10480"/>
                    <a:pt x="415088" y="23407"/>
                  </a:cubicBezTo>
                  <a:lnTo>
                    <a:pt x="415088" y="527234"/>
                  </a:lnTo>
                  <a:lnTo>
                    <a:pt x="405381" y="532764"/>
                  </a:lnTo>
                  <a:lnTo>
                    <a:pt x="376569" y="546329"/>
                  </a:lnTo>
                  <a:lnTo>
                    <a:pt x="346587" y="557664"/>
                  </a:lnTo>
                  <a:lnTo>
                    <a:pt x="315540" y="566664"/>
                  </a:lnTo>
                  <a:lnTo>
                    <a:pt x="283535" y="573223"/>
                  </a:lnTo>
                  <a:lnTo>
                    <a:pt x="250675" y="577237"/>
                  </a:lnTo>
                  <a:lnTo>
                    <a:pt x="217068" y="578598"/>
                  </a:lnTo>
                  <a:lnTo>
                    <a:pt x="183461" y="577237"/>
                  </a:lnTo>
                  <a:lnTo>
                    <a:pt x="150601" y="573223"/>
                  </a:lnTo>
                  <a:lnTo>
                    <a:pt x="118595" y="566664"/>
                  </a:lnTo>
                  <a:lnTo>
                    <a:pt x="87549" y="557664"/>
                  </a:lnTo>
                  <a:lnTo>
                    <a:pt x="57567" y="546329"/>
                  </a:lnTo>
                  <a:lnTo>
                    <a:pt x="28755" y="532764"/>
                  </a:lnTo>
                  <a:lnTo>
                    <a:pt x="1219" y="517077"/>
                  </a:lnTo>
                  <a:lnTo>
                    <a:pt x="0" y="516252"/>
                  </a:lnTo>
                  <a:lnTo>
                    <a:pt x="0" y="23407"/>
                  </a:lnTo>
                  <a:cubicBezTo>
                    <a:pt x="0" y="10480"/>
                    <a:pt x="10480" y="0"/>
                    <a:pt x="23407" y="0"/>
                  </a:cubicBezTo>
                  <a:close/>
                </a:path>
              </a:pathLst>
            </a:custGeom>
            <a:solidFill>
              <a:schemeClr val="bg1">
                <a:lumMod val="85000"/>
              </a:schemeClr>
            </a:solidFill>
            <a:ln>
              <a:noFill/>
            </a:ln>
          </p:spPr>
          <p:txBody>
            <a:bodyPr wrap="square" lIns="0" tIns="0" rIns="0" bIns="0" rtlCol="0">
              <a:noAutofit/>
            </a:bodyPr>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mn-ea"/>
                <a:cs typeface="+mn-cs"/>
              </a:endParaRPr>
            </a:p>
          </p:txBody>
        </p:sp>
        <p:sp>
          <p:nvSpPr>
            <p:cNvPr id="51" name="Rectangle: Rounded Corners 50">
              <a:extLst>
                <a:ext uri="{FF2B5EF4-FFF2-40B4-BE49-F238E27FC236}">
                  <a16:creationId xmlns:a16="http://schemas.microsoft.com/office/drawing/2014/main" id="{06B928E5-330C-4B5E-AAF3-AEFBB84BFD87}"/>
                </a:ext>
              </a:extLst>
            </p:cNvPr>
            <p:cNvSpPr/>
            <p:nvPr/>
          </p:nvSpPr>
          <p:spPr>
            <a:xfrm>
              <a:off x="4648135" y="2104799"/>
              <a:ext cx="141387" cy="14138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Segoe UI"/>
                <a:ea typeface="+mn-ea"/>
                <a:cs typeface="+mn-cs"/>
              </a:endParaRPr>
            </a:p>
          </p:txBody>
        </p:sp>
        <p:sp>
          <p:nvSpPr>
            <p:cNvPr id="177" name="Rectangle: Rounded Corners 176">
              <a:extLst>
                <a:ext uri="{FF2B5EF4-FFF2-40B4-BE49-F238E27FC236}">
                  <a16:creationId xmlns:a16="http://schemas.microsoft.com/office/drawing/2014/main" id="{F30C9829-C2C5-40EE-925F-BD010B0750A8}"/>
                </a:ext>
              </a:extLst>
            </p:cNvPr>
            <p:cNvSpPr/>
            <p:nvPr/>
          </p:nvSpPr>
          <p:spPr>
            <a:xfrm>
              <a:off x="4866826" y="2104799"/>
              <a:ext cx="141387" cy="14138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Segoe UI"/>
                <a:ea typeface="+mn-ea"/>
                <a:cs typeface="+mn-cs"/>
              </a:endParaRPr>
            </a:p>
          </p:txBody>
        </p:sp>
        <p:sp>
          <p:nvSpPr>
            <p:cNvPr id="178" name="Rectangle: Rounded Corners 177">
              <a:extLst>
                <a:ext uri="{FF2B5EF4-FFF2-40B4-BE49-F238E27FC236}">
                  <a16:creationId xmlns:a16="http://schemas.microsoft.com/office/drawing/2014/main" id="{339BBC56-F532-4143-82DD-E58FA251E134}"/>
                </a:ext>
              </a:extLst>
            </p:cNvPr>
            <p:cNvSpPr/>
            <p:nvPr/>
          </p:nvSpPr>
          <p:spPr>
            <a:xfrm>
              <a:off x="5078856" y="2104799"/>
              <a:ext cx="141387" cy="14138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Segoe UI"/>
                <a:ea typeface="+mn-ea"/>
                <a:cs typeface="+mn-cs"/>
              </a:endParaRPr>
            </a:p>
          </p:txBody>
        </p:sp>
        <p:sp>
          <p:nvSpPr>
            <p:cNvPr id="179" name="Rectangle: Rounded Corners 178">
              <a:extLst>
                <a:ext uri="{FF2B5EF4-FFF2-40B4-BE49-F238E27FC236}">
                  <a16:creationId xmlns:a16="http://schemas.microsoft.com/office/drawing/2014/main" id="{E7470ACE-FCB9-4CC2-B3D2-66F938B55338}"/>
                </a:ext>
              </a:extLst>
            </p:cNvPr>
            <p:cNvSpPr/>
            <p:nvPr/>
          </p:nvSpPr>
          <p:spPr>
            <a:xfrm>
              <a:off x="4648135" y="2339258"/>
              <a:ext cx="141387" cy="14138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Segoe UI"/>
                <a:ea typeface="+mn-ea"/>
                <a:cs typeface="+mn-cs"/>
              </a:endParaRPr>
            </a:p>
          </p:txBody>
        </p:sp>
        <p:sp>
          <p:nvSpPr>
            <p:cNvPr id="180" name="Rectangle: Rounded Corners 179">
              <a:extLst>
                <a:ext uri="{FF2B5EF4-FFF2-40B4-BE49-F238E27FC236}">
                  <a16:creationId xmlns:a16="http://schemas.microsoft.com/office/drawing/2014/main" id="{1C457AF9-2A56-41C4-880C-58D44D200153}"/>
                </a:ext>
              </a:extLst>
            </p:cNvPr>
            <p:cNvSpPr/>
            <p:nvPr/>
          </p:nvSpPr>
          <p:spPr>
            <a:xfrm>
              <a:off x="4866826" y="2339258"/>
              <a:ext cx="141387" cy="14138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Segoe UI"/>
                <a:ea typeface="+mn-ea"/>
                <a:cs typeface="+mn-cs"/>
              </a:endParaRPr>
            </a:p>
          </p:txBody>
        </p:sp>
        <p:sp>
          <p:nvSpPr>
            <p:cNvPr id="181" name="Rectangle: Rounded Corners 180">
              <a:extLst>
                <a:ext uri="{FF2B5EF4-FFF2-40B4-BE49-F238E27FC236}">
                  <a16:creationId xmlns:a16="http://schemas.microsoft.com/office/drawing/2014/main" id="{4507ABC2-40B1-4525-9579-2F565A90C4A0}"/>
                </a:ext>
              </a:extLst>
            </p:cNvPr>
            <p:cNvSpPr/>
            <p:nvPr/>
          </p:nvSpPr>
          <p:spPr>
            <a:xfrm>
              <a:off x="5078856" y="2339258"/>
              <a:ext cx="141387" cy="14138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Segoe UI"/>
                <a:ea typeface="+mn-ea"/>
                <a:cs typeface="+mn-cs"/>
              </a:endParaRPr>
            </a:p>
          </p:txBody>
        </p:sp>
        <p:sp>
          <p:nvSpPr>
            <p:cNvPr id="182" name="Rectangle: Rounded Corners 181">
              <a:extLst>
                <a:ext uri="{FF2B5EF4-FFF2-40B4-BE49-F238E27FC236}">
                  <a16:creationId xmlns:a16="http://schemas.microsoft.com/office/drawing/2014/main" id="{6121184B-50B7-4749-96C1-5E91C33956D7}"/>
                </a:ext>
              </a:extLst>
            </p:cNvPr>
            <p:cNvSpPr/>
            <p:nvPr/>
          </p:nvSpPr>
          <p:spPr>
            <a:xfrm>
              <a:off x="4648135" y="2558302"/>
              <a:ext cx="141387" cy="14138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Segoe UI"/>
                <a:ea typeface="+mn-ea"/>
                <a:cs typeface="+mn-cs"/>
              </a:endParaRPr>
            </a:p>
          </p:txBody>
        </p:sp>
        <p:sp>
          <p:nvSpPr>
            <p:cNvPr id="183" name="Rectangle: Rounded Corners 182">
              <a:extLst>
                <a:ext uri="{FF2B5EF4-FFF2-40B4-BE49-F238E27FC236}">
                  <a16:creationId xmlns:a16="http://schemas.microsoft.com/office/drawing/2014/main" id="{7B73BAA8-55F7-466C-BDA6-CD203B72BE64}"/>
                </a:ext>
              </a:extLst>
            </p:cNvPr>
            <p:cNvSpPr/>
            <p:nvPr/>
          </p:nvSpPr>
          <p:spPr>
            <a:xfrm>
              <a:off x="4866826" y="2558302"/>
              <a:ext cx="141387" cy="14138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Segoe UI"/>
                <a:ea typeface="+mn-ea"/>
                <a:cs typeface="+mn-cs"/>
              </a:endParaRPr>
            </a:p>
          </p:txBody>
        </p:sp>
        <p:sp>
          <p:nvSpPr>
            <p:cNvPr id="184" name="Rectangle: Rounded Corners 183">
              <a:extLst>
                <a:ext uri="{FF2B5EF4-FFF2-40B4-BE49-F238E27FC236}">
                  <a16:creationId xmlns:a16="http://schemas.microsoft.com/office/drawing/2014/main" id="{73791ECC-4D73-4128-A531-5AE6245FEEF6}"/>
                </a:ext>
              </a:extLst>
            </p:cNvPr>
            <p:cNvSpPr/>
            <p:nvPr/>
          </p:nvSpPr>
          <p:spPr>
            <a:xfrm>
              <a:off x="5078856" y="2558302"/>
              <a:ext cx="141387" cy="14138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Segoe UI"/>
                <a:ea typeface="+mn-ea"/>
                <a:cs typeface="+mn-cs"/>
              </a:endParaRPr>
            </a:p>
          </p:txBody>
        </p:sp>
        <p:sp>
          <p:nvSpPr>
            <p:cNvPr id="26" name="Freeform: Shape 25">
              <a:extLst>
                <a:ext uri="{FF2B5EF4-FFF2-40B4-BE49-F238E27FC236}">
                  <a16:creationId xmlns:a16="http://schemas.microsoft.com/office/drawing/2014/main" id="{4F8108B0-92B5-49BB-A2A8-8D71FAADC95C}"/>
                </a:ext>
              </a:extLst>
            </p:cNvPr>
            <p:cNvSpPr/>
            <p:nvPr/>
          </p:nvSpPr>
          <p:spPr>
            <a:xfrm>
              <a:off x="4837653" y="1946368"/>
              <a:ext cx="194794" cy="46457"/>
            </a:xfrm>
            <a:custGeom>
              <a:avLst/>
              <a:gdLst>
                <a:gd name="connsiteX0" fmla="*/ 148499 w 194794"/>
                <a:gd name="connsiteY0" fmla="*/ 46458 h 46457"/>
                <a:gd name="connsiteX1" fmla="*/ 46457 w 194794"/>
                <a:gd name="connsiteY1" fmla="*/ 46458 h 46457"/>
                <a:gd name="connsiteX2" fmla="*/ 0 w 194794"/>
                <a:gd name="connsiteY2" fmla="*/ 0 h 46457"/>
                <a:gd name="connsiteX3" fmla="*/ 0 w 194794"/>
                <a:gd name="connsiteY3" fmla="*/ 0 h 46457"/>
                <a:gd name="connsiteX4" fmla="*/ 194793 w 194794"/>
                <a:gd name="connsiteY4" fmla="*/ 0 h 46457"/>
                <a:gd name="connsiteX5" fmla="*/ 194793 w 194794"/>
                <a:gd name="connsiteY5" fmla="*/ 0 h 46457"/>
                <a:gd name="connsiteX6" fmla="*/ 148499 w 194794"/>
                <a:gd name="connsiteY6" fmla="*/ 46458 h 4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794" h="46457">
                  <a:moveTo>
                    <a:pt x="148499" y="46458"/>
                  </a:moveTo>
                  <a:lnTo>
                    <a:pt x="46457" y="46458"/>
                  </a:lnTo>
                  <a:cubicBezTo>
                    <a:pt x="20865" y="46458"/>
                    <a:pt x="0" y="25593"/>
                    <a:pt x="0" y="0"/>
                  </a:cubicBezTo>
                  <a:lnTo>
                    <a:pt x="0" y="0"/>
                  </a:lnTo>
                  <a:lnTo>
                    <a:pt x="194793" y="0"/>
                  </a:lnTo>
                  <a:lnTo>
                    <a:pt x="194793" y="0"/>
                  </a:lnTo>
                  <a:cubicBezTo>
                    <a:pt x="194956" y="25593"/>
                    <a:pt x="174091" y="46458"/>
                    <a:pt x="148499" y="46458"/>
                  </a:cubicBezTo>
                  <a:close/>
                </a:path>
              </a:pathLst>
            </a:custGeom>
            <a:solidFill>
              <a:srgbClr val="A8A8A8"/>
            </a:solidFill>
            <a:ln w="1624"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5CB9B44F-92B4-4C5F-AEB1-7CD8438FA8FA}"/>
                </a:ext>
              </a:extLst>
            </p:cNvPr>
            <p:cNvSpPr/>
            <p:nvPr/>
          </p:nvSpPr>
          <p:spPr>
            <a:xfrm>
              <a:off x="4840587" y="1821665"/>
              <a:ext cx="192185" cy="126332"/>
            </a:xfrm>
            <a:custGeom>
              <a:avLst/>
              <a:gdLst>
                <a:gd name="connsiteX0" fmla="*/ 192022 w 192185"/>
                <a:gd name="connsiteY0" fmla="*/ 126333 h 126332"/>
                <a:gd name="connsiteX1" fmla="*/ 0 w 192185"/>
                <a:gd name="connsiteY1" fmla="*/ 126333 h 126332"/>
                <a:gd name="connsiteX2" fmla="*/ 0 w 192185"/>
                <a:gd name="connsiteY2" fmla="*/ 17116 h 126332"/>
                <a:gd name="connsiteX3" fmla="*/ 17116 w 192185"/>
                <a:gd name="connsiteY3" fmla="*/ 0 h 126332"/>
                <a:gd name="connsiteX4" fmla="*/ 175069 w 192185"/>
                <a:gd name="connsiteY4" fmla="*/ 0 h 126332"/>
                <a:gd name="connsiteX5" fmla="*/ 192185 w 192185"/>
                <a:gd name="connsiteY5" fmla="*/ 17116 h 126332"/>
                <a:gd name="connsiteX6" fmla="*/ 192185 w 192185"/>
                <a:gd name="connsiteY6" fmla="*/ 126333 h 126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185" h="126332">
                  <a:moveTo>
                    <a:pt x="192022" y="126333"/>
                  </a:moveTo>
                  <a:lnTo>
                    <a:pt x="0" y="126333"/>
                  </a:lnTo>
                  <a:lnTo>
                    <a:pt x="0" y="17116"/>
                  </a:lnTo>
                  <a:cubicBezTo>
                    <a:pt x="0" y="7661"/>
                    <a:pt x="7661" y="0"/>
                    <a:pt x="17116" y="0"/>
                  </a:cubicBezTo>
                  <a:lnTo>
                    <a:pt x="175069" y="0"/>
                  </a:lnTo>
                  <a:cubicBezTo>
                    <a:pt x="184524" y="0"/>
                    <a:pt x="192185" y="7661"/>
                    <a:pt x="192185" y="17116"/>
                  </a:cubicBezTo>
                  <a:lnTo>
                    <a:pt x="192185" y="126333"/>
                  </a:lnTo>
                  <a:close/>
                </a:path>
              </a:pathLst>
            </a:custGeom>
            <a:solidFill>
              <a:srgbClr val="FFFFFF"/>
            </a:solidFill>
            <a:ln w="1624"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4FD08C2E-7388-4D55-A7C2-A000053F520D}"/>
                </a:ext>
              </a:extLst>
            </p:cNvPr>
            <p:cNvSpPr/>
            <p:nvPr/>
          </p:nvSpPr>
          <p:spPr>
            <a:xfrm>
              <a:off x="4829503" y="1728750"/>
              <a:ext cx="210279" cy="270760"/>
            </a:xfrm>
            <a:custGeom>
              <a:avLst/>
              <a:gdLst>
                <a:gd name="connsiteX0" fmla="*/ 148499 w 210279"/>
                <a:gd name="connsiteY0" fmla="*/ 259675 h 270760"/>
                <a:gd name="connsiteX1" fmla="*/ 61943 w 210279"/>
                <a:gd name="connsiteY1" fmla="*/ 259675 h 270760"/>
                <a:gd name="connsiteX2" fmla="*/ 14671 w 210279"/>
                <a:gd name="connsiteY2" fmla="*/ 227562 h 270760"/>
                <a:gd name="connsiteX3" fmla="*/ 195608 w 210279"/>
                <a:gd name="connsiteY3" fmla="*/ 227562 h 270760"/>
                <a:gd name="connsiteX4" fmla="*/ 148499 w 210279"/>
                <a:gd name="connsiteY4" fmla="*/ 259675 h 270760"/>
                <a:gd name="connsiteX5" fmla="*/ 11084 w 210279"/>
                <a:gd name="connsiteY5" fmla="*/ 121280 h 270760"/>
                <a:gd name="connsiteX6" fmla="*/ 38633 w 210279"/>
                <a:gd name="connsiteY6" fmla="*/ 93731 h 270760"/>
                <a:gd name="connsiteX7" fmla="*/ 171646 w 210279"/>
                <a:gd name="connsiteY7" fmla="*/ 93731 h 270760"/>
                <a:gd name="connsiteX8" fmla="*/ 199195 w 210279"/>
                <a:gd name="connsiteY8" fmla="*/ 121280 h 270760"/>
                <a:gd name="connsiteX9" fmla="*/ 199195 w 210279"/>
                <a:gd name="connsiteY9" fmla="*/ 209142 h 270760"/>
                <a:gd name="connsiteX10" fmla="*/ 198543 w 210279"/>
                <a:gd name="connsiteY10" fmla="*/ 216478 h 270760"/>
                <a:gd name="connsiteX11" fmla="*/ 11737 w 210279"/>
                <a:gd name="connsiteY11" fmla="*/ 216478 h 270760"/>
                <a:gd name="connsiteX12" fmla="*/ 11084 w 210279"/>
                <a:gd name="connsiteY12" fmla="*/ 208816 h 270760"/>
                <a:gd name="connsiteX13" fmla="*/ 11084 w 210279"/>
                <a:gd name="connsiteY13" fmla="*/ 121280 h 270760"/>
                <a:gd name="connsiteX14" fmla="*/ 55259 w 210279"/>
                <a:gd name="connsiteY14" fmla="*/ 44828 h 270760"/>
                <a:gd name="connsiteX15" fmla="*/ 86720 w 210279"/>
                <a:gd name="connsiteY15" fmla="*/ 10922 h 270760"/>
                <a:gd name="connsiteX16" fmla="*/ 123233 w 210279"/>
                <a:gd name="connsiteY16" fmla="*/ 10922 h 270760"/>
                <a:gd name="connsiteX17" fmla="*/ 154857 w 210279"/>
                <a:gd name="connsiteY17" fmla="*/ 44828 h 270760"/>
                <a:gd name="connsiteX18" fmla="*/ 154857 w 210279"/>
                <a:gd name="connsiteY18" fmla="*/ 82646 h 270760"/>
                <a:gd name="connsiteX19" fmla="*/ 55259 w 210279"/>
                <a:gd name="connsiteY19" fmla="*/ 82646 h 270760"/>
                <a:gd name="connsiteX20" fmla="*/ 55259 w 210279"/>
                <a:gd name="connsiteY20" fmla="*/ 44828 h 270760"/>
                <a:gd name="connsiteX21" fmla="*/ 171646 w 210279"/>
                <a:gd name="connsiteY21" fmla="*/ 82646 h 270760"/>
                <a:gd name="connsiteX22" fmla="*/ 165941 w 210279"/>
                <a:gd name="connsiteY22" fmla="*/ 82646 h 270760"/>
                <a:gd name="connsiteX23" fmla="*/ 165941 w 210279"/>
                <a:gd name="connsiteY23" fmla="*/ 44828 h 270760"/>
                <a:gd name="connsiteX24" fmla="*/ 123396 w 210279"/>
                <a:gd name="connsiteY24" fmla="*/ 0 h 270760"/>
                <a:gd name="connsiteX25" fmla="*/ 86883 w 210279"/>
                <a:gd name="connsiteY25" fmla="*/ 0 h 270760"/>
                <a:gd name="connsiteX26" fmla="*/ 44175 w 210279"/>
                <a:gd name="connsiteY26" fmla="*/ 44828 h 270760"/>
                <a:gd name="connsiteX27" fmla="*/ 44175 w 210279"/>
                <a:gd name="connsiteY27" fmla="*/ 82646 h 270760"/>
                <a:gd name="connsiteX28" fmla="*/ 38470 w 210279"/>
                <a:gd name="connsiteY28" fmla="*/ 82646 h 270760"/>
                <a:gd name="connsiteX29" fmla="*/ 0 w 210279"/>
                <a:gd name="connsiteY29" fmla="*/ 121280 h 270760"/>
                <a:gd name="connsiteX30" fmla="*/ 0 w 210279"/>
                <a:gd name="connsiteY30" fmla="*/ 208816 h 270760"/>
                <a:gd name="connsiteX31" fmla="*/ 61943 w 210279"/>
                <a:gd name="connsiteY31" fmla="*/ 270760 h 270760"/>
                <a:gd name="connsiteX32" fmla="*/ 148662 w 210279"/>
                <a:gd name="connsiteY32" fmla="*/ 270760 h 270760"/>
                <a:gd name="connsiteX33" fmla="*/ 210279 w 210279"/>
                <a:gd name="connsiteY33" fmla="*/ 209142 h 270760"/>
                <a:gd name="connsiteX34" fmla="*/ 210279 w 210279"/>
                <a:gd name="connsiteY34" fmla="*/ 121280 h 270760"/>
                <a:gd name="connsiteX35" fmla="*/ 171646 w 210279"/>
                <a:gd name="connsiteY35" fmla="*/ 82646 h 27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0279" h="270760">
                  <a:moveTo>
                    <a:pt x="148499" y="259675"/>
                  </a:moveTo>
                  <a:lnTo>
                    <a:pt x="61943" y="259675"/>
                  </a:lnTo>
                  <a:cubicBezTo>
                    <a:pt x="40426" y="259675"/>
                    <a:pt x="22169" y="246308"/>
                    <a:pt x="14671" y="227562"/>
                  </a:cubicBezTo>
                  <a:lnTo>
                    <a:pt x="195608" y="227562"/>
                  </a:lnTo>
                  <a:cubicBezTo>
                    <a:pt x="188273" y="246308"/>
                    <a:pt x="170016" y="259675"/>
                    <a:pt x="148499" y="259675"/>
                  </a:cubicBezTo>
                  <a:moveTo>
                    <a:pt x="11084" y="121280"/>
                  </a:moveTo>
                  <a:cubicBezTo>
                    <a:pt x="11084" y="106120"/>
                    <a:pt x="23473" y="93731"/>
                    <a:pt x="38633" y="93731"/>
                  </a:cubicBezTo>
                  <a:lnTo>
                    <a:pt x="171646" y="93731"/>
                  </a:lnTo>
                  <a:cubicBezTo>
                    <a:pt x="186806" y="93731"/>
                    <a:pt x="199195" y="106120"/>
                    <a:pt x="199195" y="121280"/>
                  </a:cubicBezTo>
                  <a:lnTo>
                    <a:pt x="199195" y="209142"/>
                  </a:lnTo>
                  <a:cubicBezTo>
                    <a:pt x="199195" y="211587"/>
                    <a:pt x="198869" y="214195"/>
                    <a:pt x="198543" y="216478"/>
                  </a:cubicBezTo>
                  <a:lnTo>
                    <a:pt x="11737" y="216478"/>
                  </a:lnTo>
                  <a:cubicBezTo>
                    <a:pt x="11410" y="214032"/>
                    <a:pt x="11084" y="211424"/>
                    <a:pt x="11084" y="208816"/>
                  </a:cubicBezTo>
                  <a:lnTo>
                    <a:pt x="11084" y="121280"/>
                  </a:lnTo>
                  <a:close/>
                  <a:moveTo>
                    <a:pt x="55259" y="44828"/>
                  </a:moveTo>
                  <a:cubicBezTo>
                    <a:pt x="55259" y="26245"/>
                    <a:pt x="69441" y="10922"/>
                    <a:pt x="86720" y="10922"/>
                  </a:cubicBezTo>
                  <a:lnTo>
                    <a:pt x="123233" y="10922"/>
                  </a:lnTo>
                  <a:cubicBezTo>
                    <a:pt x="140838" y="11085"/>
                    <a:pt x="154857" y="26245"/>
                    <a:pt x="154857" y="44828"/>
                  </a:cubicBezTo>
                  <a:lnTo>
                    <a:pt x="154857" y="82646"/>
                  </a:lnTo>
                  <a:lnTo>
                    <a:pt x="55259" y="82646"/>
                  </a:lnTo>
                  <a:lnTo>
                    <a:pt x="55259" y="44828"/>
                  </a:lnTo>
                  <a:close/>
                  <a:moveTo>
                    <a:pt x="171646" y="82646"/>
                  </a:moveTo>
                  <a:lnTo>
                    <a:pt x="165941" y="82646"/>
                  </a:lnTo>
                  <a:lnTo>
                    <a:pt x="165941" y="44828"/>
                  </a:lnTo>
                  <a:cubicBezTo>
                    <a:pt x="165941" y="20050"/>
                    <a:pt x="146869" y="0"/>
                    <a:pt x="123396" y="0"/>
                  </a:cubicBezTo>
                  <a:lnTo>
                    <a:pt x="86883" y="0"/>
                  </a:lnTo>
                  <a:cubicBezTo>
                    <a:pt x="63410" y="0"/>
                    <a:pt x="44175" y="20050"/>
                    <a:pt x="44175" y="44828"/>
                  </a:cubicBezTo>
                  <a:lnTo>
                    <a:pt x="44175" y="82646"/>
                  </a:lnTo>
                  <a:lnTo>
                    <a:pt x="38470" y="82646"/>
                  </a:lnTo>
                  <a:cubicBezTo>
                    <a:pt x="17279" y="82646"/>
                    <a:pt x="0" y="99925"/>
                    <a:pt x="0" y="121280"/>
                  </a:cubicBezTo>
                  <a:lnTo>
                    <a:pt x="0" y="208816"/>
                  </a:lnTo>
                  <a:cubicBezTo>
                    <a:pt x="0" y="242885"/>
                    <a:pt x="27711" y="270760"/>
                    <a:pt x="61943" y="270760"/>
                  </a:cubicBezTo>
                  <a:lnTo>
                    <a:pt x="148662" y="270760"/>
                  </a:lnTo>
                  <a:cubicBezTo>
                    <a:pt x="182731" y="270760"/>
                    <a:pt x="210279" y="243048"/>
                    <a:pt x="210279" y="209142"/>
                  </a:cubicBezTo>
                  <a:lnTo>
                    <a:pt x="210279" y="121280"/>
                  </a:lnTo>
                  <a:cubicBezTo>
                    <a:pt x="210279" y="99925"/>
                    <a:pt x="192837" y="82646"/>
                    <a:pt x="171646" y="82646"/>
                  </a:cubicBezTo>
                </a:path>
              </a:pathLst>
            </a:custGeom>
            <a:solidFill>
              <a:schemeClr val="accent2"/>
            </a:solidFill>
            <a:ln w="1624"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F85B90D3-5D9B-443B-846E-8531617707DD}"/>
                </a:ext>
              </a:extLst>
            </p:cNvPr>
            <p:cNvSpPr/>
            <p:nvPr/>
          </p:nvSpPr>
          <p:spPr>
            <a:xfrm>
              <a:off x="4909376" y="1846443"/>
              <a:ext cx="50532" cy="74495"/>
            </a:xfrm>
            <a:custGeom>
              <a:avLst/>
              <a:gdLst>
                <a:gd name="connsiteX0" fmla="*/ 19724 w 50532"/>
                <a:gd name="connsiteY0" fmla="*/ 49881 h 74495"/>
                <a:gd name="connsiteX1" fmla="*/ 19724 w 50532"/>
                <a:gd name="connsiteY1" fmla="*/ 74496 h 74495"/>
                <a:gd name="connsiteX2" fmla="*/ 30808 w 50532"/>
                <a:gd name="connsiteY2" fmla="*/ 74496 h 74495"/>
                <a:gd name="connsiteX3" fmla="*/ 30808 w 50532"/>
                <a:gd name="connsiteY3" fmla="*/ 49881 h 74495"/>
                <a:gd name="connsiteX4" fmla="*/ 50532 w 50532"/>
                <a:gd name="connsiteY4" fmla="*/ 25267 h 74495"/>
                <a:gd name="connsiteX5" fmla="*/ 25266 w 50532"/>
                <a:gd name="connsiteY5" fmla="*/ 0 h 74495"/>
                <a:gd name="connsiteX6" fmla="*/ 0 w 50532"/>
                <a:gd name="connsiteY6" fmla="*/ 25267 h 74495"/>
                <a:gd name="connsiteX7" fmla="*/ 19724 w 50532"/>
                <a:gd name="connsiteY7" fmla="*/ 49881 h 74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32" h="74495">
                  <a:moveTo>
                    <a:pt x="19724" y="49881"/>
                  </a:moveTo>
                  <a:lnTo>
                    <a:pt x="19724" y="74496"/>
                  </a:lnTo>
                  <a:lnTo>
                    <a:pt x="30808" y="74496"/>
                  </a:lnTo>
                  <a:lnTo>
                    <a:pt x="30808" y="49881"/>
                  </a:lnTo>
                  <a:cubicBezTo>
                    <a:pt x="42056" y="47273"/>
                    <a:pt x="50532" y="37329"/>
                    <a:pt x="50532" y="25267"/>
                  </a:cubicBezTo>
                  <a:cubicBezTo>
                    <a:pt x="50532" y="11248"/>
                    <a:pt x="39285" y="0"/>
                    <a:pt x="25266" y="0"/>
                  </a:cubicBezTo>
                  <a:cubicBezTo>
                    <a:pt x="11247" y="0"/>
                    <a:pt x="0" y="11248"/>
                    <a:pt x="0" y="25267"/>
                  </a:cubicBezTo>
                  <a:cubicBezTo>
                    <a:pt x="0" y="37329"/>
                    <a:pt x="8476" y="47436"/>
                    <a:pt x="19724" y="49881"/>
                  </a:cubicBezTo>
                </a:path>
              </a:pathLst>
            </a:custGeom>
            <a:solidFill>
              <a:schemeClr val="accent1"/>
            </a:solidFill>
            <a:ln w="1624" cap="flat">
              <a:noFill/>
              <a:prstDash val="solid"/>
              <a:miter/>
            </a:ln>
          </p:spPr>
          <p:txBody>
            <a:bodyPr rtlCol="0" anchor="ctr"/>
            <a:lstStyle/>
            <a:p>
              <a:endParaRPr lang="en-US"/>
            </a:p>
          </p:txBody>
        </p:sp>
      </p:grpSp>
      <p:pic>
        <p:nvPicPr>
          <p:cNvPr id="113" name="Graphic 112">
            <a:extLst>
              <a:ext uri="{FF2B5EF4-FFF2-40B4-BE49-F238E27FC236}">
                <a16:creationId xmlns:a16="http://schemas.microsoft.com/office/drawing/2014/main" id="{7711E8B6-1AEA-418A-9223-B0EB7BD0A8C2}"/>
              </a:ext>
              <a:ext uri="{C183D7F6-B498-43B3-948B-1728B52AA6E4}">
                <adec:decorative xmlns:adec="http://schemas.microsoft.com/office/drawing/2017/decorative" val="1"/>
              </a:ext>
            </a:extLst>
          </p:cNvPr>
          <p:cNvPicPr>
            <a:picLocks noChangeAspect="1"/>
          </p:cNvPicPr>
          <p:nvPr/>
        </p:nvPicPr>
        <p:blipFill>
          <a:blip r:embed="rId9" cstate="print">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9441429" y="5218937"/>
            <a:ext cx="257943" cy="331932"/>
          </a:xfrm>
          <a:prstGeom prst="rect">
            <a:avLst/>
          </a:prstGeom>
        </p:spPr>
      </p:pic>
      <p:grpSp>
        <p:nvGrpSpPr>
          <p:cNvPr id="10" name="Group 9">
            <a:extLst>
              <a:ext uri="{FF2B5EF4-FFF2-40B4-BE49-F238E27FC236}">
                <a16:creationId xmlns:a16="http://schemas.microsoft.com/office/drawing/2014/main" id="{DE5DC67A-70DD-9411-15D5-786C1BE2665A}"/>
              </a:ext>
              <a:ext uri="{C183D7F6-B498-43B3-948B-1728B52AA6E4}">
                <adec:decorative xmlns:adec="http://schemas.microsoft.com/office/drawing/2017/decorative" val="1"/>
              </a:ext>
            </a:extLst>
          </p:cNvPr>
          <p:cNvGrpSpPr/>
          <p:nvPr/>
        </p:nvGrpSpPr>
        <p:grpSpPr>
          <a:xfrm>
            <a:off x="9362782" y="1469184"/>
            <a:ext cx="335009" cy="416520"/>
            <a:chOff x="9362782" y="1469184"/>
            <a:chExt cx="335009" cy="416520"/>
          </a:xfrm>
        </p:grpSpPr>
        <p:grpSp>
          <p:nvGrpSpPr>
            <p:cNvPr id="114" name="Group 113">
              <a:extLst>
                <a:ext uri="{FF2B5EF4-FFF2-40B4-BE49-F238E27FC236}">
                  <a16:creationId xmlns:a16="http://schemas.microsoft.com/office/drawing/2014/main" id="{4FA96967-10D5-47E5-9610-E3ED41427974}"/>
                </a:ext>
                <a:ext uri="{C183D7F6-B498-43B3-948B-1728B52AA6E4}">
                  <adec:decorative xmlns:adec="http://schemas.microsoft.com/office/drawing/2017/decorative" val="1"/>
                </a:ext>
              </a:extLst>
            </p:cNvPr>
            <p:cNvGrpSpPr/>
            <p:nvPr/>
          </p:nvGrpSpPr>
          <p:grpSpPr>
            <a:xfrm>
              <a:off x="9362782" y="1545272"/>
              <a:ext cx="269573" cy="340432"/>
              <a:chOff x="8817733" y="4873009"/>
              <a:chExt cx="350885" cy="443121"/>
            </a:xfrm>
            <a:solidFill>
              <a:schemeClr val="bg1"/>
            </a:solidFill>
          </p:grpSpPr>
          <p:pic>
            <p:nvPicPr>
              <p:cNvPr id="115" name="Graphic 114">
                <a:extLst>
                  <a:ext uri="{FF2B5EF4-FFF2-40B4-BE49-F238E27FC236}">
                    <a16:creationId xmlns:a16="http://schemas.microsoft.com/office/drawing/2014/main" id="{98466D1F-FA4D-420C-9815-5134B4263C6E}"/>
                  </a:ext>
                </a:extLst>
              </p:cNvPr>
              <p:cNvPicPr>
                <a:picLocks noChangeAspect="1"/>
              </p:cNvPicPr>
              <p:nvPr/>
            </p:nvPicPr>
            <p:blipFill>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823291" y="4873009"/>
                <a:ext cx="345327" cy="441251"/>
              </a:xfrm>
              <a:prstGeom prst="rect">
                <a:avLst/>
              </a:prstGeom>
            </p:spPr>
          </p:pic>
          <p:pic>
            <p:nvPicPr>
              <p:cNvPr id="116" name="Graphic 115">
                <a:extLst>
                  <a:ext uri="{FF2B5EF4-FFF2-40B4-BE49-F238E27FC236}">
                    <a16:creationId xmlns:a16="http://schemas.microsoft.com/office/drawing/2014/main" id="{52C595AA-519F-4C3B-BF6B-C36065314FA7}"/>
                  </a:ext>
                </a:extLst>
              </p:cNvPr>
              <p:cNvPicPr>
                <a:picLocks noChangeAspect="1"/>
              </p:cNvPicPr>
              <p:nvPr/>
            </p:nvPicPr>
            <p:blipFill>
              <a:blip r:embed="rId7" cstate="print">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8817733" y="4873478"/>
                <a:ext cx="350433" cy="442652"/>
              </a:xfrm>
              <a:prstGeom prst="rect">
                <a:avLst/>
              </a:prstGeom>
            </p:spPr>
          </p:pic>
        </p:grpSp>
        <p:sp>
          <p:nvSpPr>
            <p:cNvPr id="185" name="Oval 184">
              <a:extLst>
                <a:ext uri="{FF2B5EF4-FFF2-40B4-BE49-F238E27FC236}">
                  <a16:creationId xmlns:a16="http://schemas.microsoft.com/office/drawing/2014/main" id="{B19BB0C8-812B-45F0-B30C-7C7759DFB534}"/>
                </a:ext>
                <a:ext uri="{C183D7F6-B498-43B3-948B-1728B52AA6E4}">
                  <adec:decorative xmlns:adec="http://schemas.microsoft.com/office/drawing/2017/decorative" val="1"/>
                </a:ext>
              </a:extLst>
            </p:cNvPr>
            <p:cNvSpPr/>
            <p:nvPr/>
          </p:nvSpPr>
          <p:spPr bwMode="auto">
            <a:xfrm>
              <a:off x="9501800" y="1479487"/>
              <a:ext cx="167323" cy="167322"/>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4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87" name="Oval 186">
              <a:extLst>
                <a:ext uri="{FF2B5EF4-FFF2-40B4-BE49-F238E27FC236}">
                  <a16:creationId xmlns:a16="http://schemas.microsoft.com/office/drawing/2014/main" id="{0FF9E289-28BB-43C0-B4A9-8F0E3FE25A99}"/>
                </a:ext>
                <a:ext uri="{C183D7F6-B498-43B3-948B-1728B52AA6E4}">
                  <adec:decorative xmlns:adec="http://schemas.microsoft.com/office/drawing/2017/decorative" val="1"/>
                </a:ext>
              </a:extLst>
            </p:cNvPr>
            <p:cNvSpPr/>
            <p:nvPr/>
          </p:nvSpPr>
          <p:spPr bwMode="auto">
            <a:xfrm>
              <a:off x="9496779" y="1469184"/>
              <a:ext cx="201012" cy="201012"/>
            </a:xfrm>
            <a:prstGeom prst="ellipse">
              <a:avLst/>
            </a:prstGeom>
            <a:solidFill>
              <a:srgbClr val="C2C2C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rgbClr val="FFFFFF"/>
                </a:solidFill>
                <a:latin typeface="Segoe UI"/>
              </a:endParaRPr>
            </a:p>
          </p:txBody>
        </p:sp>
        <p:sp>
          <p:nvSpPr>
            <p:cNvPr id="16" name="Graphic 185">
              <a:extLst>
                <a:ext uri="{FF2B5EF4-FFF2-40B4-BE49-F238E27FC236}">
                  <a16:creationId xmlns:a16="http://schemas.microsoft.com/office/drawing/2014/main" id="{96D75C3D-5E30-4718-9A0C-8F5E19EC9B2E}"/>
                </a:ext>
                <a:ext uri="{C183D7F6-B498-43B3-948B-1728B52AA6E4}">
                  <adec:decorative xmlns:adec="http://schemas.microsoft.com/office/drawing/2017/decorative" val="1"/>
                </a:ext>
              </a:extLst>
            </p:cNvPr>
            <p:cNvSpPr/>
            <p:nvPr/>
          </p:nvSpPr>
          <p:spPr>
            <a:xfrm>
              <a:off x="9554729" y="1521514"/>
              <a:ext cx="88792" cy="93497"/>
            </a:xfrm>
            <a:custGeom>
              <a:avLst/>
              <a:gdLst>
                <a:gd name="connsiteX0" fmla="*/ 29119 w 100946"/>
                <a:gd name="connsiteY0" fmla="*/ 30587 h 106295"/>
                <a:gd name="connsiteX1" fmla="*/ 50473 w 100946"/>
                <a:gd name="connsiteY1" fmla="*/ 9233 h 106295"/>
                <a:gd name="connsiteX2" fmla="*/ 71827 w 100946"/>
                <a:gd name="connsiteY2" fmla="*/ 30587 h 106295"/>
                <a:gd name="connsiteX3" fmla="*/ 50473 w 100946"/>
                <a:gd name="connsiteY3" fmla="*/ 51941 h 106295"/>
                <a:gd name="connsiteX4" fmla="*/ 29119 w 100946"/>
                <a:gd name="connsiteY4" fmla="*/ 30587 h 106295"/>
                <a:gd name="connsiteX5" fmla="*/ 50473 w 100946"/>
                <a:gd name="connsiteY5" fmla="*/ 65530 h 106295"/>
                <a:gd name="connsiteX6" fmla="*/ 91240 w 100946"/>
                <a:gd name="connsiteY6" fmla="*/ 106296 h 106295"/>
                <a:gd name="connsiteX7" fmla="*/ 100946 w 100946"/>
                <a:gd name="connsiteY7" fmla="*/ 106296 h 106295"/>
                <a:gd name="connsiteX8" fmla="*/ 65033 w 100946"/>
                <a:gd name="connsiteY8" fmla="*/ 58250 h 106295"/>
                <a:gd name="connsiteX9" fmla="*/ 81534 w 100946"/>
                <a:gd name="connsiteY9" fmla="*/ 31072 h 106295"/>
                <a:gd name="connsiteX10" fmla="*/ 50473 w 100946"/>
                <a:gd name="connsiteY10" fmla="*/ 12 h 106295"/>
                <a:gd name="connsiteX11" fmla="*/ 19413 w 100946"/>
                <a:gd name="connsiteY11" fmla="*/ 30587 h 106295"/>
                <a:gd name="connsiteX12" fmla="*/ 35914 w 100946"/>
                <a:gd name="connsiteY12" fmla="*/ 57765 h 106295"/>
                <a:gd name="connsiteX13" fmla="*/ 0 w 100946"/>
                <a:gd name="connsiteY13" fmla="*/ 106296 h 106295"/>
                <a:gd name="connsiteX14" fmla="*/ 9706 w 100946"/>
                <a:gd name="connsiteY14" fmla="*/ 106296 h 106295"/>
                <a:gd name="connsiteX15" fmla="*/ 50473 w 100946"/>
                <a:gd name="connsiteY15" fmla="*/ 65530 h 10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946" h="106295">
                  <a:moveTo>
                    <a:pt x="29119" y="30587"/>
                  </a:moveTo>
                  <a:cubicBezTo>
                    <a:pt x="29119" y="18939"/>
                    <a:pt x="38826" y="9233"/>
                    <a:pt x="50473" y="9233"/>
                  </a:cubicBezTo>
                  <a:cubicBezTo>
                    <a:pt x="62121" y="9233"/>
                    <a:pt x="71827" y="18939"/>
                    <a:pt x="71827" y="30587"/>
                  </a:cubicBezTo>
                  <a:cubicBezTo>
                    <a:pt x="71827" y="42234"/>
                    <a:pt x="62121" y="51941"/>
                    <a:pt x="50473" y="51941"/>
                  </a:cubicBezTo>
                  <a:cubicBezTo>
                    <a:pt x="38826" y="51941"/>
                    <a:pt x="29119" y="42234"/>
                    <a:pt x="29119" y="30587"/>
                  </a:cubicBezTo>
                  <a:moveTo>
                    <a:pt x="50473" y="65530"/>
                  </a:moveTo>
                  <a:cubicBezTo>
                    <a:pt x="72798" y="65530"/>
                    <a:pt x="91240" y="83971"/>
                    <a:pt x="91240" y="106296"/>
                  </a:cubicBezTo>
                  <a:lnTo>
                    <a:pt x="100946" y="106296"/>
                  </a:lnTo>
                  <a:cubicBezTo>
                    <a:pt x="100946" y="83486"/>
                    <a:pt x="85901" y="64559"/>
                    <a:pt x="65033" y="58250"/>
                  </a:cubicBezTo>
                  <a:cubicBezTo>
                    <a:pt x="74739" y="52911"/>
                    <a:pt x="81534" y="42720"/>
                    <a:pt x="81534" y="31072"/>
                  </a:cubicBezTo>
                  <a:cubicBezTo>
                    <a:pt x="81534" y="14086"/>
                    <a:pt x="67459" y="12"/>
                    <a:pt x="50473" y="12"/>
                  </a:cubicBezTo>
                  <a:cubicBezTo>
                    <a:pt x="33487" y="-473"/>
                    <a:pt x="19413" y="13601"/>
                    <a:pt x="19413" y="30587"/>
                  </a:cubicBezTo>
                  <a:cubicBezTo>
                    <a:pt x="19413" y="42234"/>
                    <a:pt x="26207" y="52911"/>
                    <a:pt x="35914" y="57765"/>
                  </a:cubicBezTo>
                  <a:cubicBezTo>
                    <a:pt x="15045" y="64559"/>
                    <a:pt x="0" y="83486"/>
                    <a:pt x="0" y="106296"/>
                  </a:cubicBezTo>
                  <a:lnTo>
                    <a:pt x="9706" y="106296"/>
                  </a:lnTo>
                  <a:cubicBezTo>
                    <a:pt x="9706" y="83971"/>
                    <a:pt x="28149" y="65530"/>
                    <a:pt x="50473" y="65530"/>
                  </a:cubicBezTo>
                </a:path>
              </a:pathLst>
            </a:custGeom>
            <a:solidFill>
              <a:schemeClr val="accent1"/>
            </a:solidFill>
            <a:ln w="15875" cap="flat">
              <a:solidFill>
                <a:srgbClr val="3E3E3E"/>
              </a:solidFill>
              <a:prstDash val="solid"/>
              <a:miter/>
            </a:ln>
          </p:spPr>
          <p:txBody>
            <a:bodyPr rtlCol="0" anchor="ctr"/>
            <a:lstStyle/>
            <a:p>
              <a:endParaRPr lang="en-US"/>
            </a:p>
          </p:txBody>
        </p:sp>
      </p:grpSp>
      <p:grpSp>
        <p:nvGrpSpPr>
          <p:cNvPr id="17" name="Group 16">
            <a:extLst>
              <a:ext uri="{FF2B5EF4-FFF2-40B4-BE49-F238E27FC236}">
                <a16:creationId xmlns:a16="http://schemas.microsoft.com/office/drawing/2014/main" id="{ADFAAF8F-4BD1-4FC3-88AC-755C053626AA}"/>
              </a:ext>
              <a:ext uri="{C183D7F6-B498-43B3-948B-1728B52AA6E4}">
                <adec:decorative xmlns:adec="http://schemas.microsoft.com/office/drawing/2017/decorative" val="1"/>
              </a:ext>
            </a:extLst>
          </p:cNvPr>
          <p:cNvGrpSpPr/>
          <p:nvPr/>
        </p:nvGrpSpPr>
        <p:grpSpPr>
          <a:xfrm>
            <a:off x="6277761" y="2451378"/>
            <a:ext cx="453603" cy="477637"/>
            <a:chOff x="6277449" y="2968893"/>
            <a:chExt cx="453603" cy="477637"/>
          </a:xfrm>
        </p:grpSpPr>
        <p:grpSp>
          <p:nvGrpSpPr>
            <p:cNvPr id="126" name="Group 125">
              <a:extLst>
                <a:ext uri="{FF2B5EF4-FFF2-40B4-BE49-F238E27FC236}">
                  <a16:creationId xmlns:a16="http://schemas.microsoft.com/office/drawing/2014/main" id="{D6EBDB3F-54C4-4AA6-BBDE-121033A88DBE}"/>
                </a:ext>
              </a:extLst>
            </p:cNvPr>
            <p:cNvGrpSpPr/>
            <p:nvPr/>
          </p:nvGrpSpPr>
          <p:grpSpPr>
            <a:xfrm>
              <a:off x="6461479" y="2968893"/>
              <a:ext cx="269573" cy="340432"/>
              <a:chOff x="8817733" y="4873009"/>
              <a:chExt cx="350885" cy="443121"/>
            </a:xfrm>
            <a:solidFill>
              <a:schemeClr val="bg1"/>
            </a:solidFill>
          </p:grpSpPr>
          <p:pic>
            <p:nvPicPr>
              <p:cNvPr id="127" name="Graphic 126">
                <a:extLst>
                  <a:ext uri="{FF2B5EF4-FFF2-40B4-BE49-F238E27FC236}">
                    <a16:creationId xmlns:a16="http://schemas.microsoft.com/office/drawing/2014/main" id="{915DE8C7-F5D7-4B7A-9E83-549405CC8DDE}"/>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8823291" y="4873009"/>
                <a:ext cx="345327" cy="441251"/>
              </a:xfrm>
              <a:prstGeom prst="rect">
                <a:avLst/>
              </a:prstGeom>
            </p:spPr>
          </p:pic>
          <p:pic>
            <p:nvPicPr>
              <p:cNvPr id="128" name="Graphic 127">
                <a:extLst>
                  <a:ext uri="{FF2B5EF4-FFF2-40B4-BE49-F238E27FC236}">
                    <a16:creationId xmlns:a16="http://schemas.microsoft.com/office/drawing/2014/main" id="{AB573D16-56A1-405E-AF38-4B6C03B89B83}"/>
                  </a:ext>
                </a:extLst>
              </p:cNvPr>
              <p:cNvPicPr>
                <a:picLocks noChangeAspect="1"/>
              </p:cNvPicPr>
              <p:nvPr/>
            </p:nvPicPr>
            <p:blipFill>
              <a:blip r:embed="rId13" cstate="print">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8817733" y="4873478"/>
                <a:ext cx="350433" cy="442652"/>
              </a:xfrm>
              <a:prstGeom prst="rect">
                <a:avLst/>
              </a:prstGeom>
            </p:spPr>
          </p:pic>
        </p:grpSp>
        <p:grpSp>
          <p:nvGrpSpPr>
            <p:cNvPr id="123" name="Group 122">
              <a:extLst>
                <a:ext uri="{FF2B5EF4-FFF2-40B4-BE49-F238E27FC236}">
                  <a16:creationId xmlns:a16="http://schemas.microsoft.com/office/drawing/2014/main" id="{196E712C-E0B1-4436-B20F-9B9C27717A63}"/>
                </a:ext>
              </a:extLst>
            </p:cNvPr>
            <p:cNvGrpSpPr/>
            <p:nvPr/>
          </p:nvGrpSpPr>
          <p:grpSpPr>
            <a:xfrm>
              <a:off x="6395717" y="3016389"/>
              <a:ext cx="269573" cy="340432"/>
              <a:chOff x="8817733" y="4873009"/>
              <a:chExt cx="350885" cy="443121"/>
            </a:xfrm>
            <a:solidFill>
              <a:schemeClr val="bg1"/>
            </a:solidFill>
          </p:grpSpPr>
          <p:pic>
            <p:nvPicPr>
              <p:cNvPr id="124" name="Graphic 123">
                <a:extLst>
                  <a:ext uri="{FF2B5EF4-FFF2-40B4-BE49-F238E27FC236}">
                    <a16:creationId xmlns:a16="http://schemas.microsoft.com/office/drawing/2014/main" id="{1E1663CA-D369-4085-AC71-B4BA400D519D}"/>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8823291" y="4873009"/>
                <a:ext cx="345327" cy="441251"/>
              </a:xfrm>
              <a:prstGeom prst="rect">
                <a:avLst/>
              </a:prstGeom>
            </p:spPr>
          </p:pic>
          <p:pic>
            <p:nvPicPr>
              <p:cNvPr id="125" name="Graphic 124">
                <a:extLst>
                  <a:ext uri="{FF2B5EF4-FFF2-40B4-BE49-F238E27FC236}">
                    <a16:creationId xmlns:a16="http://schemas.microsoft.com/office/drawing/2014/main" id="{DA37CA36-8AA7-4A06-AF53-3DF39F579261}"/>
                  </a:ext>
                </a:extLst>
              </p:cNvPr>
              <p:cNvPicPr>
                <a:picLocks noChangeAspect="1"/>
              </p:cNvPicPr>
              <p:nvPr/>
            </p:nvPicPr>
            <p:blipFill>
              <a:blip r:embed="rId13" cstate="print">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8817733" y="4873478"/>
                <a:ext cx="350433" cy="442652"/>
              </a:xfrm>
              <a:prstGeom prst="rect">
                <a:avLst/>
              </a:prstGeom>
            </p:spPr>
          </p:pic>
        </p:grpSp>
        <p:grpSp>
          <p:nvGrpSpPr>
            <p:cNvPr id="118" name="Group 117">
              <a:extLst>
                <a:ext uri="{FF2B5EF4-FFF2-40B4-BE49-F238E27FC236}">
                  <a16:creationId xmlns:a16="http://schemas.microsoft.com/office/drawing/2014/main" id="{85C1D6D6-8E73-47BE-8DD6-F6A1F5CAF15E}"/>
                </a:ext>
              </a:extLst>
            </p:cNvPr>
            <p:cNvGrpSpPr/>
            <p:nvPr/>
          </p:nvGrpSpPr>
          <p:grpSpPr>
            <a:xfrm>
              <a:off x="6336583" y="3062250"/>
              <a:ext cx="269573" cy="340432"/>
              <a:chOff x="8817733" y="4873009"/>
              <a:chExt cx="350885" cy="443121"/>
            </a:xfrm>
            <a:solidFill>
              <a:schemeClr val="bg1"/>
            </a:solidFill>
          </p:grpSpPr>
          <p:pic>
            <p:nvPicPr>
              <p:cNvPr id="119" name="Graphic 118">
                <a:extLst>
                  <a:ext uri="{FF2B5EF4-FFF2-40B4-BE49-F238E27FC236}">
                    <a16:creationId xmlns:a16="http://schemas.microsoft.com/office/drawing/2014/main" id="{DA89BD60-F90C-4518-BC81-D7FE2F9DC3BC}"/>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8823291" y="4873009"/>
                <a:ext cx="345327" cy="441251"/>
              </a:xfrm>
              <a:prstGeom prst="rect">
                <a:avLst/>
              </a:prstGeom>
            </p:spPr>
          </p:pic>
          <p:pic>
            <p:nvPicPr>
              <p:cNvPr id="120" name="Graphic 119">
                <a:extLst>
                  <a:ext uri="{FF2B5EF4-FFF2-40B4-BE49-F238E27FC236}">
                    <a16:creationId xmlns:a16="http://schemas.microsoft.com/office/drawing/2014/main" id="{C5262919-8014-4A9B-B0B9-3844D677A8EC}"/>
                  </a:ext>
                </a:extLst>
              </p:cNvPr>
              <p:cNvPicPr>
                <a:picLocks noChangeAspect="1"/>
              </p:cNvPicPr>
              <p:nvPr/>
            </p:nvPicPr>
            <p:blipFill>
              <a:blip r:embed="rId13" cstate="print">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8817733" y="4873478"/>
                <a:ext cx="350433" cy="442652"/>
              </a:xfrm>
              <a:prstGeom prst="rect">
                <a:avLst/>
              </a:prstGeom>
            </p:spPr>
          </p:pic>
        </p:grpSp>
        <p:sp>
          <p:nvSpPr>
            <p:cNvPr id="209" name="Rectangle: Rounded Corners 208">
              <a:extLst>
                <a:ext uri="{FF2B5EF4-FFF2-40B4-BE49-F238E27FC236}">
                  <a16:creationId xmlns:a16="http://schemas.microsoft.com/office/drawing/2014/main" id="{5403E554-24AC-4104-840C-C80072EDB7A0}"/>
                </a:ext>
              </a:extLst>
            </p:cNvPr>
            <p:cNvSpPr/>
            <p:nvPr/>
          </p:nvSpPr>
          <p:spPr>
            <a:xfrm>
              <a:off x="6277449" y="3183995"/>
              <a:ext cx="163424" cy="262535"/>
            </a:xfrm>
            <a:prstGeom prst="roundRect">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rgbClr val="FFFFFF"/>
                </a:solidFill>
                <a:latin typeface="Segoe UI"/>
              </a:endParaRPr>
            </a:p>
          </p:txBody>
        </p:sp>
      </p:grpSp>
      <p:grpSp>
        <p:nvGrpSpPr>
          <p:cNvPr id="19" name="Group 18">
            <a:extLst>
              <a:ext uri="{FF2B5EF4-FFF2-40B4-BE49-F238E27FC236}">
                <a16:creationId xmlns:a16="http://schemas.microsoft.com/office/drawing/2014/main" id="{D21E4872-EF6A-4F6B-B27D-F21557B993FB}"/>
              </a:ext>
              <a:ext uri="{C183D7F6-B498-43B3-948B-1728B52AA6E4}">
                <adec:decorative xmlns:adec="http://schemas.microsoft.com/office/drawing/2017/decorative" val="1"/>
              </a:ext>
            </a:extLst>
          </p:cNvPr>
          <p:cNvGrpSpPr/>
          <p:nvPr/>
        </p:nvGrpSpPr>
        <p:grpSpPr>
          <a:xfrm>
            <a:off x="9355955" y="2452162"/>
            <a:ext cx="302568" cy="322720"/>
            <a:chOff x="9355955" y="2452162"/>
            <a:chExt cx="302568" cy="322720"/>
          </a:xfrm>
        </p:grpSpPr>
        <p:sp>
          <p:nvSpPr>
            <p:cNvPr id="245" name="Rectangle: Top Corners Rounded 244">
              <a:extLst>
                <a:ext uri="{FF2B5EF4-FFF2-40B4-BE49-F238E27FC236}">
                  <a16:creationId xmlns:a16="http://schemas.microsoft.com/office/drawing/2014/main" id="{91E9F1E9-3A3A-48B3-8270-F5A3B7295180}"/>
                </a:ext>
              </a:extLst>
            </p:cNvPr>
            <p:cNvSpPr/>
            <p:nvPr/>
          </p:nvSpPr>
          <p:spPr>
            <a:xfrm rot="10800000">
              <a:off x="9387387" y="2495517"/>
              <a:ext cx="244037" cy="279365"/>
            </a:xfrm>
            <a:prstGeom prst="round2SameRect">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rgbClr val="FFFFFF"/>
                </a:solidFill>
                <a:latin typeface="Segoe UI"/>
              </a:endParaRPr>
            </a:p>
          </p:txBody>
        </p:sp>
        <p:sp>
          <p:nvSpPr>
            <p:cNvPr id="248" name="Rectangle: Top Corners Rounded 247">
              <a:extLst>
                <a:ext uri="{FF2B5EF4-FFF2-40B4-BE49-F238E27FC236}">
                  <a16:creationId xmlns:a16="http://schemas.microsoft.com/office/drawing/2014/main" id="{8ECBA8B9-DB86-4124-AB2E-377313DA4A86}"/>
                </a:ext>
              </a:extLst>
            </p:cNvPr>
            <p:cNvSpPr/>
            <p:nvPr/>
          </p:nvSpPr>
          <p:spPr>
            <a:xfrm>
              <a:off x="9458998" y="2452162"/>
              <a:ext cx="97151" cy="37502"/>
            </a:xfrm>
            <a:prstGeom prst="round2SameRect">
              <a:avLst/>
            </a:prstGeom>
            <a:solidFill>
              <a:srgbClr val="C2C2C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rgbClr val="FFFFFF"/>
                </a:solidFill>
                <a:latin typeface="Segoe UI"/>
              </a:endParaRPr>
            </a:p>
          </p:txBody>
        </p:sp>
        <p:cxnSp>
          <p:nvCxnSpPr>
            <p:cNvPr id="250" name="Straight Connector 249">
              <a:extLst>
                <a:ext uri="{FF2B5EF4-FFF2-40B4-BE49-F238E27FC236}">
                  <a16:creationId xmlns:a16="http://schemas.microsoft.com/office/drawing/2014/main" id="{EB1D6B7B-325F-45C9-A943-D32BBE18A50E}"/>
                </a:ext>
              </a:extLst>
            </p:cNvPr>
            <p:cNvCxnSpPr/>
            <p:nvPr/>
          </p:nvCxnSpPr>
          <p:spPr>
            <a:xfrm>
              <a:off x="9463848" y="2545318"/>
              <a:ext cx="0" cy="168129"/>
            </a:xfrm>
            <a:prstGeom prst="lin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cxnSp>
          <p:nvCxnSpPr>
            <p:cNvPr id="210" name="Straight Connector 209">
              <a:extLst>
                <a:ext uri="{FF2B5EF4-FFF2-40B4-BE49-F238E27FC236}">
                  <a16:creationId xmlns:a16="http://schemas.microsoft.com/office/drawing/2014/main" id="{DCCC2204-68CE-4C98-96F2-FE2F6E70EFE6}"/>
                </a:ext>
              </a:extLst>
            </p:cNvPr>
            <p:cNvCxnSpPr/>
            <p:nvPr/>
          </p:nvCxnSpPr>
          <p:spPr>
            <a:xfrm>
              <a:off x="9506820" y="2545318"/>
              <a:ext cx="0" cy="168129"/>
            </a:xfrm>
            <a:prstGeom prst="lin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cxnSp>
          <p:nvCxnSpPr>
            <p:cNvPr id="211" name="Straight Connector 210">
              <a:extLst>
                <a:ext uri="{FF2B5EF4-FFF2-40B4-BE49-F238E27FC236}">
                  <a16:creationId xmlns:a16="http://schemas.microsoft.com/office/drawing/2014/main" id="{8D4F47AA-B823-4FFC-8464-44EF2387A699}"/>
                </a:ext>
              </a:extLst>
            </p:cNvPr>
            <p:cNvCxnSpPr/>
            <p:nvPr/>
          </p:nvCxnSpPr>
          <p:spPr>
            <a:xfrm>
              <a:off x="9550768" y="2545318"/>
              <a:ext cx="0" cy="168129"/>
            </a:xfrm>
            <a:prstGeom prst="lin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cxnSp>
          <p:nvCxnSpPr>
            <p:cNvPr id="247" name="Straight Connector 246">
              <a:extLst>
                <a:ext uri="{FF2B5EF4-FFF2-40B4-BE49-F238E27FC236}">
                  <a16:creationId xmlns:a16="http://schemas.microsoft.com/office/drawing/2014/main" id="{39182E53-3F94-4AED-946D-78613EF9B66C}"/>
                </a:ext>
              </a:extLst>
            </p:cNvPr>
            <p:cNvCxnSpPr/>
            <p:nvPr/>
          </p:nvCxnSpPr>
          <p:spPr>
            <a:xfrm>
              <a:off x="9355955" y="2495516"/>
              <a:ext cx="302568" cy="0"/>
            </a:xfrm>
            <a:prstGeom prst="line">
              <a:avLst/>
            </a:prstGeom>
            <a:solidFill>
              <a:schemeClr val="accent1"/>
            </a:solidFill>
            <a:ln w="19050">
              <a:solidFill>
                <a:srgbClr val="3E3E3E"/>
              </a:solidFill>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2437763276"/>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284151F-F8CB-560E-BA95-2FD91F33A187}"/>
              </a:ext>
              <a:ext uri="{C183D7F6-B498-43B3-948B-1728B52AA6E4}">
                <adec:decorative xmlns:adec="http://schemas.microsoft.com/office/drawing/2017/decorative" val="1"/>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a:stretch/>
        </p:blipFill>
        <p:spPr>
          <a:xfrm>
            <a:off x="5209580" y="-1"/>
            <a:ext cx="6982420" cy="6858001"/>
          </a:xfrm>
        </p:spPr>
      </p:pic>
      <p:sp>
        <p:nvSpPr>
          <p:cNvPr id="8" name="Title 7">
            <a:extLst>
              <a:ext uri="{FF2B5EF4-FFF2-40B4-BE49-F238E27FC236}">
                <a16:creationId xmlns:a16="http://schemas.microsoft.com/office/drawing/2014/main" id="{DDDC09AE-8F16-6952-251B-CB39807D35F8}"/>
              </a:ext>
            </a:extLst>
          </p:cNvPr>
          <p:cNvSpPr>
            <a:spLocks noGrp="1"/>
          </p:cNvSpPr>
          <p:nvPr>
            <p:ph type="title"/>
          </p:nvPr>
        </p:nvSpPr>
        <p:spPr/>
        <p:txBody>
          <a:bodyPr/>
          <a:lstStyle/>
          <a:p>
            <a:r>
              <a:rPr lang="en-US"/>
              <a:t>Enable a whole new way to work</a:t>
            </a:r>
          </a:p>
        </p:txBody>
      </p:sp>
      <p:sp>
        <p:nvSpPr>
          <p:cNvPr id="17" name="Text Placeholder 16">
            <a:extLst>
              <a:ext uri="{FF2B5EF4-FFF2-40B4-BE49-F238E27FC236}">
                <a16:creationId xmlns:a16="http://schemas.microsoft.com/office/drawing/2014/main" id="{1EA2E512-85DC-E479-F2AE-2E1BD693A481}"/>
              </a:ext>
            </a:extLst>
          </p:cNvPr>
          <p:cNvSpPr>
            <a:spLocks noGrp="1"/>
          </p:cNvSpPr>
          <p:nvPr>
            <p:ph type="body" sz="quarter" idx="12"/>
          </p:nvPr>
        </p:nvSpPr>
        <p:spPr>
          <a:xfrm>
            <a:off x="582042" y="3962400"/>
            <a:ext cx="3757729" cy="246221"/>
          </a:xfrm>
        </p:spPr>
        <p:txBody>
          <a:bodyPr/>
          <a:lstStyle/>
          <a:p>
            <a:r>
              <a:rPr lang="en-US"/>
              <a:t>Building a foundation of secure productivity to get AI-ready </a:t>
            </a:r>
          </a:p>
        </p:txBody>
      </p:sp>
      <p:sp>
        <p:nvSpPr>
          <p:cNvPr id="15" name="Text Placeholder 16">
            <a:extLst>
              <a:ext uri="{FF2B5EF4-FFF2-40B4-BE49-F238E27FC236}">
                <a16:creationId xmlns:a16="http://schemas.microsoft.com/office/drawing/2014/main" id="{0DC03947-A62D-A30C-B908-37795D6592AC}"/>
              </a:ext>
            </a:extLst>
          </p:cNvPr>
          <p:cNvSpPr txBox="1">
            <a:spLocks/>
          </p:cNvSpPr>
          <p:nvPr/>
        </p:nvSpPr>
        <p:spPr>
          <a:xfrm>
            <a:off x="582614" y="5505450"/>
            <a:ext cx="3675062" cy="246221"/>
          </a:xfrm>
          <a:prstGeom prst="rect">
            <a:avLst/>
          </a:prstGeom>
          <a:noFill/>
        </p:spPr>
        <p:txBody>
          <a:bodyPr vert="horz" wrap="square" lIns="0" tIns="0" rIns="0" bIns="0" rtlCol="0">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600" kern="1200" spc="0" baseline="0">
                <a:solidFill>
                  <a:schemeClr val="bg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solidFill>
                  <a:schemeClr val="tx1"/>
                </a:solidFill>
                <a:highlight>
                  <a:srgbClr val="FFFF00"/>
                </a:highlight>
              </a:rPr>
              <a:t>&lt;Insert partner name&gt;</a:t>
            </a:r>
          </a:p>
        </p:txBody>
      </p:sp>
      <p:pic>
        <p:nvPicPr>
          <p:cNvPr id="4" name="Picture 3">
            <a:extLst>
              <a:ext uri="{FF2B5EF4-FFF2-40B4-BE49-F238E27FC236}">
                <a16:creationId xmlns:a16="http://schemas.microsoft.com/office/drawing/2014/main" id="{BB430507-39AD-2B42-9707-1CC7AA47FC57}"/>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10100251" y="393099"/>
            <a:ext cx="1765086" cy="600391"/>
          </a:xfrm>
          <a:prstGeom prst="rect">
            <a:avLst/>
          </a:prstGeom>
        </p:spPr>
      </p:pic>
    </p:spTree>
    <p:extLst>
      <p:ext uri="{BB962C8B-B14F-4D97-AF65-F5344CB8AC3E}">
        <p14:creationId xmlns:p14="http://schemas.microsoft.com/office/powerpoint/2010/main" val="1860675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93" name="Straight Arrow Connector 92">
            <a:extLst>
              <a:ext uri="{FF2B5EF4-FFF2-40B4-BE49-F238E27FC236}">
                <a16:creationId xmlns:a16="http://schemas.microsoft.com/office/drawing/2014/main" id="{140EF12E-CAAA-F04F-B016-37F115933855}"/>
              </a:ext>
              <a:ext uri="{C183D7F6-B498-43B3-948B-1728B52AA6E4}">
                <adec:decorative xmlns:adec="http://schemas.microsoft.com/office/drawing/2017/decorative" val="1"/>
              </a:ext>
            </a:extLst>
          </p:cNvPr>
          <p:cNvCxnSpPr>
            <a:cxnSpLocks/>
          </p:cNvCxnSpPr>
          <p:nvPr/>
        </p:nvCxnSpPr>
        <p:spPr>
          <a:xfrm>
            <a:off x="8356459" y="2924929"/>
            <a:ext cx="0" cy="754724"/>
          </a:xfrm>
          <a:prstGeom prst="straightConnector1">
            <a:avLst/>
          </a:prstGeom>
          <a:ln w="1905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54EE8A9B-7671-4F0C-BBB3-908A3B5A867C}"/>
              </a:ext>
              <a:ext uri="{C183D7F6-B498-43B3-948B-1728B52AA6E4}">
                <adec:decorative xmlns:adec="http://schemas.microsoft.com/office/drawing/2017/decorative" val="1"/>
              </a:ext>
            </a:extLst>
          </p:cNvPr>
          <p:cNvSpPr/>
          <p:nvPr/>
        </p:nvSpPr>
        <p:spPr bwMode="auto">
          <a:xfrm>
            <a:off x="8246207" y="3254754"/>
            <a:ext cx="235199" cy="245629"/>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cxnSp>
        <p:nvCxnSpPr>
          <p:cNvPr id="25" name="Straight Arrow Connector 24">
            <a:extLst>
              <a:ext uri="{FF2B5EF4-FFF2-40B4-BE49-F238E27FC236}">
                <a16:creationId xmlns:a16="http://schemas.microsoft.com/office/drawing/2014/main" id="{D37A65E6-BF0B-42D9-B9A4-267A1EB60458}"/>
              </a:ext>
              <a:ext uri="{C183D7F6-B498-43B3-948B-1728B52AA6E4}">
                <adec:decorative xmlns:adec="http://schemas.microsoft.com/office/drawing/2017/decorative" val="1"/>
              </a:ext>
            </a:extLst>
          </p:cNvPr>
          <p:cNvCxnSpPr/>
          <p:nvPr/>
        </p:nvCxnSpPr>
        <p:spPr>
          <a:xfrm>
            <a:off x="8545228" y="2912755"/>
            <a:ext cx="922556" cy="0"/>
          </a:xfrm>
          <a:prstGeom prst="straightConnector1">
            <a:avLst/>
          </a:prstGeom>
          <a:ln w="1905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21" name="Straight Arrow Connector 120">
            <a:extLst>
              <a:ext uri="{FF2B5EF4-FFF2-40B4-BE49-F238E27FC236}">
                <a16:creationId xmlns:a16="http://schemas.microsoft.com/office/drawing/2014/main" id="{59BCCD38-7E7E-419B-984F-938015CB523A}"/>
              </a:ext>
              <a:ext uri="{C183D7F6-B498-43B3-948B-1728B52AA6E4}">
                <adec:decorative xmlns:adec="http://schemas.microsoft.com/office/drawing/2017/decorative" val="1"/>
              </a:ext>
            </a:extLst>
          </p:cNvPr>
          <p:cNvCxnSpPr/>
          <p:nvPr/>
        </p:nvCxnSpPr>
        <p:spPr>
          <a:xfrm>
            <a:off x="9961073" y="2912755"/>
            <a:ext cx="922556" cy="0"/>
          </a:xfrm>
          <a:prstGeom prst="straightConnector1">
            <a:avLst/>
          </a:prstGeom>
          <a:ln w="1905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5DBF83F1-B79C-0340-9469-3B040ECFE5DA}"/>
              </a:ext>
              <a:ext uri="{C183D7F6-B498-43B3-948B-1728B52AA6E4}">
                <adec:decorative xmlns:adec="http://schemas.microsoft.com/office/drawing/2017/decorative" val="1"/>
              </a:ext>
            </a:extLst>
          </p:cNvPr>
          <p:cNvGrpSpPr/>
          <p:nvPr/>
        </p:nvGrpSpPr>
        <p:grpSpPr>
          <a:xfrm>
            <a:off x="4890695" y="1502916"/>
            <a:ext cx="2306406" cy="5086285"/>
            <a:chOff x="5221519" y="1422190"/>
            <a:chExt cx="1771787" cy="3907299"/>
          </a:xfrm>
        </p:grpSpPr>
        <p:pic>
          <p:nvPicPr>
            <p:cNvPr id="8" name="Picture 7">
              <a:extLst>
                <a:ext uri="{FF2B5EF4-FFF2-40B4-BE49-F238E27FC236}">
                  <a16:creationId xmlns:a16="http://schemas.microsoft.com/office/drawing/2014/main" id="{1E4776C1-C846-054C-A29F-7587B275D5D5}"/>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a:off x="5226897" y="1606891"/>
              <a:ext cx="1715375" cy="3581791"/>
            </a:xfrm>
            <a:prstGeom prst="roundRect">
              <a:avLst>
                <a:gd name="adj" fmla="val 9827"/>
              </a:avLst>
            </a:prstGeom>
            <a:solidFill>
              <a:schemeClr val="tx2">
                <a:lumMod val="10000"/>
                <a:lumOff val="90000"/>
              </a:schemeClr>
            </a:solidFill>
          </p:spPr>
        </p:pic>
        <p:grpSp>
          <p:nvGrpSpPr>
            <p:cNvPr id="17" name="Group 16">
              <a:extLst>
                <a:ext uri="{FF2B5EF4-FFF2-40B4-BE49-F238E27FC236}">
                  <a16:creationId xmlns:a16="http://schemas.microsoft.com/office/drawing/2014/main" id="{AEA80CD0-5167-504A-BB62-685600744E43}"/>
                </a:ext>
              </a:extLst>
            </p:cNvPr>
            <p:cNvGrpSpPr/>
            <p:nvPr/>
          </p:nvGrpSpPr>
          <p:grpSpPr>
            <a:xfrm>
              <a:off x="5510548" y="3591071"/>
              <a:ext cx="1165166" cy="296385"/>
              <a:chOff x="8998802" y="4706403"/>
              <a:chExt cx="1882970" cy="462864"/>
            </a:xfrm>
          </p:grpSpPr>
          <p:sp>
            <p:nvSpPr>
              <p:cNvPr id="18" name="Freeform 1799">
                <a:extLst>
                  <a:ext uri="{FF2B5EF4-FFF2-40B4-BE49-F238E27FC236}">
                    <a16:creationId xmlns:a16="http://schemas.microsoft.com/office/drawing/2014/main" id="{09840771-0FA1-D848-A014-9223F3B35737}"/>
                  </a:ext>
                </a:extLst>
              </p:cNvPr>
              <p:cNvSpPr>
                <a:spLocks/>
              </p:cNvSpPr>
              <p:nvPr/>
            </p:nvSpPr>
            <p:spPr bwMode="auto">
              <a:xfrm>
                <a:off x="10547611" y="4764642"/>
                <a:ext cx="334161" cy="362417"/>
              </a:xfrm>
              <a:custGeom>
                <a:avLst/>
                <a:gdLst>
                  <a:gd name="T0" fmla="*/ 45 w 115"/>
                  <a:gd name="T1" fmla="*/ 31 h 125"/>
                  <a:gd name="T2" fmla="*/ 36 w 115"/>
                  <a:gd name="T3" fmla="*/ 50 h 125"/>
                  <a:gd name="T4" fmla="*/ 80 w 115"/>
                  <a:gd name="T5" fmla="*/ 50 h 125"/>
                  <a:gd name="T6" fmla="*/ 80 w 115"/>
                  <a:gd name="T7" fmla="*/ 47 h 125"/>
                  <a:gd name="T8" fmla="*/ 75 w 115"/>
                  <a:gd name="T9" fmla="*/ 31 h 125"/>
                  <a:gd name="T10" fmla="*/ 62 w 115"/>
                  <a:gd name="T11" fmla="*/ 25 h 125"/>
                  <a:gd name="T12" fmla="*/ 31 w 115"/>
                  <a:gd name="T13" fmla="*/ 30 h 125"/>
                  <a:gd name="T14" fmla="*/ 1 w 115"/>
                  <a:gd name="T15" fmla="*/ 55 h 125"/>
                  <a:gd name="T16" fmla="*/ 0 w 115"/>
                  <a:gd name="T17" fmla="*/ 55 h 125"/>
                  <a:gd name="T18" fmla="*/ 0 w 115"/>
                  <a:gd name="T19" fmla="*/ 55 h 125"/>
                  <a:gd name="T20" fmla="*/ 1 w 115"/>
                  <a:gd name="T21" fmla="*/ 51 h 125"/>
                  <a:gd name="T22" fmla="*/ 21 w 115"/>
                  <a:gd name="T23" fmla="*/ 14 h 125"/>
                  <a:gd name="T24" fmla="*/ 40 w 115"/>
                  <a:gd name="T25" fmla="*/ 3 h 125"/>
                  <a:gd name="T26" fmla="*/ 60 w 115"/>
                  <a:gd name="T27" fmla="*/ 0 h 125"/>
                  <a:gd name="T28" fmla="*/ 78 w 115"/>
                  <a:gd name="T29" fmla="*/ 4 h 125"/>
                  <a:gd name="T30" fmla="*/ 104 w 115"/>
                  <a:gd name="T31" fmla="*/ 23 h 125"/>
                  <a:gd name="T32" fmla="*/ 113 w 115"/>
                  <a:gd name="T33" fmla="*/ 46 h 125"/>
                  <a:gd name="T34" fmla="*/ 115 w 115"/>
                  <a:gd name="T35" fmla="*/ 72 h 125"/>
                  <a:gd name="T36" fmla="*/ 114 w 115"/>
                  <a:gd name="T37" fmla="*/ 72 h 125"/>
                  <a:gd name="T38" fmla="*/ 37 w 115"/>
                  <a:gd name="T39" fmla="*/ 72 h 125"/>
                  <a:gd name="T40" fmla="*/ 38 w 115"/>
                  <a:gd name="T41" fmla="*/ 79 h 125"/>
                  <a:gd name="T42" fmla="*/ 53 w 115"/>
                  <a:gd name="T43" fmla="*/ 96 h 125"/>
                  <a:gd name="T44" fmla="*/ 75 w 115"/>
                  <a:gd name="T45" fmla="*/ 98 h 125"/>
                  <a:gd name="T46" fmla="*/ 88 w 115"/>
                  <a:gd name="T47" fmla="*/ 96 h 125"/>
                  <a:gd name="T48" fmla="*/ 102 w 115"/>
                  <a:gd name="T49" fmla="*/ 90 h 125"/>
                  <a:gd name="T50" fmla="*/ 104 w 115"/>
                  <a:gd name="T51" fmla="*/ 89 h 125"/>
                  <a:gd name="T52" fmla="*/ 104 w 115"/>
                  <a:gd name="T53" fmla="*/ 91 h 125"/>
                  <a:gd name="T54" fmla="*/ 104 w 115"/>
                  <a:gd name="T55" fmla="*/ 114 h 125"/>
                  <a:gd name="T56" fmla="*/ 103 w 115"/>
                  <a:gd name="T57" fmla="*/ 116 h 125"/>
                  <a:gd name="T58" fmla="*/ 78 w 115"/>
                  <a:gd name="T59" fmla="*/ 123 h 125"/>
                  <a:gd name="T60" fmla="*/ 61 w 115"/>
                  <a:gd name="T61" fmla="*/ 124 h 125"/>
                  <a:gd name="T62" fmla="*/ 27 w 115"/>
                  <a:gd name="T63" fmla="*/ 109 h 125"/>
                  <a:gd name="T64" fmla="*/ 15 w 115"/>
                  <a:gd name="T65" fmla="*/ 82 h 125"/>
                  <a:gd name="T66" fmla="*/ 26 w 115"/>
                  <a:gd name="T67" fmla="*/ 44 h 125"/>
                  <a:gd name="T68" fmla="*/ 44 w 115"/>
                  <a:gd name="T69" fmla="*/ 31 h 125"/>
                  <a:gd name="T70" fmla="*/ 45 w 115"/>
                  <a:gd name="T71" fmla="*/ 3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5" h="125">
                    <a:moveTo>
                      <a:pt x="45" y="31"/>
                    </a:moveTo>
                    <a:cubicBezTo>
                      <a:pt x="40" y="36"/>
                      <a:pt x="37" y="43"/>
                      <a:pt x="36" y="50"/>
                    </a:cubicBezTo>
                    <a:cubicBezTo>
                      <a:pt x="80" y="50"/>
                      <a:pt x="80" y="50"/>
                      <a:pt x="80" y="50"/>
                    </a:cubicBezTo>
                    <a:cubicBezTo>
                      <a:pt x="80" y="49"/>
                      <a:pt x="80" y="48"/>
                      <a:pt x="80" y="47"/>
                    </a:cubicBezTo>
                    <a:cubicBezTo>
                      <a:pt x="80" y="41"/>
                      <a:pt x="78" y="36"/>
                      <a:pt x="75" y="31"/>
                    </a:cubicBezTo>
                    <a:cubicBezTo>
                      <a:pt x="71" y="27"/>
                      <a:pt x="67" y="25"/>
                      <a:pt x="62" y="25"/>
                    </a:cubicBezTo>
                    <a:cubicBezTo>
                      <a:pt x="51" y="23"/>
                      <a:pt x="40" y="25"/>
                      <a:pt x="31" y="30"/>
                    </a:cubicBezTo>
                    <a:cubicBezTo>
                      <a:pt x="18" y="35"/>
                      <a:pt x="8" y="43"/>
                      <a:pt x="1" y="55"/>
                    </a:cubicBezTo>
                    <a:cubicBezTo>
                      <a:pt x="1" y="55"/>
                      <a:pt x="0" y="55"/>
                      <a:pt x="0" y="55"/>
                    </a:cubicBezTo>
                    <a:cubicBezTo>
                      <a:pt x="0" y="55"/>
                      <a:pt x="0" y="55"/>
                      <a:pt x="0" y="55"/>
                    </a:cubicBezTo>
                    <a:cubicBezTo>
                      <a:pt x="0" y="54"/>
                      <a:pt x="0" y="52"/>
                      <a:pt x="1" y="51"/>
                    </a:cubicBezTo>
                    <a:cubicBezTo>
                      <a:pt x="3" y="36"/>
                      <a:pt x="10" y="23"/>
                      <a:pt x="21" y="14"/>
                    </a:cubicBezTo>
                    <a:cubicBezTo>
                      <a:pt x="27" y="9"/>
                      <a:pt x="33" y="6"/>
                      <a:pt x="40" y="3"/>
                    </a:cubicBezTo>
                    <a:cubicBezTo>
                      <a:pt x="46" y="1"/>
                      <a:pt x="53" y="0"/>
                      <a:pt x="60" y="0"/>
                    </a:cubicBezTo>
                    <a:cubicBezTo>
                      <a:pt x="66" y="0"/>
                      <a:pt x="72" y="1"/>
                      <a:pt x="78" y="4"/>
                    </a:cubicBezTo>
                    <a:cubicBezTo>
                      <a:pt x="89" y="8"/>
                      <a:pt x="98" y="14"/>
                      <a:pt x="104" y="23"/>
                    </a:cubicBezTo>
                    <a:cubicBezTo>
                      <a:pt x="109" y="30"/>
                      <a:pt x="112" y="38"/>
                      <a:pt x="113" y="46"/>
                    </a:cubicBezTo>
                    <a:cubicBezTo>
                      <a:pt x="115" y="55"/>
                      <a:pt x="114" y="63"/>
                      <a:pt x="115" y="72"/>
                    </a:cubicBezTo>
                    <a:cubicBezTo>
                      <a:pt x="115" y="72"/>
                      <a:pt x="115" y="72"/>
                      <a:pt x="114" y="72"/>
                    </a:cubicBezTo>
                    <a:cubicBezTo>
                      <a:pt x="37" y="72"/>
                      <a:pt x="37" y="72"/>
                      <a:pt x="37" y="72"/>
                    </a:cubicBezTo>
                    <a:cubicBezTo>
                      <a:pt x="37" y="75"/>
                      <a:pt x="37" y="77"/>
                      <a:pt x="38" y="79"/>
                    </a:cubicBezTo>
                    <a:cubicBezTo>
                      <a:pt x="40" y="88"/>
                      <a:pt x="46" y="93"/>
                      <a:pt x="53" y="96"/>
                    </a:cubicBezTo>
                    <a:cubicBezTo>
                      <a:pt x="60" y="98"/>
                      <a:pt x="67" y="99"/>
                      <a:pt x="75" y="98"/>
                    </a:cubicBezTo>
                    <a:cubicBezTo>
                      <a:pt x="79" y="98"/>
                      <a:pt x="84" y="97"/>
                      <a:pt x="88" y="96"/>
                    </a:cubicBezTo>
                    <a:cubicBezTo>
                      <a:pt x="93" y="94"/>
                      <a:pt x="98" y="92"/>
                      <a:pt x="102" y="90"/>
                    </a:cubicBezTo>
                    <a:cubicBezTo>
                      <a:pt x="103" y="90"/>
                      <a:pt x="103" y="89"/>
                      <a:pt x="104" y="89"/>
                    </a:cubicBezTo>
                    <a:cubicBezTo>
                      <a:pt x="104" y="91"/>
                      <a:pt x="104" y="91"/>
                      <a:pt x="104" y="91"/>
                    </a:cubicBezTo>
                    <a:cubicBezTo>
                      <a:pt x="104" y="99"/>
                      <a:pt x="104" y="106"/>
                      <a:pt x="104" y="114"/>
                    </a:cubicBezTo>
                    <a:cubicBezTo>
                      <a:pt x="104" y="115"/>
                      <a:pt x="104" y="116"/>
                      <a:pt x="103" y="116"/>
                    </a:cubicBezTo>
                    <a:cubicBezTo>
                      <a:pt x="95" y="120"/>
                      <a:pt x="87" y="122"/>
                      <a:pt x="78" y="123"/>
                    </a:cubicBezTo>
                    <a:cubicBezTo>
                      <a:pt x="73" y="124"/>
                      <a:pt x="67" y="125"/>
                      <a:pt x="61" y="124"/>
                    </a:cubicBezTo>
                    <a:cubicBezTo>
                      <a:pt x="48" y="123"/>
                      <a:pt x="36" y="118"/>
                      <a:pt x="27" y="109"/>
                    </a:cubicBezTo>
                    <a:cubicBezTo>
                      <a:pt x="20" y="101"/>
                      <a:pt x="16" y="92"/>
                      <a:pt x="15" y="82"/>
                    </a:cubicBezTo>
                    <a:cubicBezTo>
                      <a:pt x="13" y="68"/>
                      <a:pt x="17" y="55"/>
                      <a:pt x="26" y="44"/>
                    </a:cubicBezTo>
                    <a:cubicBezTo>
                      <a:pt x="31" y="38"/>
                      <a:pt x="37" y="34"/>
                      <a:pt x="44" y="31"/>
                    </a:cubicBezTo>
                    <a:cubicBezTo>
                      <a:pt x="44" y="31"/>
                      <a:pt x="44" y="31"/>
                      <a:pt x="45" y="31"/>
                    </a:cubicBezTo>
                  </a:path>
                </a:pathLst>
              </a:custGeom>
              <a:solidFill>
                <a:schemeClr val="accent1"/>
              </a:solidFill>
              <a:ln>
                <a:noFill/>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282828"/>
                  </a:solidFill>
                  <a:effectLst/>
                  <a:uLnTx/>
                  <a:uFillTx/>
                  <a:latin typeface="Segoe UI"/>
                  <a:ea typeface="+mn-ea"/>
                  <a:cs typeface="+mn-cs"/>
                </a:endParaRPr>
              </a:p>
            </p:txBody>
          </p:sp>
          <p:grpSp>
            <p:nvGrpSpPr>
              <p:cNvPr id="19" name="Group 18">
                <a:extLst>
                  <a:ext uri="{FF2B5EF4-FFF2-40B4-BE49-F238E27FC236}">
                    <a16:creationId xmlns:a16="http://schemas.microsoft.com/office/drawing/2014/main" id="{4A6E3EF1-5DF0-EB43-A9C7-0CD6634DB9ED}"/>
                  </a:ext>
                </a:extLst>
              </p:cNvPr>
              <p:cNvGrpSpPr/>
              <p:nvPr/>
            </p:nvGrpSpPr>
            <p:grpSpPr>
              <a:xfrm>
                <a:off x="8998802" y="4706403"/>
                <a:ext cx="1169481" cy="462864"/>
                <a:chOff x="9085687" y="4523050"/>
                <a:chExt cx="1169481" cy="462865"/>
              </a:xfrm>
            </p:grpSpPr>
            <p:pic>
              <p:nvPicPr>
                <p:cNvPr id="20" name="Picture 19">
                  <a:extLst>
                    <a:ext uri="{FF2B5EF4-FFF2-40B4-BE49-F238E27FC236}">
                      <a16:creationId xmlns:a16="http://schemas.microsoft.com/office/drawing/2014/main" id="{E5AA936B-5886-7E49-861E-BD4BCF4D094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085687" y="4546618"/>
                  <a:ext cx="406889" cy="411808"/>
                </a:xfrm>
                <a:prstGeom prst="rect">
                  <a:avLst/>
                </a:prstGeom>
              </p:spPr>
            </p:pic>
            <p:pic>
              <p:nvPicPr>
                <p:cNvPr id="21" name="Picture 20">
                  <a:extLst>
                    <a:ext uri="{FF2B5EF4-FFF2-40B4-BE49-F238E27FC236}">
                      <a16:creationId xmlns:a16="http://schemas.microsoft.com/office/drawing/2014/main" id="{336FCCDA-5939-C947-8A42-049AD00E58F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818756" y="4523050"/>
                  <a:ext cx="436412" cy="462865"/>
                </a:xfrm>
                <a:prstGeom prst="rect">
                  <a:avLst/>
                </a:prstGeom>
              </p:spPr>
            </p:pic>
          </p:grpSp>
        </p:grpSp>
        <p:sp>
          <p:nvSpPr>
            <p:cNvPr id="22" name="Rectangle 21">
              <a:extLst>
                <a:ext uri="{FF2B5EF4-FFF2-40B4-BE49-F238E27FC236}">
                  <a16:creationId xmlns:a16="http://schemas.microsoft.com/office/drawing/2014/main" id="{03884ED5-BFCC-A949-A155-A0EE7C7FE21B}"/>
                </a:ext>
              </a:extLst>
            </p:cNvPr>
            <p:cNvSpPr/>
            <p:nvPr/>
          </p:nvSpPr>
          <p:spPr bwMode="auto">
            <a:xfrm>
              <a:off x="5275501" y="1774210"/>
              <a:ext cx="1592337" cy="208393"/>
            </a:xfrm>
            <a:prstGeom prst="rect">
              <a:avLst/>
            </a:prstGeom>
            <a:solidFill>
              <a:srgbClr val="8A838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23" name="Picture 22" descr="A screen shot of a computer&#10;&#10;Description generated with very high confidence">
              <a:extLst>
                <a:ext uri="{FF2B5EF4-FFF2-40B4-BE49-F238E27FC236}">
                  <a16:creationId xmlns:a16="http://schemas.microsoft.com/office/drawing/2014/main" id="{EA038433-A033-8A4B-B8FA-3696E533D7B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221519" y="1422190"/>
              <a:ext cx="1771787" cy="3907299"/>
            </a:xfrm>
            <a:prstGeom prst="rect">
              <a:avLst/>
            </a:prstGeom>
          </p:spPr>
        </p:pic>
        <p:grpSp>
          <p:nvGrpSpPr>
            <p:cNvPr id="31" name="Group 30">
              <a:extLst>
                <a:ext uri="{FF2B5EF4-FFF2-40B4-BE49-F238E27FC236}">
                  <a16:creationId xmlns:a16="http://schemas.microsoft.com/office/drawing/2014/main" id="{36669FDC-FE83-4547-A254-D651C7A44F5E}"/>
                </a:ext>
              </a:extLst>
            </p:cNvPr>
            <p:cNvGrpSpPr/>
            <p:nvPr/>
          </p:nvGrpSpPr>
          <p:grpSpPr>
            <a:xfrm>
              <a:off x="5510546" y="1886008"/>
              <a:ext cx="1177286" cy="1564404"/>
              <a:chOff x="8998801" y="2043611"/>
              <a:chExt cx="1902556" cy="2443133"/>
            </a:xfrm>
            <a:effectLst>
              <a:outerShdw blurRad="50800" dist="38100" dir="2700000" sx="101000" sy="101000" algn="tl" rotWithShape="0">
                <a:prstClr val="black">
                  <a:alpha val="14000"/>
                </a:prstClr>
              </a:outerShdw>
            </a:effectLst>
          </p:grpSpPr>
          <p:grpSp>
            <p:nvGrpSpPr>
              <p:cNvPr id="32" name="Group 31">
                <a:extLst>
                  <a:ext uri="{FF2B5EF4-FFF2-40B4-BE49-F238E27FC236}">
                    <a16:creationId xmlns:a16="http://schemas.microsoft.com/office/drawing/2014/main" id="{20E75058-9402-3845-A7FF-47156B08CD84}"/>
                  </a:ext>
                </a:extLst>
              </p:cNvPr>
              <p:cNvGrpSpPr/>
              <p:nvPr/>
            </p:nvGrpSpPr>
            <p:grpSpPr>
              <a:xfrm>
                <a:off x="8998801" y="4119516"/>
                <a:ext cx="1902556" cy="367228"/>
                <a:chOff x="8998801" y="4119516"/>
                <a:chExt cx="1902556" cy="367228"/>
              </a:xfrm>
            </p:grpSpPr>
            <p:pic>
              <p:nvPicPr>
                <p:cNvPr id="45" name="Picture 4" descr="http://ts2.mm.bing.net/th?&amp;id=HN.608001291450647668&amp;w=366&amp;h=366&amp;c=0&amp;pid=1.9&amp;rs=0&amp;p=0">
                  <a:extLst>
                    <a:ext uri="{FF2B5EF4-FFF2-40B4-BE49-F238E27FC236}">
                      <a16:creationId xmlns:a16="http://schemas.microsoft.com/office/drawing/2014/main" id="{E2C8510A-EB31-1346-8930-1A9F24F0D829}"/>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8998801" y="4119516"/>
                  <a:ext cx="367228" cy="367228"/>
                </a:xfrm>
                <a:prstGeom prst="roundRect">
                  <a:avLst>
                    <a:gd name="adj" fmla="val 26977"/>
                  </a:avLst>
                </a:prstGeom>
                <a:noFill/>
                <a:extLst>
                  <a:ext uri="{909E8E84-426E-40dd-AFC4-6F175D3DCCD1}">
                    <a14:hiddenFill xmlns=""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DBA012D5-BF48-F148-BFFF-0662A4926E63}"/>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9766465" y="4119516"/>
                  <a:ext cx="367228" cy="367228"/>
                </a:xfrm>
                <a:prstGeom prst="roundRect">
                  <a:avLst>
                    <a:gd name="adj" fmla="val 29038"/>
                  </a:avLst>
                </a:prstGeom>
              </p:spPr>
            </p:pic>
            <p:pic>
              <p:nvPicPr>
                <p:cNvPr id="47" name="Picture 46">
                  <a:extLst>
                    <a:ext uri="{FF2B5EF4-FFF2-40B4-BE49-F238E27FC236}">
                      <a16:creationId xmlns:a16="http://schemas.microsoft.com/office/drawing/2014/main" id="{B2AB98DC-A901-B942-B0FD-412C87EBE8B1}"/>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10534129" y="4119516"/>
                  <a:ext cx="367228" cy="367228"/>
                </a:xfrm>
                <a:prstGeom prst="roundRect">
                  <a:avLst>
                    <a:gd name="adj" fmla="val 28351"/>
                  </a:avLst>
                </a:prstGeom>
              </p:spPr>
            </p:pic>
          </p:grpSp>
          <p:grpSp>
            <p:nvGrpSpPr>
              <p:cNvPr id="33" name="Group 32">
                <a:extLst>
                  <a:ext uri="{FF2B5EF4-FFF2-40B4-BE49-F238E27FC236}">
                    <a16:creationId xmlns:a16="http://schemas.microsoft.com/office/drawing/2014/main" id="{CB3B7EA8-8D87-FA49-A815-1E3BBDD45D02}"/>
                  </a:ext>
                </a:extLst>
              </p:cNvPr>
              <p:cNvGrpSpPr/>
              <p:nvPr/>
            </p:nvGrpSpPr>
            <p:grpSpPr>
              <a:xfrm>
                <a:off x="8998801" y="2043611"/>
                <a:ext cx="1896454" cy="1691663"/>
                <a:chOff x="8998801" y="2043611"/>
                <a:chExt cx="1896454" cy="1691663"/>
              </a:xfrm>
            </p:grpSpPr>
            <p:pic>
              <p:nvPicPr>
                <p:cNvPr id="34" name="Picture 33">
                  <a:extLst>
                    <a:ext uri="{FF2B5EF4-FFF2-40B4-BE49-F238E27FC236}">
                      <a16:creationId xmlns:a16="http://schemas.microsoft.com/office/drawing/2014/main" id="{E3A92BC8-E61F-1148-A2C0-9C1B44A5C268}"/>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9766908" y="2043611"/>
                  <a:ext cx="367229" cy="367228"/>
                </a:xfrm>
                <a:prstGeom prst="roundRect">
                  <a:avLst>
                    <a:gd name="adj" fmla="val 30221"/>
                  </a:avLst>
                </a:prstGeom>
              </p:spPr>
            </p:pic>
            <p:pic>
              <p:nvPicPr>
                <p:cNvPr id="35" name="Picture 34">
                  <a:extLst>
                    <a:ext uri="{FF2B5EF4-FFF2-40B4-BE49-F238E27FC236}">
                      <a16:creationId xmlns:a16="http://schemas.microsoft.com/office/drawing/2014/main" id="{A458C6B7-D6BF-8540-9DDA-7FA3904BE11E}"/>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8998801" y="2608697"/>
                  <a:ext cx="367228" cy="367228"/>
                </a:xfrm>
                <a:prstGeom prst="roundRect">
                  <a:avLst>
                    <a:gd name="adj" fmla="val 27656"/>
                  </a:avLst>
                </a:prstGeom>
              </p:spPr>
            </p:pic>
            <p:pic>
              <p:nvPicPr>
                <p:cNvPr id="36" name="Picture 35">
                  <a:extLst>
                    <a:ext uri="{FF2B5EF4-FFF2-40B4-BE49-F238E27FC236}">
                      <a16:creationId xmlns:a16="http://schemas.microsoft.com/office/drawing/2014/main" id="{3B60D16A-7EDD-364C-AC38-F33D170D95C6}"/>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10534129" y="2616577"/>
                  <a:ext cx="361126" cy="367228"/>
                </a:xfrm>
                <a:prstGeom prst="roundRect">
                  <a:avLst>
                    <a:gd name="adj" fmla="val 31194"/>
                  </a:avLst>
                </a:prstGeom>
              </p:spPr>
            </p:pic>
            <p:pic>
              <p:nvPicPr>
                <p:cNvPr id="37" name="Picture 36">
                  <a:extLst>
                    <a:ext uri="{FF2B5EF4-FFF2-40B4-BE49-F238E27FC236}">
                      <a16:creationId xmlns:a16="http://schemas.microsoft.com/office/drawing/2014/main" id="{F86517E7-9AFA-034D-8F55-11CCD0E62DE5}"/>
                    </a:ext>
                  </a:extLst>
                </p:cNvPr>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a:off x="8998801" y="3368046"/>
                  <a:ext cx="367228" cy="367228"/>
                </a:xfrm>
                <a:prstGeom prst="roundRect">
                  <a:avLst>
                    <a:gd name="adj" fmla="val 27656"/>
                  </a:avLst>
                </a:prstGeom>
              </p:spPr>
            </p:pic>
            <p:pic>
              <p:nvPicPr>
                <p:cNvPr id="40" name="Picture 39" descr="A close up of a sign&#10;&#10;Description generated with very high confidence">
                  <a:extLst>
                    <a:ext uri="{FF2B5EF4-FFF2-40B4-BE49-F238E27FC236}">
                      <a16:creationId xmlns:a16="http://schemas.microsoft.com/office/drawing/2014/main" id="{3353B1F1-20B2-C04E-985A-E7A7FC764A2C}"/>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9767642" y="3361561"/>
                  <a:ext cx="365760" cy="365760"/>
                </a:xfrm>
                <a:prstGeom prst="roundRect">
                  <a:avLst>
                    <a:gd name="adj" fmla="val 27084"/>
                  </a:avLst>
                </a:prstGeom>
              </p:spPr>
            </p:pic>
            <p:grpSp>
              <p:nvGrpSpPr>
                <p:cNvPr id="41" name="Group 40">
                  <a:extLst>
                    <a:ext uri="{FF2B5EF4-FFF2-40B4-BE49-F238E27FC236}">
                      <a16:creationId xmlns:a16="http://schemas.microsoft.com/office/drawing/2014/main" id="{80A6189B-57AA-5A47-BC0E-16BBE5E6C557}"/>
                    </a:ext>
                  </a:extLst>
                </p:cNvPr>
                <p:cNvGrpSpPr/>
                <p:nvPr/>
              </p:nvGrpSpPr>
              <p:grpSpPr>
                <a:xfrm>
                  <a:off x="9767642" y="2610927"/>
                  <a:ext cx="365760" cy="365760"/>
                  <a:chOff x="10292184" y="2602987"/>
                  <a:chExt cx="365760" cy="365760"/>
                </a:xfrm>
              </p:grpSpPr>
              <p:sp>
                <p:nvSpPr>
                  <p:cNvPr id="43" name="Rectangle: Rounded Corners 47">
                    <a:extLst>
                      <a:ext uri="{FF2B5EF4-FFF2-40B4-BE49-F238E27FC236}">
                        <a16:creationId xmlns:a16="http://schemas.microsoft.com/office/drawing/2014/main" id="{87E30ABF-49F6-204A-9EA5-F176B8F5553C}"/>
                      </a:ext>
                    </a:extLst>
                  </p:cNvPr>
                  <p:cNvSpPr/>
                  <p:nvPr/>
                </p:nvSpPr>
                <p:spPr bwMode="auto">
                  <a:xfrm>
                    <a:off x="10292184" y="2602987"/>
                    <a:ext cx="365760" cy="365760"/>
                  </a:xfrm>
                  <a:prstGeom prst="roundRect">
                    <a:avLst>
                      <a:gd name="adj" fmla="val 31482"/>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44" name="Picture 2" descr="Image result for skype for business mobile app">
                    <a:extLst>
                      <a:ext uri="{FF2B5EF4-FFF2-40B4-BE49-F238E27FC236}">
                        <a16:creationId xmlns:a16="http://schemas.microsoft.com/office/drawing/2014/main" id="{C4AD3959-D252-6747-AAD7-EFD3BBD4274B}"/>
                      </a:ext>
                    </a:extLst>
                  </p:cNvPr>
                  <p:cNvPicPr>
                    <a:picLocks noChangeAspect="1" noChangeArrowheads="1"/>
                  </p:cNvPicPr>
                  <p:nvPr/>
                </p:nvPicPr>
                <p:blipFill rotWithShape="1">
                  <a:blip r:embed="rId16" cstate="screen">
                    <a:extLst>
                      <a:ext uri="{28A0092B-C50C-407E-A947-70E740481C1C}">
                        <a14:useLocalDpi xmlns:a14="http://schemas.microsoft.com/office/drawing/2010/main"/>
                      </a:ext>
                    </a:extLst>
                  </a:blip>
                  <a:srcRect/>
                  <a:stretch/>
                </p:blipFill>
                <p:spPr bwMode="auto">
                  <a:xfrm>
                    <a:off x="10361717" y="2669662"/>
                    <a:ext cx="226695" cy="232410"/>
                  </a:xfrm>
                  <a:prstGeom prst="rect">
                    <a:avLst/>
                  </a:prstGeom>
                  <a:noFill/>
                  <a:extLst>
                    <a:ext uri="{909E8E84-426E-40DD-AFC4-6F175D3DCCD1}">
                      <a14:hiddenFill xmlns:a14="http://schemas.microsoft.com/office/drawing/2010/main">
                        <a:solidFill>
                          <a:srgbClr val="FFFFFF"/>
                        </a:solidFill>
                      </a14:hiddenFill>
                    </a:ext>
                  </a:extLst>
                </p:spPr>
              </p:pic>
            </p:grpSp>
          </p:grpSp>
        </p:grpSp>
      </p:grpSp>
      <p:sp>
        <p:nvSpPr>
          <p:cNvPr id="2" name="Title 1">
            <a:extLst>
              <a:ext uri="{FF2B5EF4-FFF2-40B4-BE49-F238E27FC236}">
                <a16:creationId xmlns:a16="http://schemas.microsoft.com/office/drawing/2014/main" id="{77601E27-848A-B949-8F73-D35CECB30429}"/>
              </a:ext>
            </a:extLst>
          </p:cNvPr>
          <p:cNvSpPr>
            <a:spLocks noGrp="1"/>
          </p:cNvSpPr>
          <p:nvPr>
            <p:ph type="title"/>
          </p:nvPr>
        </p:nvSpPr>
        <p:spPr/>
        <p:txBody>
          <a:bodyPr/>
          <a:lstStyle/>
          <a:p>
            <a:r>
              <a:rPr lang="en-US"/>
              <a:t>Example: Managing work data on personal devices  </a:t>
            </a:r>
          </a:p>
        </p:txBody>
      </p:sp>
      <p:sp>
        <p:nvSpPr>
          <p:cNvPr id="12" name="Text Placeholder 11">
            <a:extLst>
              <a:ext uri="{FF2B5EF4-FFF2-40B4-BE49-F238E27FC236}">
                <a16:creationId xmlns:a16="http://schemas.microsoft.com/office/drawing/2014/main" id="{3A5408E2-E2FE-FB51-8638-FCBA77C60AFD}"/>
              </a:ext>
            </a:extLst>
          </p:cNvPr>
          <p:cNvSpPr>
            <a:spLocks noGrp="1"/>
          </p:cNvSpPr>
          <p:nvPr>
            <p:ph type="body" sz="quarter" idx="10"/>
          </p:nvPr>
        </p:nvSpPr>
        <p:spPr>
          <a:xfrm>
            <a:off x="574816" y="246888"/>
            <a:ext cx="11018838" cy="246221"/>
          </a:xfrm>
        </p:spPr>
        <p:txBody>
          <a:bodyPr/>
          <a:lstStyle/>
          <a:p>
            <a:r>
              <a:rPr lang="en-US">
                <a:solidFill>
                  <a:schemeClr val="tx1"/>
                </a:solidFill>
              </a:rPr>
              <a:t>02</a:t>
            </a:r>
            <a:r>
              <a:rPr lang="en-US"/>
              <a:t> </a:t>
            </a:r>
            <a:r>
              <a:rPr lang="en-US" noProof="0"/>
              <a:t>Simplify endpoint management </a:t>
            </a:r>
            <a:endParaRPr lang="en-US"/>
          </a:p>
        </p:txBody>
      </p:sp>
      <p:sp>
        <p:nvSpPr>
          <p:cNvPr id="71" name="Rectangle 70">
            <a:extLst>
              <a:ext uri="{FF2B5EF4-FFF2-40B4-BE49-F238E27FC236}">
                <a16:creationId xmlns:a16="http://schemas.microsoft.com/office/drawing/2014/main" id="{28B16BCA-71F4-CB46-924B-66E7DFDB2F11}"/>
              </a:ext>
              <a:ext uri="{C183D7F6-B498-43B3-948B-1728B52AA6E4}">
                <adec:decorative xmlns:adec="http://schemas.microsoft.com/office/drawing/2017/decorative" val="1"/>
              </a:ext>
            </a:extLst>
          </p:cNvPr>
          <p:cNvSpPr/>
          <p:nvPr/>
        </p:nvSpPr>
        <p:spPr>
          <a:xfrm>
            <a:off x="2594830" y="2842428"/>
            <a:ext cx="864724" cy="424732"/>
          </a:xfrm>
          <a:prstGeom prst="rect">
            <a:avLst/>
          </a:prstGeom>
        </p:spPr>
        <p:txBody>
          <a:bodyPr wrap="none">
            <a:spAutoFit/>
          </a:bodyPr>
          <a:lstStyle/>
          <a:p>
            <a:pPr marL="0" marR="0" lvl="0" indent="0" algn="r" defTabSz="914016" rtl="0" eaLnBrk="1" fontAlgn="auto" latinLnBrk="0" hangingPunct="1">
              <a:lnSpc>
                <a:spcPct val="90000"/>
              </a:lnSpc>
              <a:spcBef>
                <a:spcPts val="0"/>
              </a:spcBef>
              <a:spcAft>
                <a:spcPts val="0"/>
              </a:spcAft>
              <a:buClrTx/>
              <a:buSzTx/>
              <a:buFontTx/>
              <a:buNone/>
              <a:tabLst/>
              <a:defRPr/>
            </a:pPr>
            <a:r>
              <a:rPr kumimoji="0" lang="en-US" sz="1200" b="0" i="0" u="none" strike="noStrike" kern="1200" cap="none" spc="0" normalizeH="0" baseline="0" noProof="0">
                <a:ln>
                  <a:noFill/>
                </a:ln>
                <a:effectLst/>
                <a:uLnTx/>
                <a:uFillTx/>
                <a:latin typeface="Segoe UI" panose="020B0502040204020203" pitchFamily="34" charset="0"/>
                <a:ea typeface="+mn-ea"/>
                <a:cs typeface="Segoe UI" panose="020B0502040204020203" pitchFamily="34" charset="0"/>
              </a:rPr>
              <a:t>Corporate</a:t>
            </a:r>
            <a:br>
              <a:rPr kumimoji="0" lang="en-US" sz="1200" b="0" i="0" u="none" strike="noStrike" kern="1200" cap="none" spc="0" normalizeH="0" baseline="0" noProof="0">
                <a:ln>
                  <a:noFill/>
                </a:ln>
                <a:effectLst/>
                <a:uLnTx/>
                <a:uFillTx/>
                <a:latin typeface="Segoe UI" panose="020B0502040204020203" pitchFamily="34" charset="0"/>
                <a:ea typeface="+mn-ea"/>
                <a:cs typeface="Segoe UI" panose="020B0502040204020203" pitchFamily="34" charset="0"/>
              </a:rPr>
            </a:br>
            <a:r>
              <a:rPr kumimoji="0" lang="en-US" sz="1200" b="0" i="0" u="none" strike="noStrike" kern="1200" cap="none" spc="0" normalizeH="0" baseline="0" noProof="0">
                <a:ln>
                  <a:noFill/>
                </a:ln>
                <a:effectLst/>
                <a:uLnTx/>
                <a:uFillTx/>
                <a:latin typeface="Segoe UI" panose="020B0502040204020203" pitchFamily="34" charset="0"/>
                <a:ea typeface="+mn-ea"/>
                <a:cs typeface="Segoe UI" panose="020B0502040204020203" pitchFamily="34" charset="0"/>
              </a:rPr>
              <a:t>data </a:t>
            </a:r>
          </a:p>
        </p:txBody>
      </p:sp>
      <p:sp>
        <p:nvSpPr>
          <p:cNvPr id="72" name="Rectangle 71">
            <a:extLst>
              <a:ext uri="{FF2B5EF4-FFF2-40B4-BE49-F238E27FC236}">
                <a16:creationId xmlns:a16="http://schemas.microsoft.com/office/drawing/2014/main" id="{6E01DFF5-014B-3142-A0C2-14F7399E0143}"/>
              </a:ext>
              <a:ext uri="{C183D7F6-B498-43B3-948B-1728B52AA6E4}">
                <adec:decorative xmlns:adec="http://schemas.microsoft.com/office/drawing/2017/decorative" val="1"/>
              </a:ext>
            </a:extLst>
          </p:cNvPr>
          <p:cNvSpPr/>
          <p:nvPr/>
        </p:nvSpPr>
        <p:spPr>
          <a:xfrm>
            <a:off x="3945467" y="2842428"/>
            <a:ext cx="798745" cy="424732"/>
          </a:xfrm>
          <a:prstGeom prst="rect">
            <a:avLst/>
          </a:prstGeom>
        </p:spPr>
        <p:txBody>
          <a:bodyPr wrap="none">
            <a:spAutoFit/>
          </a:bodyPr>
          <a:lstStyle/>
          <a:p>
            <a:pPr marL="0" marR="0" lvl="0" indent="0" algn="l" defTabSz="914016" rtl="0" eaLnBrk="1" fontAlgn="auto" latinLnBrk="0" hangingPunct="1">
              <a:lnSpc>
                <a:spcPct val="90000"/>
              </a:lnSpc>
              <a:spcBef>
                <a:spcPts val="0"/>
              </a:spcBef>
              <a:spcAft>
                <a:spcPts val="0"/>
              </a:spcAft>
              <a:buClrTx/>
              <a:buSzTx/>
              <a:buFontTx/>
              <a:buNone/>
              <a:tabLst/>
              <a:defRPr/>
            </a:pPr>
            <a:r>
              <a:rPr kumimoji="0" lang="en-US" sz="1200" b="0" i="0" u="none" strike="noStrike" kern="1200" cap="none" spc="0" normalizeH="0" baseline="0" noProof="0">
                <a:ln>
                  <a:noFill/>
                </a:ln>
                <a:effectLst/>
                <a:uLnTx/>
                <a:uFillTx/>
                <a:latin typeface="Segoe UI" panose="020B0502040204020203" pitchFamily="34" charset="0"/>
                <a:ea typeface="+mn-ea"/>
                <a:cs typeface="Segoe UI" panose="020B0502040204020203" pitchFamily="34" charset="0"/>
              </a:rPr>
              <a:t>Personal </a:t>
            </a:r>
            <a:br>
              <a:rPr kumimoji="0" lang="en-US" sz="1200" b="0" i="0" u="none" strike="noStrike" kern="1200" cap="none" spc="0" normalizeH="0" baseline="0" noProof="0">
                <a:ln>
                  <a:noFill/>
                </a:ln>
                <a:effectLst/>
                <a:uLnTx/>
                <a:uFillTx/>
                <a:latin typeface="Segoe UI" panose="020B0502040204020203" pitchFamily="34" charset="0"/>
                <a:ea typeface="+mn-ea"/>
                <a:cs typeface="Segoe UI" panose="020B0502040204020203" pitchFamily="34" charset="0"/>
              </a:rPr>
            </a:br>
            <a:r>
              <a:rPr kumimoji="0" lang="en-US" sz="1200" b="0" i="0" u="none" strike="noStrike" kern="1200" cap="none" spc="0" normalizeH="0" baseline="0" noProof="0">
                <a:ln>
                  <a:noFill/>
                </a:ln>
                <a:effectLst/>
                <a:uLnTx/>
                <a:uFillTx/>
                <a:latin typeface="Segoe UI" panose="020B0502040204020203" pitchFamily="34" charset="0"/>
                <a:ea typeface="+mn-ea"/>
                <a:cs typeface="Segoe UI" panose="020B0502040204020203" pitchFamily="34" charset="0"/>
              </a:rPr>
              <a:t>data</a:t>
            </a:r>
          </a:p>
        </p:txBody>
      </p:sp>
      <p:sp>
        <p:nvSpPr>
          <p:cNvPr id="75" name="Rectangle 74">
            <a:extLst>
              <a:ext uri="{FF2B5EF4-FFF2-40B4-BE49-F238E27FC236}">
                <a16:creationId xmlns:a16="http://schemas.microsoft.com/office/drawing/2014/main" id="{EB2705EA-10EF-A84A-9AE4-4B60151EC5DA}"/>
              </a:ext>
            </a:extLst>
          </p:cNvPr>
          <p:cNvSpPr/>
          <p:nvPr/>
        </p:nvSpPr>
        <p:spPr>
          <a:xfrm>
            <a:off x="1130018" y="1822484"/>
            <a:ext cx="1984500" cy="535531"/>
          </a:xfrm>
          <a:prstGeom prst="rect">
            <a:avLst/>
          </a:prstGeom>
        </p:spPr>
        <p:txBody>
          <a:bodyPr wrap="square" anchor="ctr" anchorCtr="0">
            <a:spAutoFit/>
          </a:bodyPr>
          <a:lstStyle/>
          <a:p>
            <a:pPr marL="0" marR="0" lvl="0" indent="0" algn="r" defTabSz="914016" rtl="0" eaLnBrk="1" fontAlgn="auto" latinLnBrk="0" hangingPunct="1">
              <a:lnSpc>
                <a:spcPct val="90000"/>
              </a:lnSpc>
              <a:spcBef>
                <a:spcPts val="0"/>
              </a:spcBef>
              <a:spcAft>
                <a:spcPts val="0"/>
              </a:spcAft>
              <a:buClrTx/>
              <a:buSzTx/>
              <a:buFontTx/>
              <a:buNone/>
              <a:tabLst/>
              <a:defRPr/>
            </a:pPr>
            <a:r>
              <a:rPr kumimoji="0" lang="en-US" sz="1600" i="0" u="none" strike="noStrike" kern="1200" cap="none" spc="0" normalizeH="0" baseline="0" noProof="0">
                <a:ln>
                  <a:noFill/>
                </a:ln>
                <a:solidFill>
                  <a:schemeClr val="accent1"/>
                </a:solidFill>
                <a:effectLst/>
                <a:uLnTx/>
                <a:uFillTx/>
                <a:latin typeface="+mj-lt"/>
                <a:ea typeface="+mn-ea"/>
                <a:cs typeface="Segoe UI" panose="020B0502040204020203" pitchFamily="34" charset="0"/>
              </a:rPr>
              <a:t>MAM policy to secure work data</a:t>
            </a:r>
          </a:p>
        </p:txBody>
      </p:sp>
      <p:cxnSp>
        <p:nvCxnSpPr>
          <p:cNvPr id="88" name="Straight Connector 87">
            <a:extLst>
              <a:ext uri="{FF2B5EF4-FFF2-40B4-BE49-F238E27FC236}">
                <a16:creationId xmlns:a16="http://schemas.microsoft.com/office/drawing/2014/main" id="{325081D5-8D7A-E74C-B5F3-7E752C6FDC44}"/>
              </a:ext>
              <a:ext uri="{C183D7F6-B498-43B3-948B-1728B52AA6E4}">
                <adec:decorative xmlns:adec="http://schemas.microsoft.com/office/drawing/2017/decorative" val="1"/>
              </a:ext>
            </a:extLst>
          </p:cNvPr>
          <p:cNvCxnSpPr>
            <a:cxnSpLocks/>
          </p:cNvCxnSpPr>
          <p:nvPr/>
        </p:nvCxnSpPr>
        <p:spPr>
          <a:xfrm>
            <a:off x="3712539" y="2525104"/>
            <a:ext cx="1" cy="707747"/>
          </a:xfrm>
          <a:prstGeom prst="line">
            <a:avLst/>
          </a:prstGeom>
          <a:ln w="34925" cap="rnd" cmpd="sng">
            <a:solidFill>
              <a:schemeClr val="bg1">
                <a:lumMod val="6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59" name="Oval 58">
            <a:extLst>
              <a:ext uri="{FF2B5EF4-FFF2-40B4-BE49-F238E27FC236}">
                <a16:creationId xmlns:a16="http://schemas.microsoft.com/office/drawing/2014/main" id="{A18D3DDB-4964-0544-9920-01F5DA47C11F}"/>
              </a:ext>
              <a:ext uri="{C183D7F6-B498-43B3-948B-1728B52AA6E4}">
                <adec:decorative xmlns:adec="http://schemas.microsoft.com/office/drawing/2017/decorative" val="1"/>
              </a:ext>
            </a:extLst>
          </p:cNvPr>
          <p:cNvSpPr/>
          <p:nvPr/>
        </p:nvSpPr>
        <p:spPr bwMode="auto">
          <a:xfrm>
            <a:off x="3506285" y="2846872"/>
            <a:ext cx="412509" cy="421147"/>
          </a:xfrm>
          <a:prstGeom prst="ellipse">
            <a:avLst/>
          </a:prstGeom>
          <a:solidFill>
            <a:schemeClr val="bg1"/>
          </a:solidFill>
          <a:ln w="190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282828"/>
              </a:solidFill>
              <a:effectLst/>
              <a:uLnTx/>
              <a:uFillTx/>
              <a:latin typeface="Segoe UI"/>
              <a:ea typeface="+mn-ea"/>
              <a:cs typeface="+mn-cs"/>
            </a:endParaRPr>
          </a:p>
        </p:txBody>
      </p:sp>
      <p:sp>
        <p:nvSpPr>
          <p:cNvPr id="60" name="Shape 2528">
            <a:extLst>
              <a:ext uri="{FF2B5EF4-FFF2-40B4-BE49-F238E27FC236}">
                <a16:creationId xmlns:a16="http://schemas.microsoft.com/office/drawing/2014/main" id="{2CCA2973-DC08-C64A-ABD1-5762AAB733CE}"/>
              </a:ext>
              <a:ext uri="{C183D7F6-B498-43B3-948B-1728B52AA6E4}">
                <adec:decorative xmlns:adec="http://schemas.microsoft.com/office/drawing/2017/decorative" val="1"/>
              </a:ext>
            </a:extLst>
          </p:cNvPr>
          <p:cNvSpPr/>
          <p:nvPr/>
        </p:nvSpPr>
        <p:spPr>
          <a:xfrm>
            <a:off x="3635551" y="2949369"/>
            <a:ext cx="153977" cy="216152"/>
          </a:xfrm>
          <a:custGeom>
            <a:avLst/>
            <a:gdLst/>
            <a:ahLst/>
            <a:cxnLst>
              <a:cxn ang="0">
                <a:pos x="wd2" y="hd2"/>
              </a:cxn>
              <a:cxn ang="5400000">
                <a:pos x="wd2" y="hd2"/>
              </a:cxn>
              <a:cxn ang="10800000">
                <a:pos x="wd2" y="hd2"/>
              </a:cxn>
              <a:cxn ang="16200000">
                <a:pos x="wd2" y="hd2"/>
              </a:cxn>
            </a:cxnLst>
            <a:rect l="0" t="0" r="r" b="b"/>
            <a:pathLst>
              <a:path w="21600" h="21600" extrusionOk="0">
                <a:moveTo>
                  <a:pt x="20250" y="19636"/>
                </a:moveTo>
                <a:cubicBezTo>
                  <a:pt x="20250" y="20178"/>
                  <a:pt x="19645" y="20618"/>
                  <a:pt x="18900" y="20618"/>
                </a:cubicBezTo>
                <a:lnTo>
                  <a:pt x="2700" y="20618"/>
                </a:lnTo>
                <a:cubicBezTo>
                  <a:pt x="1955" y="20618"/>
                  <a:pt x="1350" y="20178"/>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4050" y="5891"/>
                </a:moveTo>
                <a:cubicBezTo>
                  <a:pt x="4050" y="3180"/>
                  <a:pt x="7072" y="982"/>
                  <a:pt x="10800" y="982"/>
                </a:cubicBezTo>
                <a:cubicBezTo>
                  <a:pt x="14528" y="982"/>
                  <a:pt x="17550" y="3180"/>
                  <a:pt x="17550" y="5891"/>
                </a:cubicBezTo>
                <a:lnTo>
                  <a:pt x="17550" y="8836"/>
                </a:lnTo>
                <a:lnTo>
                  <a:pt x="4050" y="8836"/>
                </a:lnTo>
                <a:cubicBezTo>
                  <a:pt x="4050" y="8836"/>
                  <a:pt x="4050" y="5891"/>
                  <a:pt x="4050" y="5891"/>
                </a:cubicBezTo>
                <a:close/>
                <a:moveTo>
                  <a:pt x="18900" y="8836"/>
                </a:moveTo>
                <a:lnTo>
                  <a:pt x="18900" y="5891"/>
                </a:lnTo>
                <a:cubicBezTo>
                  <a:pt x="18900" y="2638"/>
                  <a:pt x="15273" y="0"/>
                  <a:pt x="10800" y="0"/>
                </a:cubicBezTo>
                <a:cubicBezTo>
                  <a:pt x="6327" y="0"/>
                  <a:pt x="2700" y="2638"/>
                  <a:pt x="2700" y="5891"/>
                </a:cubicBez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moveTo>
                  <a:pt x="11475" y="15573"/>
                </a:moveTo>
                <a:lnTo>
                  <a:pt x="11475" y="16200"/>
                </a:lnTo>
                <a:cubicBezTo>
                  <a:pt x="11475" y="16472"/>
                  <a:pt x="11172" y="16691"/>
                  <a:pt x="10800" y="16691"/>
                </a:cubicBezTo>
                <a:cubicBezTo>
                  <a:pt x="10428" y="16691"/>
                  <a:pt x="10125" y="16472"/>
                  <a:pt x="10125" y="16200"/>
                </a:cubicBezTo>
                <a:lnTo>
                  <a:pt x="10125" y="15573"/>
                </a:lnTo>
                <a:cubicBezTo>
                  <a:pt x="9723" y="15403"/>
                  <a:pt x="9450" y="15090"/>
                  <a:pt x="9450" y="14727"/>
                </a:cubicBezTo>
                <a:cubicBezTo>
                  <a:pt x="9450" y="14186"/>
                  <a:pt x="10055" y="13745"/>
                  <a:pt x="10800" y="13745"/>
                </a:cubicBezTo>
                <a:cubicBezTo>
                  <a:pt x="11545" y="13745"/>
                  <a:pt x="12150" y="14186"/>
                  <a:pt x="12150" y="14727"/>
                </a:cubicBezTo>
                <a:cubicBezTo>
                  <a:pt x="12150" y="15090"/>
                  <a:pt x="11876" y="15403"/>
                  <a:pt x="11475" y="15573"/>
                </a:cubicBezTo>
                <a:moveTo>
                  <a:pt x="10800" y="12764"/>
                </a:moveTo>
                <a:cubicBezTo>
                  <a:pt x="9309" y="12764"/>
                  <a:pt x="8100" y="13643"/>
                  <a:pt x="8100" y="14727"/>
                </a:cubicBezTo>
                <a:cubicBezTo>
                  <a:pt x="8100" y="15232"/>
                  <a:pt x="8369" y="15687"/>
                  <a:pt x="8798" y="16034"/>
                </a:cubicBezTo>
                <a:cubicBezTo>
                  <a:pt x="8789" y="16089"/>
                  <a:pt x="8775" y="16144"/>
                  <a:pt x="8775" y="16200"/>
                </a:cubicBezTo>
                <a:cubicBezTo>
                  <a:pt x="8775" y="17014"/>
                  <a:pt x="9681" y="17673"/>
                  <a:pt x="10800" y="17673"/>
                </a:cubicBezTo>
                <a:cubicBezTo>
                  <a:pt x="11919" y="17673"/>
                  <a:pt x="12825" y="17014"/>
                  <a:pt x="12825" y="16200"/>
                </a:cubicBezTo>
                <a:cubicBezTo>
                  <a:pt x="12825" y="16144"/>
                  <a:pt x="12810" y="16089"/>
                  <a:pt x="12802" y="16034"/>
                </a:cubicBezTo>
                <a:cubicBezTo>
                  <a:pt x="13231" y="15686"/>
                  <a:pt x="13500" y="15232"/>
                  <a:pt x="13500" y="14727"/>
                </a:cubicBezTo>
                <a:cubicBezTo>
                  <a:pt x="13500" y="13643"/>
                  <a:pt x="12291" y="12764"/>
                  <a:pt x="10800" y="12764"/>
                </a:cubicBezTo>
              </a:path>
            </a:pathLst>
          </a:custGeom>
          <a:solidFill>
            <a:schemeClr val="accent1"/>
          </a:solidFill>
          <a:ln w="12700">
            <a:noFill/>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282828"/>
              </a:solidFill>
              <a:effectLst>
                <a:outerShdw blurRad="38100" dist="12700" dir="5400000" rotWithShape="0">
                  <a:srgbClr val="000000">
                    <a:alpha val="50000"/>
                  </a:srgbClr>
                </a:outerShdw>
              </a:effectLst>
              <a:uLnTx/>
              <a:uFillTx/>
              <a:latin typeface="Gill Sans"/>
              <a:ea typeface="Gill Sans"/>
              <a:cs typeface="Gill Sans"/>
              <a:sym typeface="Gill Sans"/>
            </a:endParaRPr>
          </a:p>
        </p:txBody>
      </p:sp>
      <p:sp>
        <p:nvSpPr>
          <p:cNvPr id="91" name="Triangle 90">
            <a:extLst>
              <a:ext uri="{FF2B5EF4-FFF2-40B4-BE49-F238E27FC236}">
                <a16:creationId xmlns:a16="http://schemas.microsoft.com/office/drawing/2014/main" id="{43E9398C-E733-914E-8DC4-33DB800D0B44}"/>
              </a:ext>
              <a:ext uri="{C183D7F6-B498-43B3-948B-1728B52AA6E4}">
                <adec:decorative xmlns:adec="http://schemas.microsoft.com/office/drawing/2017/decorative" val="1"/>
              </a:ext>
            </a:extLst>
          </p:cNvPr>
          <p:cNvSpPr/>
          <p:nvPr/>
        </p:nvSpPr>
        <p:spPr bwMode="auto">
          <a:xfrm rot="15496774" flipH="1">
            <a:off x="7017664" y="1434127"/>
            <a:ext cx="836152" cy="1606146"/>
          </a:xfrm>
          <a:prstGeom prst="triangle">
            <a:avLst>
              <a:gd name="adj" fmla="val 31165"/>
            </a:avLst>
          </a:prstGeom>
          <a:solidFill>
            <a:srgbClr val="000000">
              <a:alpha val="8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pic>
        <p:nvPicPr>
          <p:cNvPr id="30" name="Picture 29">
            <a:extLst>
              <a:ext uri="{FF2B5EF4-FFF2-40B4-BE49-F238E27FC236}">
                <a16:creationId xmlns:a16="http://schemas.microsoft.com/office/drawing/2014/main" id="{D6080839-1DDE-4741-8002-D8911B1F499B}"/>
              </a:ext>
              <a:ext uri="{C183D7F6-B498-43B3-948B-1728B52AA6E4}">
                <adec:decorative xmlns:adec="http://schemas.microsoft.com/office/drawing/2017/decorative" val="1"/>
              </a:ext>
            </a:extLst>
          </p:cNvPr>
          <p:cNvPicPr>
            <a:picLocks noChangeAspect="1"/>
          </p:cNvPicPr>
          <p:nvPr/>
        </p:nvPicPr>
        <p:blipFill rotWithShape="1">
          <a:blip r:embed="rId17" cstate="screen">
            <a:extLst>
              <a:ext uri="{28A0092B-C50C-407E-A947-70E740481C1C}">
                <a14:useLocalDpi xmlns:a14="http://schemas.microsoft.com/office/drawing/2010/main"/>
              </a:ext>
            </a:extLst>
          </a:blip>
          <a:srcRect/>
          <a:stretch/>
        </p:blipFill>
        <p:spPr>
          <a:xfrm>
            <a:off x="7935351" y="1676922"/>
            <a:ext cx="798851" cy="826654"/>
          </a:xfrm>
          <a:prstGeom prst="roundRect">
            <a:avLst>
              <a:gd name="adj" fmla="val 27656"/>
            </a:avLst>
          </a:prstGeom>
          <a:ln w="19050">
            <a:noFill/>
          </a:ln>
          <a:effectLst/>
        </p:spPr>
      </p:pic>
      <p:sp>
        <p:nvSpPr>
          <p:cNvPr id="79" name="Rectangle 78">
            <a:extLst>
              <a:ext uri="{FF2B5EF4-FFF2-40B4-BE49-F238E27FC236}">
                <a16:creationId xmlns:a16="http://schemas.microsoft.com/office/drawing/2014/main" id="{36FC53AF-43E4-D349-855E-D2FE97BC5FCA}"/>
              </a:ext>
              <a:ext uri="{C183D7F6-B498-43B3-948B-1728B52AA6E4}">
                <adec:decorative xmlns:adec="http://schemas.microsoft.com/office/drawing/2017/decorative" val="1"/>
              </a:ext>
            </a:extLst>
          </p:cNvPr>
          <p:cNvSpPr/>
          <p:nvPr/>
        </p:nvSpPr>
        <p:spPr>
          <a:xfrm>
            <a:off x="8817240" y="1822484"/>
            <a:ext cx="1669178" cy="535531"/>
          </a:xfrm>
          <a:prstGeom prst="rect">
            <a:avLst/>
          </a:prstGeom>
        </p:spPr>
        <p:txBody>
          <a:bodyPr wrap="square" anchor="ctr" anchorCtr="0">
            <a:spAutoFit/>
          </a:bodyPr>
          <a:lstStyle/>
          <a:p>
            <a:pPr marL="0" marR="0" lvl="0" indent="0" algn="l" defTabSz="914016" rtl="0" eaLnBrk="1" fontAlgn="auto" latinLnBrk="0" hangingPunct="1">
              <a:lnSpc>
                <a:spcPct val="90000"/>
              </a:lnSpc>
              <a:spcBef>
                <a:spcPts val="0"/>
              </a:spcBef>
              <a:spcAft>
                <a:spcPts val="0"/>
              </a:spcAft>
              <a:buClrTx/>
              <a:buSzTx/>
              <a:buFontTx/>
              <a:buNone/>
              <a:tabLst/>
              <a:defRPr/>
            </a:pPr>
            <a:r>
              <a:rPr kumimoji="0" lang="en-US" sz="1600" i="0" u="none" strike="noStrike" kern="1200" cap="none" spc="0" normalizeH="0" baseline="0" noProof="0">
                <a:ln>
                  <a:noFill/>
                </a:ln>
                <a:solidFill>
                  <a:schemeClr val="accent1"/>
                </a:solidFill>
                <a:effectLst/>
                <a:uLnTx/>
                <a:uFillTx/>
                <a:latin typeface="+mj-lt"/>
                <a:ea typeface="+mn-ea"/>
                <a:cs typeface="Segoe UI" panose="020B0502040204020203" pitchFamily="34" charset="0"/>
              </a:rPr>
              <a:t>Email </a:t>
            </a:r>
          </a:p>
          <a:p>
            <a:pPr marL="0" marR="0" lvl="0" indent="0" algn="l" defTabSz="914016" rtl="0" eaLnBrk="1" fontAlgn="auto" latinLnBrk="0" hangingPunct="1">
              <a:lnSpc>
                <a:spcPct val="90000"/>
              </a:lnSpc>
              <a:spcBef>
                <a:spcPts val="0"/>
              </a:spcBef>
              <a:spcAft>
                <a:spcPts val="0"/>
              </a:spcAft>
              <a:buClrTx/>
              <a:buSzTx/>
              <a:buFontTx/>
              <a:buNone/>
              <a:tabLst/>
              <a:defRPr/>
            </a:pPr>
            <a:r>
              <a:rPr kumimoji="0" lang="en-US" sz="1600" i="0" u="none" strike="noStrike" kern="1200" cap="none" spc="0" normalizeH="0" baseline="0" noProof="0">
                <a:ln>
                  <a:noFill/>
                </a:ln>
                <a:solidFill>
                  <a:schemeClr val="accent1"/>
                </a:solidFill>
                <a:effectLst/>
                <a:uLnTx/>
                <a:uFillTx/>
                <a:latin typeface="+mj-lt"/>
                <a:ea typeface="+mn-ea"/>
                <a:cs typeface="Segoe UI" panose="020B0502040204020203" pitchFamily="34" charset="0"/>
              </a:rPr>
              <a:t>Attachment</a:t>
            </a:r>
          </a:p>
        </p:txBody>
      </p:sp>
      <p:sp>
        <p:nvSpPr>
          <p:cNvPr id="97" name="TextBox 96">
            <a:extLst>
              <a:ext uri="{FF2B5EF4-FFF2-40B4-BE49-F238E27FC236}">
                <a16:creationId xmlns:a16="http://schemas.microsoft.com/office/drawing/2014/main" id="{F8B70A53-DFDC-B64C-9BC7-BB7A28F79247}"/>
              </a:ext>
              <a:ext uri="{C183D7F6-B498-43B3-948B-1728B52AA6E4}">
                <adec:decorative xmlns:adec="http://schemas.microsoft.com/office/drawing/2017/decorative" val="1"/>
              </a:ext>
            </a:extLst>
          </p:cNvPr>
          <p:cNvSpPr txBox="1"/>
          <p:nvPr/>
        </p:nvSpPr>
        <p:spPr>
          <a:xfrm>
            <a:off x="8540438" y="3285235"/>
            <a:ext cx="803106" cy="184666"/>
          </a:xfrm>
          <a:prstGeom prst="rect">
            <a:avLst/>
          </a:prstGeom>
          <a:noFill/>
        </p:spPr>
        <p:txBody>
          <a:bodyPr wrap="square" lIns="0" tIns="0" rIns="0" bIns="0">
            <a:spAutoFit/>
          </a:bodyPr>
          <a:lstStyle/>
          <a:p>
            <a:pPr marL="0" marR="0" lvl="0" indent="0" algn="l" defTabSz="914314" rtl="0" eaLnBrk="1" fontAlgn="auto" latinLnBrk="0" hangingPunct="1">
              <a:lnSpc>
                <a:spcPct val="100000"/>
              </a:lnSpc>
              <a:spcBef>
                <a:spcPts val="0"/>
              </a:spcBef>
              <a:spcAft>
                <a:spcPts val="1176"/>
              </a:spcAft>
              <a:buClrTx/>
              <a:buSzTx/>
              <a:buFontTx/>
              <a:buNone/>
              <a:tabLst/>
              <a:defRPr/>
            </a:pPr>
            <a:r>
              <a:rPr kumimoji="0" lang="en-US" sz="1200" b="0" i="0" u="none" strike="noStrike" kern="1200" cap="none" spc="0" normalizeH="0" baseline="0" noProof="0">
                <a:ln>
                  <a:noFill/>
                </a:ln>
                <a:effectLst/>
                <a:uLnTx/>
                <a:uFillTx/>
                <a:latin typeface="Segoe UI" panose="020B0502040204020203" pitchFamily="34" charset="0"/>
                <a:ea typeface="+mn-ea"/>
                <a:cs typeface="Segoe UI" panose="020B0502040204020203" pitchFamily="34" charset="0"/>
              </a:rPr>
              <a:t>Copy</a:t>
            </a:r>
          </a:p>
        </p:txBody>
      </p:sp>
      <p:sp>
        <p:nvSpPr>
          <p:cNvPr id="98" name="TextBox 97">
            <a:extLst>
              <a:ext uri="{FF2B5EF4-FFF2-40B4-BE49-F238E27FC236}">
                <a16:creationId xmlns:a16="http://schemas.microsoft.com/office/drawing/2014/main" id="{021B6DCB-EC52-494E-8C85-19CC983B9C1F}"/>
              </a:ext>
              <a:ext uri="{C183D7F6-B498-43B3-948B-1728B52AA6E4}">
                <adec:decorative xmlns:adec="http://schemas.microsoft.com/office/drawing/2017/decorative" val="1"/>
              </a:ext>
            </a:extLst>
          </p:cNvPr>
          <p:cNvSpPr txBox="1"/>
          <p:nvPr/>
        </p:nvSpPr>
        <p:spPr>
          <a:xfrm>
            <a:off x="9977970" y="3285235"/>
            <a:ext cx="806329" cy="184666"/>
          </a:xfrm>
          <a:prstGeom prst="rect">
            <a:avLst/>
          </a:prstGeom>
          <a:noFill/>
        </p:spPr>
        <p:txBody>
          <a:bodyPr wrap="square" lIns="0" tIns="0" rIns="0" bIns="0">
            <a:spAutoFit/>
          </a:bodyPr>
          <a:lstStyle/>
          <a:p>
            <a:pPr marL="0" marR="0" lvl="0" indent="0" algn="l" defTabSz="914314" rtl="0" eaLnBrk="1" fontAlgn="auto" latinLnBrk="0" hangingPunct="1">
              <a:lnSpc>
                <a:spcPct val="100000"/>
              </a:lnSpc>
              <a:spcBef>
                <a:spcPts val="0"/>
              </a:spcBef>
              <a:spcAft>
                <a:spcPts val="1176"/>
              </a:spcAft>
              <a:buClrTx/>
              <a:buSzTx/>
              <a:buFontTx/>
              <a:buNone/>
              <a:tabLst/>
              <a:defRPr/>
            </a:pPr>
            <a:r>
              <a:rPr kumimoji="0" lang="en-US" sz="1200" b="0" i="0" u="none" strike="noStrike" kern="1200" cap="none" spc="0" normalizeH="0" baseline="0" noProof="0">
                <a:ln>
                  <a:noFill/>
                </a:ln>
                <a:effectLst/>
                <a:uLnTx/>
                <a:uFillTx/>
                <a:latin typeface="Segoe UI" panose="020B0502040204020203" pitchFamily="34" charset="0"/>
                <a:ea typeface="+mn-ea"/>
                <a:cs typeface="Segoe UI" panose="020B0502040204020203" pitchFamily="34" charset="0"/>
              </a:rPr>
              <a:t>Paste</a:t>
            </a:r>
          </a:p>
        </p:txBody>
      </p:sp>
      <p:sp>
        <p:nvSpPr>
          <p:cNvPr id="99" name="TextBox 98">
            <a:extLst>
              <a:ext uri="{FF2B5EF4-FFF2-40B4-BE49-F238E27FC236}">
                <a16:creationId xmlns:a16="http://schemas.microsoft.com/office/drawing/2014/main" id="{01870BA7-1EB4-0947-997C-E97552505695}"/>
              </a:ext>
              <a:ext uri="{C183D7F6-B498-43B3-948B-1728B52AA6E4}">
                <adec:decorative xmlns:adec="http://schemas.microsoft.com/office/drawing/2017/decorative" val="1"/>
              </a:ext>
            </a:extLst>
          </p:cNvPr>
          <p:cNvSpPr txBox="1"/>
          <p:nvPr/>
        </p:nvSpPr>
        <p:spPr>
          <a:xfrm>
            <a:off x="11351516" y="3285235"/>
            <a:ext cx="457200" cy="184666"/>
          </a:xfrm>
          <a:prstGeom prst="rect">
            <a:avLst/>
          </a:prstGeom>
          <a:noFill/>
        </p:spPr>
        <p:txBody>
          <a:bodyPr wrap="square" lIns="0" tIns="0" rIns="0" bIns="0">
            <a:spAutoFit/>
          </a:bodyPr>
          <a:lstStyle/>
          <a:p>
            <a:pPr marL="0" marR="0" lvl="0" indent="0" algn="l" defTabSz="914314" rtl="0" eaLnBrk="1" fontAlgn="auto" latinLnBrk="0" hangingPunct="1">
              <a:lnSpc>
                <a:spcPct val="100000"/>
              </a:lnSpc>
              <a:spcBef>
                <a:spcPts val="0"/>
              </a:spcBef>
              <a:spcAft>
                <a:spcPts val="1176"/>
              </a:spcAft>
              <a:buClrTx/>
              <a:buSzTx/>
              <a:buFontTx/>
              <a:buNone/>
              <a:tabLst/>
              <a:defRPr/>
            </a:pPr>
            <a:r>
              <a:rPr kumimoji="0" lang="en-US" sz="1200" b="0" i="0" u="none" strike="noStrike" kern="1200" cap="none" spc="0" normalizeH="0" baseline="0" noProof="0">
                <a:ln>
                  <a:noFill/>
                </a:ln>
                <a:effectLst/>
                <a:uLnTx/>
                <a:uFillTx/>
                <a:latin typeface="Segoe UI" panose="020B0502040204020203" pitchFamily="34" charset="0"/>
                <a:ea typeface="+mn-ea"/>
                <a:cs typeface="Segoe UI" panose="020B0502040204020203" pitchFamily="34" charset="0"/>
              </a:rPr>
              <a:t>Save</a:t>
            </a:r>
          </a:p>
        </p:txBody>
      </p:sp>
      <p:grpSp>
        <p:nvGrpSpPr>
          <p:cNvPr id="103" name="Group 102">
            <a:extLst>
              <a:ext uri="{FF2B5EF4-FFF2-40B4-BE49-F238E27FC236}">
                <a16:creationId xmlns:a16="http://schemas.microsoft.com/office/drawing/2014/main" id="{F1733A79-F3E0-7247-86BE-143B163C3201}"/>
              </a:ext>
              <a:ext uri="{C183D7F6-B498-43B3-948B-1728B52AA6E4}">
                <adec:decorative xmlns:adec="http://schemas.microsoft.com/office/drawing/2017/decorative" val="1"/>
              </a:ext>
            </a:extLst>
          </p:cNvPr>
          <p:cNvGrpSpPr/>
          <p:nvPr/>
        </p:nvGrpSpPr>
        <p:grpSpPr>
          <a:xfrm>
            <a:off x="9572814" y="4327735"/>
            <a:ext cx="457200" cy="457201"/>
            <a:chOff x="3868275" y="5153430"/>
            <a:chExt cx="338016" cy="338016"/>
          </a:xfrm>
        </p:grpSpPr>
        <p:sp>
          <p:nvSpPr>
            <p:cNvPr id="104" name="Rounded Rectangle 103">
              <a:extLst>
                <a:ext uri="{FF2B5EF4-FFF2-40B4-BE49-F238E27FC236}">
                  <a16:creationId xmlns:a16="http://schemas.microsoft.com/office/drawing/2014/main" id="{E40627C7-67B3-1045-816E-A6C92B0FDE40}"/>
                </a:ext>
              </a:extLst>
            </p:cNvPr>
            <p:cNvSpPr/>
            <p:nvPr/>
          </p:nvSpPr>
          <p:spPr bwMode="auto">
            <a:xfrm>
              <a:off x="3898387" y="5178357"/>
              <a:ext cx="280563" cy="288162"/>
            </a:xfrm>
            <a:prstGeom prst="roundRect">
              <a:avLst/>
            </a:prstGeom>
            <a:solidFill>
              <a:srgbClr val="064AB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282828"/>
                </a:solidFill>
                <a:effectLst/>
                <a:uLnTx/>
                <a:uFillTx/>
                <a:latin typeface="Segoe UI"/>
                <a:ea typeface="+mn-ea"/>
                <a:cs typeface="+mn-cs"/>
              </a:endParaRPr>
            </a:p>
          </p:txBody>
        </p:sp>
        <p:pic>
          <p:nvPicPr>
            <p:cNvPr id="105" name="Picture 104">
              <a:extLst>
                <a:ext uri="{FF2B5EF4-FFF2-40B4-BE49-F238E27FC236}">
                  <a16:creationId xmlns:a16="http://schemas.microsoft.com/office/drawing/2014/main" id="{54B8D944-37CE-D14D-B806-C55F72FBB606}"/>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3868275" y="5153430"/>
              <a:ext cx="338016" cy="338016"/>
            </a:xfrm>
            <a:prstGeom prst="rect">
              <a:avLst/>
            </a:prstGeom>
          </p:spPr>
        </p:pic>
      </p:grpSp>
      <p:pic>
        <p:nvPicPr>
          <p:cNvPr id="106" name="Picture 105">
            <a:extLst>
              <a:ext uri="{FF2B5EF4-FFF2-40B4-BE49-F238E27FC236}">
                <a16:creationId xmlns:a16="http://schemas.microsoft.com/office/drawing/2014/main" id="{58D289C0-9890-544E-81B0-2644A82014C4}"/>
              </a:ext>
              <a:ext uri="{C183D7F6-B498-43B3-948B-1728B52AA6E4}">
                <adec:decorative xmlns:adec="http://schemas.microsoft.com/office/drawing/2017/decorative" val="1"/>
              </a:ext>
            </a:extLst>
          </p:cNvPr>
          <p:cNvPicPr>
            <a:picLocks noChangeAspect="1"/>
          </p:cNvPicPr>
          <p:nvPr/>
        </p:nvPicPr>
        <p:blipFill>
          <a:blip r:embed="rId19" cstate="screen">
            <a:extLst>
              <a:ext uri="{BEBA8EAE-BF5A-486C-A8C5-ECC9F3942E4B}">
                <a14:imgProps xmlns:a14="http://schemas.microsoft.com/office/drawing/2010/main">
                  <a14:imgLayer r:embed="rId20">
                    <a14:imgEffect>
                      <a14:brightnessContrast bright="100000"/>
                    </a14:imgEffect>
                  </a14:imgLayer>
                </a14:imgProps>
              </a:ext>
              <a:ext uri="{28A0092B-C50C-407E-A947-70E740481C1C}">
                <a14:useLocalDpi xmlns:a14="http://schemas.microsoft.com/office/drawing/2010/main"/>
              </a:ext>
            </a:extLst>
          </a:blip>
          <a:stretch>
            <a:fillRect/>
          </a:stretch>
        </p:blipFill>
        <p:spPr>
          <a:xfrm>
            <a:off x="8207662" y="4357946"/>
            <a:ext cx="365760" cy="380148"/>
          </a:xfrm>
          <a:prstGeom prst="roundRect">
            <a:avLst/>
          </a:prstGeom>
          <a:solidFill>
            <a:schemeClr val="accent5"/>
          </a:solidFill>
          <a:ln>
            <a:solidFill>
              <a:schemeClr val="accent5"/>
            </a:solidFill>
          </a:ln>
        </p:spPr>
      </p:pic>
      <p:grpSp>
        <p:nvGrpSpPr>
          <p:cNvPr id="107" name="Group 106">
            <a:extLst>
              <a:ext uri="{FF2B5EF4-FFF2-40B4-BE49-F238E27FC236}">
                <a16:creationId xmlns:a16="http://schemas.microsoft.com/office/drawing/2014/main" id="{5BD7D2F1-BE98-4344-97BF-00AF4F8866DF}"/>
              </a:ext>
              <a:ext uri="{C183D7F6-B498-43B3-948B-1728B52AA6E4}">
                <adec:decorative xmlns:adec="http://schemas.microsoft.com/office/drawing/2017/decorative" val="1"/>
              </a:ext>
            </a:extLst>
          </p:cNvPr>
          <p:cNvGrpSpPr/>
          <p:nvPr/>
        </p:nvGrpSpPr>
        <p:grpSpPr>
          <a:xfrm>
            <a:off x="10930359" y="2711872"/>
            <a:ext cx="457200" cy="457201"/>
            <a:chOff x="3868275" y="5153430"/>
            <a:chExt cx="338016" cy="338016"/>
          </a:xfrm>
        </p:grpSpPr>
        <p:sp>
          <p:nvSpPr>
            <p:cNvPr id="108" name="Rounded Rectangle 107">
              <a:extLst>
                <a:ext uri="{FF2B5EF4-FFF2-40B4-BE49-F238E27FC236}">
                  <a16:creationId xmlns:a16="http://schemas.microsoft.com/office/drawing/2014/main" id="{A35DB8A5-33E1-4B41-855C-284E33C06444}"/>
                </a:ext>
              </a:extLst>
            </p:cNvPr>
            <p:cNvSpPr/>
            <p:nvPr/>
          </p:nvSpPr>
          <p:spPr bwMode="auto">
            <a:xfrm>
              <a:off x="3898387" y="5178357"/>
              <a:ext cx="280563" cy="288162"/>
            </a:xfrm>
            <a:prstGeom prst="roundRect">
              <a:avLst/>
            </a:prstGeom>
            <a:solidFill>
              <a:srgbClr val="064AB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282828"/>
                </a:solidFill>
                <a:effectLst/>
                <a:uLnTx/>
                <a:uFillTx/>
                <a:latin typeface="Segoe UI"/>
                <a:ea typeface="+mn-ea"/>
                <a:cs typeface="+mn-cs"/>
              </a:endParaRPr>
            </a:p>
          </p:txBody>
        </p:sp>
        <p:pic>
          <p:nvPicPr>
            <p:cNvPr id="109" name="Picture 108">
              <a:extLst>
                <a:ext uri="{FF2B5EF4-FFF2-40B4-BE49-F238E27FC236}">
                  <a16:creationId xmlns:a16="http://schemas.microsoft.com/office/drawing/2014/main" id="{72EF1825-9F87-0C4F-8285-F23DDDFA6D2A}"/>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3868275" y="5153430"/>
              <a:ext cx="338016" cy="338016"/>
            </a:xfrm>
            <a:prstGeom prst="rect">
              <a:avLst/>
            </a:prstGeom>
          </p:spPr>
        </p:pic>
      </p:grpSp>
      <p:grpSp>
        <p:nvGrpSpPr>
          <p:cNvPr id="110" name="Group 109">
            <a:extLst>
              <a:ext uri="{FF2B5EF4-FFF2-40B4-BE49-F238E27FC236}">
                <a16:creationId xmlns:a16="http://schemas.microsoft.com/office/drawing/2014/main" id="{7899390B-09AD-CF46-81F3-207A12A63B01}"/>
              </a:ext>
              <a:ext uri="{C183D7F6-B498-43B3-948B-1728B52AA6E4}">
                <adec:decorative xmlns:adec="http://schemas.microsoft.com/office/drawing/2017/decorative" val="1"/>
              </a:ext>
            </a:extLst>
          </p:cNvPr>
          <p:cNvGrpSpPr/>
          <p:nvPr/>
        </p:nvGrpSpPr>
        <p:grpSpPr>
          <a:xfrm>
            <a:off x="9618534" y="2735775"/>
            <a:ext cx="365760" cy="365760"/>
            <a:chOff x="3876416" y="4382146"/>
            <a:chExt cx="280563" cy="288162"/>
          </a:xfrm>
        </p:grpSpPr>
        <p:sp>
          <p:nvSpPr>
            <p:cNvPr id="111" name="Rounded Rectangle 110">
              <a:extLst>
                <a:ext uri="{FF2B5EF4-FFF2-40B4-BE49-F238E27FC236}">
                  <a16:creationId xmlns:a16="http://schemas.microsoft.com/office/drawing/2014/main" id="{62156D70-5903-9142-A646-28CE71BE41EC}"/>
                </a:ext>
              </a:extLst>
            </p:cNvPr>
            <p:cNvSpPr/>
            <p:nvPr/>
          </p:nvSpPr>
          <p:spPr bwMode="auto">
            <a:xfrm>
              <a:off x="3876416" y="4382146"/>
              <a:ext cx="280563" cy="288162"/>
            </a:xfrm>
            <a:prstGeom prst="roundRect">
              <a:avLst/>
            </a:prstGeom>
            <a:solidFill>
              <a:srgbClr val="2D5DA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282828"/>
                </a:solidFill>
                <a:effectLst/>
                <a:uLnTx/>
                <a:uFillTx/>
                <a:latin typeface="Segoe UI"/>
                <a:ea typeface="+mn-ea"/>
                <a:cs typeface="+mn-cs"/>
              </a:endParaRPr>
            </a:p>
          </p:txBody>
        </p:sp>
        <p:pic>
          <p:nvPicPr>
            <p:cNvPr id="112" name="Picture 111">
              <a:extLst>
                <a:ext uri="{FF2B5EF4-FFF2-40B4-BE49-F238E27FC236}">
                  <a16:creationId xmlns:a16="http://schemas.microsoft.com/office/drawing/2014/main" id="{11559A7F-2A19-004F-A80A-E376C2F409DB}"/>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3903710" y="4418031"/>
              <a:ext cx="223144" cy="223144"/>
            </a:xfrm>
            <a:prstGeom prst="rect">
              <a:avLst/>
            </a:prstGeom>
          </p:spPr>
        </p:pic>
      </p:grpSp>
      <p:grpSp>
        <p:nvGrpSpPr>
          <p:cNvPr id="113" name="Group 112">
            <a:extLst>
              <a:ext uri="{FF2B5EF4-FFF2-40B4-BE49-F238E27FC236}">
                <a16:creationId xmlns:a16="http://schemas.microsoft.com/office/drawing/2014/main" id="{13F144EF-4B1E-704D-A9EA-DF091A70D76F}"/>
              </a:ext>
              <a:ext uri="{C183D7F6-B498-43B3-948B-1728B52AA6E4}">
                <adec:decorative xmlns:adec="http://schemas.microsoft.com/office/drawing/2017/decorative" val="1"/>
              </a:ext>
            </a:extLst>
          </p:cNvPr>
          <p:cNvGrpSpPr/>
          <p:nvPr/>
        </p:nvGrpSpPr>
        <p:grpSpPr>
          <a:xfrm>
            <a:off x="8191113" y="2737760"/>
            <a:ext cx="365760" cy="365760"/>
            <a:chOff x="3512315" y="4382146"/>
            <a:chExt cx="280563" cy="288162"/>
          </a:xfrm>
        </p:grpSpPr>
        <p:sp>
          <p:nvSpPr>
            <p:cNvPr id="114" name="Rounded Rectangle 113">
              <a:extLst>
                <a:ext uri="{FF2B5EF4-FFF2-40B4-BE49-F238E27FC236}">
                  <a16:creationId xmlns:a16="http://schemas.microsoft.com/office/drawing/2014/main" id="{407E2583-D934-EA41-A639-58B0A8EE7C5B}"/>
                </a:ext>
              </a:extLst>
            </p:cNvPr>
            <p:cNvSpPr/>
            <p:nvPr/>
          </p:nvSpPr>
          <p:spPr bwMode="auto">
            <a:xfrm>
              <a:off x="3512315" y="4382146"/>
              <a:ext cx="280563" cy="288162"/>
            </a:xfrm>
            <a:prstGeom prst="roundRect">
              <a:avLst/>
            </a:prstGeom>
            <a:solidFill>
              <a:srgbClr val="247D4E"/>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282828"/>
                </a:solidFill>
                <a:effectLst/>
                <a:uLnTx/>
                <a:uFillTx/>
                <a:latin typeface="Segoe UI"/>
                <a:ea typeface="+mn-ea"/>
                <a:cs typeface="+mn-cs"/>
              </a:endParaRPr>
            </a:p>
          </p:txBody>
        </p:sp>
        <p:pic>
          <p:nvPicPr>
            <p:cNvPr id="115" name="Picture 114">
              <a:extLst>
                <a:ext uri="{FF2B5EF4-FFF2-40B4-BE49-F238E27FC236}">
                  <a16:creationId xmlns:a16="http://schemas.microsoft.com/office/drawing/2014/main" id="{B0BD16C2-C1EF-BE44-821B-76E22FF3245C}"/>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3540284" y="4413077"/>
              <a:ext cx="223144" cy="223144"/>
            </a:xfrm>
            <a:prstGeom prst="rect">
              <a:avLst/>
            </a:prstGeom>
          </p:spPr>
        </p:pic>
      </p:grpSp>
      <p:cxnSp>
        <p:nvCxnSpPr>
          <p:cNvPr id="77" name="Straight Arrow Connector 76">
            <a:extLst>
              <a:ext uri="{FF2B5EF4-FFF2-40B4-BE49-F238E27FC236}">
                <a16:creationId xmlns:a16="http://schemas.microsoft.com/office/drawing/2014/main" id="{CDA0952A-E9D7-5449-988A-DF1745916FDF}"/>
              </a:ext>
              <a:ext uri="{C183D7F6-B498-43B3-948B-1728B52AA6E4}">
                <adec:decorative xmlns:adec="http://schemas.microsoft.com/office/drawing/2017/decorative" val="1"/>
              </a:ext>
            </a:extLst>
          </p:cNvPr>
          <p:cNvCxnSpPr>
            <a:cxnSpLocks/>
          </p:cNvCxnSpPr>
          <p:nvPr/>
        </p:nvCxnSpPr>
        <p:spPr>
          <a:xfrm>
            <a:off x="9801414" y="3487402"/>
            <a:ext cx="0" cy="754724"/>
          </a:xfrm>
          <a:prstGeom prst="straightConnector1">
            <a:avLst/>
          </a:prstGeom>
          <a:ln w="1905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16" name="Shape 2540">
            <a:extLst>
              <a:ext uri="{FF2B5EF4-FFF2-40B4-BE49-F238E27FC236}">
                <a16:creationId xmlns:a16="http://schemas.microsoft.com/office/drawing/2014/main" id="{1458172D-8A19-4544-BF7C-BAAAE96D8F90}"/>
              </a:ext>
              <a:ext uri="{C183D7F6-B498-43B3-948B-1728B52AA6E4}">
                <adec:decorative xmlns:adec="http://schemas.microsoft.com/office/drawing/2017/decorative" val="1"/>
              </a:ext>
            </a:extLst>
          </p:cNvPr>
          <p:cNvSpPr/>
          <p:nvPr/>
        </p:nvSpPr>
        <p:spPr>
          <a:xfrm>
            <a:off x="8238897" y="3254754"/>
            <a:ext cx="237684" cy="245629"/>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282828"/>
              </a:solidFill>
              <a:effectLst>
                <a:outerShdw blurRad="38100" dist="12700" dir="5400000" rotWithShape="0">
                  <a:srgbClr val="000000">
                    <a:alpha val="50000"/>
                  </a:srgbClr>
                </a:outerShdw>
              </a:effectLst>
              <a:uLnTx/>
              <a:uFillTx/>
              <a:latin typeface="Gill Sans"/>
              <a:ea typeface="Gill Sans"/>
              <a:cs typeface="Gill Sans"/>
              <a:sym typeface="Gill Sans"/>
            </a:endParaRPr>
          </a:p>
        </p:txBody>
      </p:sp>
      <p:sp>
        <p:nvSpPr>
          <p:cNvPr id="119" name="Shape 2540">
            <a:extLst>
              <a:ext uri="{FF2B5EF4-FFF2-40B4-BE49-F238E27FC236}">
                <a16:creationId xmlns:a16="http://schemas.microsoft.com/office/drawing/2014/main" id="{6862F2E9-FE91-524B-966B-9D05F4F962B2}"/>
              </a:ext>
              <a:ext uri="{C183D7F6-B498-43B3-948B-1728B52AA6E4}">
                <adec:decorative xmlns:adec="http://schemas.microsoft.com/office/drawing/2017/decorative" val="1"/>
              </a:ext>
            </a:extLst>
          </p:cNvPr>
          <p:cNvSpPr/>
          <p:nvPr/>
        </p:nvSpPr>
        <p:spPr>
          <a:xfrm>
            <a:off x="11043051" y="3254754"/>
            <a:ext cx="237684" cy="245629"/>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282828"/>
              </a:solidFill>
              <a:effectLst>
                <a:outerShdw blurRad="38100" dist="12700" dir="5400000" rotWithShape="0">
                  <a:srgbClr val="000000">
                    <a:alpha val="50000"/>
                  </a:srgbClr>
                </a:outerShdw>
              </a:effectLst>
              <a:uLnTx/>
              <a:uFillTx/>
              <a:latin typeface="Gill Sans"/>
              <a:ea typeface="Gill Sans"/>
              <a:cs typeface="Gill Sans"/>
              <a:sym typeface="Gill Sans"/>
            </a:endParaRPr>
          </a:p>
        </p:txBody>
      </p:sp>
      <p:sp>
        <p:nvSpPr>
          <p:cNvPr id="94" name="Oval 93">
            <a:extLst>
              <a:ext uri="{FF2B5EF4-FFF2-40B4-BE49-F238E27FC236}">
                <a16:creationId xmlns:a16="http://schemas.microsoft.com/office/drawing/2014/main" id="{EA2592A1-5BCF-A044-8E7A-AD6EC9B662DB}"/>
              </a:ext>
              <a:ext uri="{C183D7F6-B498-43B3-948B-1728B52AA6E4}">
                <adec:decorative xmlns:adec="http://schemas.microsoft.com/office/drawing/2017/decorative" val="1"/>
              </a:ext>
            </a:extLst>
          </p:cNvPr>
          <p:cNvSpPr/>
          <p:nvPr/>
        </p:nvSpPr>
        <p:spPr bwMode="auto">
          <a:xfrm>
            <a:off x="8246207" y="3696435"/>
            <a:ext cx="231413" cy="240516"/>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solidFill>
                  <a:sysClr val="windowText" lastClr="000000"/>
                </a:solidFill>
              </a:ln>
              <a:solidFill>
                <a:srgbClr val="282828"/>
              </a:solidFill>
              <a:effectLst/>
              <a:uLnTx/>
              <a:uFillTx/>
              <a:latin typeface="Segoe UI"/>
              <a:ea typeface="+mn-ea"/>
              <a:cs typeface="+mn-cs"/>
            </a:endParaRPr>
          </a:p>
        </p:txBody>
      </p:sp>
      <p:sp>
        <p:nvSpPr>
          <p:cNvPr id="95" name="Oval 94">
            <a:extLst>
              <a:ext uri="{FF2B5EF4-FFF2-40B4-BE49-F238E27FC236}">
                <a16:creationId xmlns:a16="http://schemas.microsoft.com/office/drawing/2014/main" id="{006C2F29-D9D3-2144-9171-A85BBAF0305D}"/>
              </a:ext>
              <a:ext uri="{C183D7F6-B498-43B3-948B-1728B52AA6E4}">
                <adec:decorative xmlns:adec="http://schemas.microsoft.com/office/drawing/2017/decorative" val="1"/>
              </a:ext>
            </a:extLst>
          </p:cNvPr>
          <p:cNvSpPr/>
          <p:nvPr/>
        </p:nvSpPr>
        <p:spPr bwMode="auto">
          <a:xfrm>
            <a:off x="9685708" y="3696435"/>
            <a:ext cx="231413" cy="240516"/>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282828"/>
              </a:solidFill>
              <a:effectLst/>
              <a:uLnTx/>
              <a:uFillTx/>
              <a:latin typeface="Segoe UI"/>
              <a:ea typeface="+mn-ea"/>
              <a:cs typeface="+mn-cs"/>
            </a:endParaRPr>
          </a:p>
        </p:txBody>
      </p:sp>
      <p:sp>
        <p:nvSpPr>
          <p:cNvPr id="101" name="TextBox 100">
            <a:extLst>
              <a:ext uri="{FF2B5EF4-FFF2-40B4-BE49-F238E27FC236}">
                <a16:creationId xmlns:a16="http://schemas.microsoft.com/office/drawing/2014/main" id="{8170F3D6-0814-764F-A998-E8A5424B8F34}"/>
              </a:ext>
              <a:ext uri="{C183D7F6-B498-43B3-948B-1728B52AA6E4}">
                <adec:decorative xmlns:adec="http://schemas.microsoft.com/office/drawing/2017/decorative" val="1"/>
              </a:ext>
            </a:extLst>
          </p:cNvPr>
          <p:cNvSpPr txBox="1"/>
          <p:nvPr/>
        </p:nvSpPr>
        <p:spPr>
          <a:xfrm>
            <a:off x="9977970" y="3663862"/>
            <a:ext cx="1274037" cy="332399"/>
          </a:xfrm>
          <a:prstGeom prst="rect">
            <a:avLst/>
          </a:prstGeom>
          <a:noFill/>
        </p:spPr>
        <p:txBody>
          <a:bodyPr wrap="square" lIns="0" tIns="0" rIns="0" bIns="0" anchor="ctr">
            <a:spAutoFit/>
          </a:bodyPr>
          <a:lstStyle/>
          <a:p>
            <a:pPr marL="0" marR="0" lvl="0" indent="0" algn="l" defTabSz="914314" rtl="0" eaLnBrk="1" fontAlgn="auto" latinLnBrk="0" hangingPunct="1">
              <a:lnSpc>
                <a:spcPct val="90000"/>
              </a:lnSpc>
              <a:spcBef>
                <a:spcPts val="0"/>
              </a:spcBef>
              <a:spcAft>
                <a:spcPts val="1176"/>
              </a:spcAft>
              <a:buClrTx/>
              <a:buSzTx/>
              <a:buFontTx/>
              <a:buNone/>
              <a:tabLst/>
              <a:defRPr/>
            </a:pPr>
            <a:r>
              <a:rPr kumimoji="0" lang="en-US" sz="1200" b="0" i="0" u="none" strike="noStrike" kern="1200" cap="none" spc="0" normalizeH="0" baseline="0" noProof="0">
                <a:ln>
                  <a:noFill/>
                </a:ln>
                <a:effectLst/>
                <a:uLnTx/>
                <a:uFillTx/>
                <a:latin typeface="Segoe UI" panose="020B0502040204020203" pitchFamily="34" charset="0"/>
                <a:ea typeface="+mn-ea"/>
                <a:cs typeface="Segoe UI" panose="020B0502040204020203" pitchFamily="34" charset="0"/>
              </a:rPr>
              <a:t>Save to </a:t>
            </a:r>
            <a:br>
              <a:rPr kumimoji="0" lang="en-US" sz="1200" b="0" i="0" u="none" strike="noStrike" kern="1200" cap="none" spc="0" normalizeH="0" baseline="0" noProof="0">
                <a:ln>
                  <a:noFill/>
                </a:ln>
                <a:effectLst/>
                <a:uLnTx/>
                <a:uFillTx/>
                <a:latin typeface="Segoe UI" panose="020B0502040204020203" pitchFamily="34" charset="0"/>
                <a:ea typeface="+mn-ea"/>
                <a:cs typeface="Segoe UI" panose="020B0502040204020203" pitchFamily="34" charset="0"/>
              </a:rPr>
            </a:br>
            <a:r>
              <a:rPr kumimoji="0" lang="en-US" sz="1200" b="0" i="0" u="none" strike="noStrike" kern="1200" cap="none" spc="0" normalizeH="0" baseline="0" noProof="0">
                <a:ln>
                  <a:noFill/>
                </a:ln>
                <a:effectLst/>
                <a:uLnTx/>
                <a:uFillTx/>
                <a:latin typeface="Segoe UI" panose="020B0502040204020203" pitchFamily="34" charset="0"/>
                <a:ea typeface="+mn-ea"/>
                <a:cs typeface="Segoe UI" panose="020B0502040204020203" pitchFamily="34" charset="0"/>
              </a:rPr>
              <a:t>personal storage</a:t>
            </a:r>
          </a:p>
        </p:txBody>
      </p:sp>
      <p:sp>
        <p:nvSpPr>
          <p:cNvPr id="102" name="TextBox 101">
            <a:extLst>
              <a:ext uri="{FF2B5EF4-FFF2-40B4-BE49-F238E27FC236}">
                <a16:creationId xmlns:a16="http://schemas.microsoft.com/office/drawing/2014/main" id="{F23927B4-BBFC-854B-908E-BA138B65DA13}"/>
              </a:ext>
              <a:ext uri="{C183D7F6-B498-43B3-948B-1728B52AA6E4}">
                <adec:decorative xmlns:adec="http://schemas.microsoft.com/office/drawing/2017/decorative" val="1"/>
              </a:ext>
            </a:extLst>
          </p:cNvPr>
          <p:cNvSpPr txBox="1"/>
          <p:nvPr/>
        </p:nvSpPr>
        <p:spPr>
          <a:xfrm>
            <a:off x="8540438" y="3657528"/>
            <a:ext cx="1050726" cy="332399"/>
          </a:xfrm>
          <a:prstGeom prst="rect">
            <a:avLst/>
          </a:prstGeom>
          <a:noFill/>
        </p:spPr>
        <p:txBody>
          <a:bodyPr wrap="square" lIns="0" tIns="0" rIns="0" bIns="0" anchor="ctr">
            <a:spAutoFit/>
          </a:bodyPr>
          <a:lstStyle/>
          <a:p>
            <a:pPr marL="0" marR="0" lvl="0" indent="0" algn="l" defTabSz="914314" rtl="0" eaLnBrk="1" fontAlgn="auto" latinLnBrk="0" hangingPunct="1">
              <a:lnSpc>
                <a:spcPct val="90000"/>
              </a:lnSpc>
              <a:spcBef>
                <a:spcPts val="0"/>
              </a:spcBef>
              <a:spcAft>
                <a:spcPts val="1176"/>
              </a:spcAft>
              <a:buClrTx/>
              <a:buSzTx/>
              <a:buFontTx/>
              <a:buNone/>
              <a:tabLst/>
              <a:defRPr/>
            </a:pPr>
            <a:r>
              <a:rPr kumimoji="0" lang="en-US" sz="1200" b="0" i="0" u="none" strike="noStrike" kern="1200" cap="none" spc="0" normalizeH="0" baseline="0" noProof="0">
                <a:ln>
                  <a:noFill/>
                </a:ln>
                <a:effectLst/>
                <a:uLnTx/>
                <a:uFillTx/>
                <a:latin typeface="Segoe UI" panose="020B0502040204020203" pitchFamily="34" charset="0"/>
                <a:ea typeface="+mn-ea"/>
                <a:cs typeface="Segoe UI" panose="020B0502040204020203" pitchFamily="34" charset="0"/>
              </a:rPr>
              <a:t>Paste to </a:t>
            </a:r>
            <a:br>
              <a:rPr kumimoji="0" lang="en-US" sz="1200" b="0" i="0" u="none" strike="noStrike" kern="1200" cap="none" spc="0" normalizeH="0" baseline="0" noProof="0">
                <a:ln>
                  <a:noFill/>
                </a:ln>
                <a:effectLst/>
                <a:uLnTx/>
                <a:uFillTx/>
                <a:latin typeface="Segoe UI" panose="020B0502040204020203" pitchFamily="34" charset="0"/>
                <a:ea typeface="+mn-ea"/>
                <a:cs typeface="Segoe UI" panose="020B0502040204020203" pitchFamily="34" charset="0"/>
              </a:rPr>
            </a:br>
            <a:r>
              <a:rPr kumimoji="0" lang="en-US" sz="1200" b="0" i="0" u="none" strike="noStrike" kern="1200" cap="none" spc="0" normalizeH="0" baseline="0" noProof="0">
                <a:ln>
                  <a:noFill/>
                </a:ln>
                <a:effectLst/>
                <a:uLnTx/>
                <a:uFillTx/>
                <a:latin typeface="Segoe UI" panose="020B0502040204020203" pitchFamily="34" charset="0"/>
                <a:ea typeface="+mn-ea"/>
                <a:cs typeface="Segoe UI" panose="020B0502040204020203" pitchFamily="34" charset="0"/>
              </a:rPr>
              <a:t>personal app</a:t>
            </a:r>
          </a:p>
        </p:txBody>
      </p:sp>
      <p:sp>
        <p:nvSpPr>
          <p:cNvPr id="117" name="Shape 2600">
            <a:extLst>
              <a:ext uri="{FF2B5EF4-FFF2-40B4-BE49-F238E27FC236}">
                <a16:creationId xmlns:a16="http://schemas.microsoft.com/office/drawing/2014/main" id="{BC82D948-59F7-9C45-9D98-636365E61A7C}"/>
              </a:ext>
              <a:ext uri="{C183D7F6-B498-43B3-948B-1728B52AA6E4}">
                <adec:decorative xmlns:adec="http://schemas.microsoft.com/office/drawing/2017/decorative" val="1"/>
              </a:ext>
            </a:extLst>
          </p:cNvPr>
          <p:cNvSpPr/>
          <p:nvPr/>
        </p:nvSpPr>
        <p:spPr>
          <a:xfrm rot="2700000">
            <a:off x="8227432" y="3701852"/>
            <a:ext cx="253252" cy="24228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11291" y="10309"/>
                </a:lnTo>
                <a:lnTo>
                  <a:pt x="11291" y="5401"/>
                </a:lnTo>
                <a:cubicBezTo>
                  <a:pt x="11291" y="5129"/>
                  <a:pt x="11071" y="4909"/>
                  <a:pt x="10800" y="4909"/>
                </a:cubicBezTo>
                <a:cubicBezTo>
                  <a:pt x="10529" y="4909"/>
                  <a:pt x="10309" y="5129"/>
                  <a:pt x="10309" y="5401"/>
                </a:cubicBezTo>
                <a:lnTo>
                  <a:pt x="10309" y="10309"/>
                </a:lnTo>
                <a:lnTo>
                  <a:pt x="5400" y="10309"/>
                </a:lnTo>
                <a:cubicBezTo>
                  <a:pt x="5129" y="10309"/>
                  <a:pt x="4909" y="10529"/>
                  <a:pt x="4909" y="10800"/>
                </a:cubicBezTo>
                <a:cubicBezTo>
                  <a:pt x="4909" y="11072"/>
                  <a:pt x="5129" y="11292"/>
                  <a:pt x="5400" y="11292"/>
                </a:cubicBezTo>
                <a:lnTo>
                  <a:pt x="10309" y="11292"/>
                </a:lnTo>
                <a:lnTo>
                  <a:pt x="10309" y="16200"/>
                </a:lnTo>
                <a:cubicBezTo>
                  <a:pt x="10309" y="16472"/>
                  <a:pt x="10529" y="16691"/>
                  <a:pt x="10800" y="16691"/>
                </a:cubicBezTo>
                <a:cubicBezTo>
                  <a:pt x="11071" y="16691"/>
                  <a:pt x="11291" y="16472"/>
                  <a:pt x="11291" y="16200"/>
                </a:cubicBezTo>
                <a:lnTo>
                  <a:pt x="11291" y="11292"/>
                </a:lnTo>
                <a:lnTo>
                  <a:pt x="16200" y="11292"/>
                </a:lnTo>
                <a:cubicBezTo>
                  <a:pt x="16471" y="11292"/>
                  <a:pt x="16691" y="11072"/>
                  <a:pt x="16691" y="10800"/>
                </a:cubicBezTo>
                <a:cubicBezTo>
                  <a:pt x="16691" y="10529"/>
                  <a:pt x="16471" y="10309"/>
                  <a:pt x="16200" y="10309"/>
                </a:cubicBezTo>
              </a:path>
            </a:pathLst>
          </a:custGeom>
          <a:solidFill>
            <a:srgbClr val="FF0000"/>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282828"/>
              </a:solidFill>
              <a:effectLst>
                <a:outerShdw blurRad="38100" dist="12700" dir="5400000" rotWithShape="0">
                  <a:srgbClr val="000000">
                    <a:alpha val="50000"/>
                  </a:srgbClr>
                </a:outerShdw>
              </a:effectLst>
              <a:uLnTx/>
              <a:uFillTx/>
              <a:latin typeface="Gill Sans"/>
              <a:ea typeface="Gill Sans"/>
              <a:cs typeface="Gill Sans"/>
              <a:sym typeface="Gill Sans"/>
            </a:endParaRPr>
          </a:p>
        </p:txBody>
      </p:sp>
      <p:sp>
        <p:nvSpPr>
          <p:cNvPr id="120" name="Shape 2600">
            <a:extLst>
              <a:ext uri="{FF2B5EF4-FFF2-40B4-BE49-F238E27FC236}">
                <a16:creationId xmlns:a16="http://schemas.microsoft.com/office/drawing/2014/main" id="{67873234-393D-C64F-BC57-9DAAC431405D}"/>
              </a:ext>
              <a:ext uri="{C183D7F6-B498-43B3-948B-1728B52AA6E4}">
                <adec:decorative xmlns:adec="http://schemas.microsoft.com/office/drawing/2017/decorative" val="1"/>
              </a:ext>
            </a:extLst>
          </p:cNvPr>
          <p:cNvSpPr/>
          <p:nvPr/>
        </p:nvSpPr>
        <p:spPr>
          <a:xfrm rot="2700000">
            <a:off x="9674788" y="3701853"/>
            <a:ext cx="253252" cy="24228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11291" y="10309"/>
                </a:lnTo>
                <a:lnTo>
                  <a:pt x="11291" y="5401"/>
                </a:lnTo>
                <a:cubicBezTo>
                  <a:pt x="11291" y="5129"/>
                  <a:pt x="11071" y="4909"/>
                  <a:pt x="10800" y="4909"/>
                </a:cubicBezTo>
                <a:cubicBezTo>
                  <a:pt x="10529" y="4909"/>
                  <a:pt x="10309" y="5129"/>
                  <a:pt x="10309" y="5401"/>
                </a:cubicBezTo>
                <a:lnTo>
                  <a:pt x="10309" y="10309"/>
                </a:lnTo>
                <a:lnTo>
                  <a:pt x="5400" y="10309"/>
                </a:lnTo>
                <a:cubicBezTo>
                  <a:pt x="5129" y="10309"/>
                  <a:pt x="4909" y="10529"/>
                  <a:pt x="4909" y="10800"/>
                </a:cubicBezTo>
                <a:cubicBezTo>
                  <a:pt x="4909" y="11072"/>
                  <a:pt x="5129" y="11292"/>
                  <a:pt x="5400" y="11292"/>
                </a:cubicBezTo>
                <a:lnTo>
                  <a:pt x="10309" y="11292"/>
                </a:lnTo>
                <a:lnTo>
                  <a:pt x="10309" y="16200"/>
                </a:lnTo>
                <a:cubicBezTo>
                  <a:pt x="10309" y="16472"/>
                  <a:pt x="10529" y="16691"/>
                  <a:pt x="10800" y="16691"/>
                </a:cubicBezTo>
                <a:cubicBezTo>
                  <a:pt x="11071" y="16691"/>
                  <a:pt x="11291" y="16472"/>
                  <a:pt x="11291" y="16200"/>
                </a:cubicBezTo>
                <a:lnTo>
                  <a:pt x="11291" y="11292"/>
                </a:lnTo>
                <a:lnTo>
                  <a:pt x="16200" y="11292"/>
                </a:lnTo>
                <a:cubicBezTo>
                  <a:pt x="16471" y="11292"/>
                  <a:pt x="16691" y="11072"/>
                  <a:pt x="16691" y="10800"/>
                </a:cubicBezTo>
                <a:cubicBezTo>
                  <a:pt x="16691" y="10529"/>
                  <a:pt x="16471" y="10309"/>
                  <a:pt x="16200" y="10309"/>
                </a:cubicBezTo>
              </a:path>
            </a:pathLst>
          </a:custGeom>
          <a:solidFill>
            <a:srgbClr val="FF0000"/>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282828"/>
              </a:solidFill>
              <a:effectLst>
                <a:outerShdw blurRad="38100" dist="12700" dir="5400000" rotWithShape="0">
                  <a:srgbClr val="000000">
                    <a:alpha val="50000"/>
                  </a:srgbClr>
                </a:outerShdw>
              </a:effectLst>
              <a:uLnTx/>
              <a:uFillTx/>
              <a:latin typeface="Gill Sans"/>
              <a:ea typeface="Gill Sans"/>
              <a:cs typeface="Gill Sans"/>
              <a:sym typeface="Gill Sans"/>
            </a:endParaRPr>
          </a:p>
        </p:txBody>
      </p:sp>
      <p:sp>
        <p:nvSpPr>
          <p:cNvPr id="81" name="Triangle 80">
            <a:extLst>
              <a:ext uri="{FF2B5EF4-FFF2-40B4-BE49-F238E27FC236}">
                <a16:creationId xmlns:a16="http://schemas.microsoft.com/office/drawing/2014/main" id="{F81012E0-0B62-F24F-8918-6B3789A2A8D7}"/>
              </a:ext>
              <a:ext uri="{C183D7F6-B498-43B3-948B-1728B52AA6E4}">
                <adec:decorative xmlns:adec="http://schemas.microsoft.com/office/drawing/2017/decorative" val="1"/>
              </a:ext>
            </a:extLst>
          </p:cNvPr>
          <p:cNvSpPr/>
          <p:nvPr/>
        </p:nvSpPr>
        <p:spPr bwMode="auto">
          <a:xfrm rot="5964698">
            <a:off x="4323759" y="1379384"/>
            <a:ext cx="836152" cy="1728280"/>
          </a:xfrm>
          <a:prstGeom prst="triangle">
            <a:avLst>
              <a:gd name="adj" fmla="val 33089"/>
            </a:avLst>
          </a:prstGeom>
          <a:solidFill>
            <a:srgbClr val="000000">
              <a:alpha val="8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pic>
        <p:nvPicPr>
          <p:cNvPr id="62" name="Picture 61">
            <a:extLst>
              <a:ext uri="{FF2B5EF4-FFF2-40B4-BE49-F238E27FC236}">
                <a16:creationId xmlns:a16="http://schemas.microsoft.com/office/drawing/2014/main" id="{38B1FFED-4573-8844-9115-4C35B7E34BE7}"/>
              </a:ext>
              <a:ext uri="{C183D7F6-B498-43B3-948B-1728B52AA6E4}">
                <adec:decorative xmlns:adec="http://schemas.microsoft.com/office/drawing/2017/decorative" val="1"/>
              </a:ext>
            </a:extLst>
          </p:cNvPr>
          <p:cNvPicPr>
            <a:picLocks noChangeAspect="1"/>
          </p:cNvPicPr>
          <p:nvPr/>
        </p:nvPicPr>
        <p:blipFill rotWithShape="1">
          <a:blip r:embed="rId23" cstate="screen">
            <a:extLst>
              <a:ext uri="{28A0092B-C50C-407E-A947-70E740481C1C}">
                <a14:useLocalDpi xmlns:a14="http://schemas.microsoft.com/office/drawing/2010/main"/>
              </a:ext>
            </a:extLst>
          </a:blip>
          <a:srcRect/>
          <a:stretch/>
        </p:blipFill>
        <p:spPr>
          <a:xfrm>
            <a:off x="3280233" y="1676924"/>
            <a:ext cx="826318" cy="826651"/>
          </a:xfrm>
          <a:prstGeom prst="roundRect">
            <a:avLst>
              <a:gd name="adj" fmla="val 27656"/>
            </a:avLst>
          </a:prstGeom>
          <a:ln w="19050">
            <a:noFill/>
          </a:ln>
          <a:effectLst/>
        </p:spPr>
      </p:pic>
      <p:pic>
        <p:nvPicPr>
          <p:cNvPr id="78" name="Picture 77">
            <a:extLst>
              <a:ext uri="{FF2B5EF4-FFF2-40B4-BE49-F238E27FC236}">
                <a16:creationId xmlns:a16="http://schemas.microsoft.com/office/drawing/2014/main" id="{B277B2C6-974D-AC4A-9C60-56EDB32E676F}"/>
              </a:ext>
              <a:ext uri="{C183D7F6-B498-43B3-948B-1728B52AA6E4}">
                <adec:decorative xmlns:adec="http://schemas.microsoft.com/office/drawing/2017/decorative" val="1"/>
              </a:ext>
            </a:extLst>
          </p:cNvPr>
          <p:cNvPicPr>
            <a:picLocks noChangeAspect="1"/>
          </p:cNvPicPr>
          <p:nvPr/>
        </p:nvPicPr>
        <p:blipFill rotWithShape="1">
          <a:blip r:embed="rId24" cstate="screen">
            <a:extLst>
              <a:ext uri="{28A0092B-C50C-407E-A947-70E740481C1C}">
                <a14:useLocalDpi xmlns:a14="http://schemas.microsoft.com/office/drawing/2010/main"/>
              </a:ext>
            </a:extLst>
          </a:blip>
          <a:srcRect/>
          <a:stretch/>
        </p:blipFill>
        <p:spPr>
          <a:xfrm>
            <a:off x="5298373" y="2052861"/>
            <a:ext cx="314500" cy="325445"/>
          </a:xfrm>
          <a:prstGeom prst="roundRect">
            <a:avLst>
              <a:gd name="adj" fmla="val 29854"/>
            </a:avLst>
          </a:prstGeom>
        </p:spPr>
      </p:pic>
      <p:pic>
        <p:nvPicPr>
          <p:cNvPr id="80" name="Picture 79">
            <a:extLst>
              <a:ext uri="{FF2B5EF4-FFF2-40B4-BE49-F238E27FC236}">
                <a16:creationId xmlns:a16="http://schemas.microsoft.com/office/drawing/2014/main" id="{93BEBB60-9C81-AB4F-85E3-D7C1E2FBA4A4}"/>
              </a:ext>
              <a:ext uri="{C183D7F6-B498-43B3-948B-1728B52AA6E4}">
                <adec:decorative xmlns:adec="http://schemas.microsoft.com/office/drawing/2017/decorative" val="1"/>
              </a:ext>
            </a:extLst>
          </p:cNvPr>
          <p:cNvPicPr>
            <a:picLocks noChangeAspect="1"/>
          </p:cNvPicPr>
          <p:nvPr/>
        </p:nvPicPr>
        <p:blipFill rotWithShape="1">
          <a:blip r:embed="rId25" cstate="screen">
            <a:extLst>
              <a:ext uri="{28A0092B-C50C-407E-A947-70E740481C1C}">
                <a14:useLocalDpi xmlns:a14="http://schemas.microsoft.com/office/drawing/2010/main"/>
              </a:ext>
            </a:extLst>
          </a:blip>
          <a:srcRect/>
          <a:stretch/>
        </p:blipFill>
        <p:spPr>
          <a:xfrm>
            <a:off x="6583832" y="2053754"/>
            <a:ext cx="314500" cy="325445"/>
          </a:xfrm>
          <a:prstGeom prst="roundRect">
            <a:avLst>
              <a:gd name="adj" fmla="val 29854"/>
            </a:avLst>
          </a:prstGeom>
        </p:spPr>
      </p:pic>
      <p:sp>
        <p:nvSpPr>
          <p:cNvPr id="85" name="Oval 84">
            <a:extLst>
              <a:ext uri="{FF2B5EF4-FFF2-40B4-BE49-F238E27FC236}">
                <a16:creationId xmlns:a16="http://schemas.microsoft.com/office/drawing/2014/main" id="{2624DA26-14F9-E643-8F81-3FDF7295CDB8}"/>
              </a:ext>
              <a:ext uri="{C183D7F6-B498-43B3-948B-1728B52AA6E4}">
                <adec:decorative xmlns:adec="http://schemas.microsoft.com/office/drawing/2017/decorative" val="1"/>
              </a:ext>
            </a:extLst>
          </p:cNvPr>
          <p:cNvSpPr/>
          <p:nvPr/>
        </p:nvSpPr>
        <p:spPr bwMode="auto">
          <a:xfrm>
            <a:off x="6819112" y="2058215"/>
            <a:ext cx="117476" cy="121565"/>
          </a:xfrm>
          <a:prstGeom prst="ellipse">
            <a:avLst/>
          </a:prstGeom>
          <a:solidFill>
            <a:srgbClr val="FE0201"/>
          </a:solidFill>
          <a:ln>
            <a:solidFill>
              <a:srgbClr val="8A838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marL="0" marR="0" lvl="0" indent="0" algn="ctr" defTabSz="914102" rtl="0" eaLnBrk="1" fontAlgn="base" latinLnBrk="0" hangingPunct="1">
              <a:lnSpc>
                <a:spcPct val="100000"/>
              </a:lnSpc>
              <a:spcBef>
                <a:spcPct val="0"/>
              </a:spcBef>
              <a:spcAft>
                <a:spcPct val="0"/>
              </a:spcAft>
              <a:buClrTx/>
              <a:buSzTx/>
              <a:buFontTx/>
              <a:buNone/>
              <a:tabLst/>
              <a:defRPr/>
            </a:pPr>
            <a:r>
              <a:rPr kumimoji="0" lang="en-US" sz="49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2</a:t>
            </a:r>
          </a:p>
        </p:txBody>
      </p:sp>
      <p:grpSp>
        <p:nvGrpSpPr>
          <p:cNvPr id="82" name="Group 81">
            <a:extLst>
              <a:ext uri="{FF2B5EF4-FFF2-40B4-BE49-F238E27FC236}">
                <a16:creationId xmlns:a16="http://schemas.microsoft.com/office/drawing/2014/main" id="{AAE4AF97-E666-4A51-B37E-900D19425C79}"/>
              </a:ext>
              <a:ext uri="{C183D7F6-B498-43B3-948B-1728B52AA6E4}">
                <adec:decorative xmlns:adec="http://schemas.microsoft.com/office/drawing/2017/decorative" val="1"/>
              </a:ext>
            </a:extLst>
          </p:cNvPr>
          <p:cNvGrpSpPr/>
          <p:nvPr/>
        </p:nvGrpSpPr>
        <p:grpSpPr>
          <a:xfrm>
            <a:off x="5014451" y="1831768"/>
            <a:ext cx="2589468" cy="3163428"/>
            <a:chOff x="8421843" y="1691401"/>
            <a:chExt cx="3677572" cy="3703674"/>
          </a:xfrm>
        </p:grpSpPr>
        <p:grpSp>
          <p:nvGrpSpPr>
            <p:cNvPr id="83" name="Group 82">
              <a:extLst>
                <a:ext uri="{FF2B5EF4-FFF2-40B4-BE49-F238E27FC236}">
                  <a16:creationId xmlns:a16="http://schemas.microsoft.com/office/drawing/2014/main" id="{C9E02032-F243-4D90-AEA2-450462BB551B}"/>
                </a:ext>
              </a:extLst>
            </p:cNvPr>
            <p:cNvGrpSpPr/>
            <p:nvPr/>
          </p:nvGrpSpPr>
          <p:grpSpPr>
            <a:xfrm>
              <a:off x="8421843" y="1691401"/>
              <a:ext cx="3677572" cy="2156731"/>
              <a:chOff x="8199417" y="1454832"/>
              <a:chExt cx="3677572" cy="2156731"/>
            </a:xfrm>
          </p:grpSpPr>
          <p:sp>
            <p:nvSpPr>
              <p:cNvPr id="89" name="Rectangle 88">
                <a:extLst>
                  <a:ext uri="{FF2B5EF4-FFF2-40B4-BE49-F238E27FC236}">
                    <a16:creationId xmlns:a16="http://schemas.microsoft.com/office/drawing/2014/main" id="{5E7DFB43-05FF-447F-847A-D761988E302A}"/>
                  </a:ext>
                </a:extLst>
              </p:cNvPr>
              <p:cNvSpPr/>
              <p:nvPr/>
            </p:nvSpPr>
            <p:spPr bwMode="auto">
              <a:xfrm rot="5400000">
                <a:off x="10746403" y="2448076"/>
                <a:ext cx="1986853" cy="27431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marL="0" marR="0" lvl="0" indent="0" algn="ctr" defTabSz="89601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solidFill>
                    <a:effectLst/>
                    <a:uLnTx/>
                    <a:uFillTx/>
                    <a:latin typeface="Segoe UI"/>
                    <a:ea typeface="+mn-ea"/>
                    <a:cs typeface="+mn-cs"/>
                  </a:rPr>
                  <a:t>Managed apps</a:t>
                </a:r>
              </a:p>
            </p:txBody>
          </p:sp>
          <p:sp>
            <p:nvSpPr>
              <p:cNvPr id="90" name="Rectangle: Rounded Corners 89">
                <a:extLst>
                  <a:ext uri="{FF2B5EF4-FFF2-40B4-BE49-F238E27FC236}">
                    <a16:creationId xmlns:a16="http://schemas.microsoft.com/office/drawing/2014/main" id="{A9BCBBCB-0FF1-47EC-A3F4-01EAB2DCA78A}"/>
                  </a:ext>
                </a:extLst>
              </p:cNvPr>
              <p:cNvSpPr/>
              <p:nvPr/>
            </p:nvSpPr>
            <p:spPr bwMode="auto">
              <a:xfrm>
                <a:off x="8199417" y="1454832"/>
                <a:ext cx="3131384" cy="2156731"/>
              </a:xfrm>
              <a:prstGeom prst="roundRect">
                <a:avLst>
                  <a:gd name="adj" fmla="val 1783"/>
                </a:avLst>
              </a:prstGeom>
              <a:noFill/>
              <a:ln w="15875" cap="rnd" cmpd="sng">
                <a:solidFill>
                  <a:schemeClr val="tx1"/>
                </a:solidFill>
                <a:prstDash val="soli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4821" rIns="0" bIns="44821" numCol="1" rtlCol="0" anchor="ctr" anchorCtr="0" compatLnSpc="1">
                <a:prstTxWarp prst="textNoShape">
                  <a:avLst/>
                </a:prstTxWarp>
              </a:bodyPr>
              <a:lstStyle/>
              <a:p>
                <a:pPr marL="0" marR="0" lvl="0" indent="0" algn="ctr" defTabSz="896094" rtl="0" eaLnBrk="1" fontAlgn="base" latinLnBrk="0" hangingPunct="1">
                  <a:lnSpc>
                    <a:spcPct val="100000"/>
                  </a:lnSpc>
                  <a:spcBef>
                    <a:spcPct val="0"/>
                  </a:spcBef>
                  <a:spcAft>
                    <a:spcPct val="0"/>
                  </a:spcAft>
                  <a:buClrTx/>
                  <a:buSzTx/>
                  <a:buFontTx/>
                  <a:buNone/>
                  <a:tabLst/>
                  <a:defRPr/>
                </a:pPr>
                <a:endParaRPr kumimoji="0" lang="en-US" sz="1922"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mn-cs"/>
                </a:endParaRPr>
              </a:p>
            </p:txBody>
          </p:sp>
        </p:grpSp>
        <p:grpSp>
          <p:nvGrpSpPr>
            <p:cNvPr id="84" name="Group 83">
              <a:extLst>
                <a:ext uri="{FF2B5EF4-FFF2-40B4-BE49-F238E27FC236}">
                  <a16:creationId xmlns:a16="http://schemas.microsoft.com/office/drawing/2014/main" id="{00FD305D-4581-4094-9802-D04B39BE6AB1}"/>
                </a:ext>
              </a:extLst>
            </p:cNvPr>
            <p:cNvGrpSpPr/>
            <p:nvPr/>
          </p:nvGrpSpPr>
          <p:grpSpPr>
            <a:xfrm>
              <a:off x="8421843" y="3937683"/>
              <a:ext cx="3631908" cy="1457392"/>
              <a:chOff x="8199417" y="3701114"/>
              <a:chExt cx="3631908" cy="1457392"/>
            </a:xfrm>
          </p:grpSpPr>
          <p:sp>
            <p:nvSpPr>
              <p:cNvPr id="86" name="Rectangle 85">
                <a:extLst>
                  <a:ext uri="{FF2B5EF4-FFF2-40B4-BE49-F238E27FC236}">
                    <a16:creationId xmlns:a16="http://schemas.microsoft.com/office/drawing/2014/main" id="{D0FCCDC1-A519-4333-99E4-ED2ECF7F9D74}"/>
                  </a:ext>
                </a:extLst>
              </p:cNvPr>
              <p:cNvSpPr/>
              <p:nvPr/>
            </p:nvSpPr>
            <p:spPr bwMode="auto">
              <a:xfrm rot="5400000">
                <a:off x="11054086" y="4381266"/>
                <a:ext cx="1280160" cy="27431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marL="0" marR="0" lvl="0" indent="0" algn="ctr" defTabSz="89601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solidFill>
                    <a:effectLst/>
                    <a:uLnTx/>
                    <a:uFillTx/>
                    <a:latin typeface="Segoe UI"/>
                    <a:ea typeface="+mn-ea"/>
                    <a:cs typeface="+mn-cs"/>
                  </a:rPr>
                  <a:t>Personal apps</a:t>
                </a:r>
              </a:p>
            </p:txBody>
          </p:sp>
          <p:sp>
            <p:nvSpPr>
              <p:cNvPr id="87" name="Rectangle: Rounded Corners 86">
                <a:extLst>
                  <a:ext uri="{FF2B5EF4-FFF2-40B4-BE49-F238E27FC236}">
                    <a16:creationId xmlns:a16="http://schemas.microsoft.com/office/drawing/2014/main" id="{7997BE60-6E38-4E48-8C00-D326238DA687}"/>
                  </a:ext>
                </a:extLst>
              </p:cNvPr>
              <p:cNvSpPr/>
              <p:nvPr/>
            </p:nvSpPr>
            <p:spPr bwMode="auto">
              <a:xfrm>
                <a:off x="8199417" y="3701114"/>
                <a:ext cx="3131384" cy="1418514"/>
              </a:xfrm>
              <a:prstGeom prst="roundRect">
                <a:avLst>
                  <a:gd name="adj" fmla="val 2266"/>
                </a:avLst>
              </a:prstGeom>
              <a:noFill/>
              <a:ln w="15875" cap="rnd" cmpd="sng">
                <a:solidFill>
                  <a:schemeClr val="tx1"/>
                </a:solidFill>
                <a:prstDash val="soli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4821" rIns="0" bIns="44821" numCol="1" rtlCol="0" anchor="ctr" anchorCtr="0" compatLnSpc="1">
                <a:prstTxWarp prst="textNoShape">
                  <a:avLst/>
                </a:prstTxWarp>
              </a:bodyPr>
              <a:lstStyle/>
              <a:p>
                <a:pPr marL="0" marR="0" lvl="0" indent="0" algn="ctr" defTabSz="896094" rtl="0" eaLnBrk="1" fontAlgn="base" latinLnBrk="0" hangingPunct="1">
                  <a:lnSpc>
                    <a:spcPct val="100000"/>
                  </a:lnSpc>
                  <a:spcBef>
                    <a:spcPct val="0"/>
                  </a:spcBef>
                  <a:spcAft>
                    <a:spcPct val="0"/>
                  </a:spcAft>
                  <a:buClrTx/>
                  <a:buSzTx/>
                  <a:buFontTx/>
                  <a:buNone/>
                  <a:tabLst/>
                  <a:defRPr/>
                </a:pPr>
                <a:endParaRPr kumimoji="0" lang="en-US" sz="1922"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mn-cs"/>
                </a:endParaRPr>
              </a:p>
            </p:txBody>
          </p:sp>
        </p:grpSp>
      </p:grpSp>
      <p:sp>
        <p:nvSpPr>
          <p:cNvPr id="122" name="Shape 2540">
            <a:extLst>
              <a:ext uri="{FF2B5EF4-FFF2-40B4-BE49-F238E27FC236}">
                <a16:creationId xmlns:a16="http://schemas.microsoft.com/office/drawing/2014/main" id="{3760A6E1-931C-458F-B5DA-8E0E69B78847}"/>
              </a:ext>
              <a:ext uri="{C183D7F6-B498-43B3-948B-1728B52AA6E4}">
                <adec:decorative xmlns:adec="http://schemas.microsoft.com/office/drawing/2017/decorative" val="1"/>
              </a:ext>
            </a:extLst>
          </p:cNvPr>
          <p:cNvSpPr/>
          <p:nvPr/>
        </p:nvSpPr>
        <p:spPr>
          <a:xfrm>
            <a:off x="9682572" y="3254754"/>
            <a:ext cx="237684" cy="245629"/>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282828"/>
              </a:solidFill>
              <a:effectLst>
                <a:outerShdw blurRad="38100" dist="12700" dir="5400000" rotWithShape="0">
                  <a:srgbClr val="000000">
                    <a:alpha val="50000"/>
                  </a:srgbClr>
                </a:outerShdw>
              </a:effectLst>
              <a:uLnTx/>
              <a:uFillTx/>
              <a:latin typeface="Gill Sans"/>
              <a:ea typeface="Gill Sans"/>
              <a:cs typeface="Gill Sans"/>
              <a:sym typeface="Gill Sans"/>
            </a:endParaRPr>
          </a:p>
        </p:txBody>
      </p:sp>
      <p:sp>
        <p:nvSpPr>
          <p:cNvPr id="123" name="Rectangle 122">
            <a:extLst>
              <a:ext uri="{FF2B5EF4-FFF2-40B4-BE49-F238E27FC236}">
                <a16:creationId xmlns:a16="http://schemas.microsoft.com/office/drawing/2014/main" id="{3214579E-A3CF-44C4-9817-266F9F9FB9A3}"/>
              </a:ext>
              <a:ext uri="{C183D7F6-B498-43B3-948B-1728B52AA6E4}">
                <adec:decorative xmlns:adec="http://schemas.microsoft.com/office/drawing/2017/decorative" val="1"/>
              </a:ext>
            </a:extLst>
          </p:cNvPr>
          <p:cNvSpPr/>
          <p:nvPr/>
        </p:nvSpPr>
        <p:spPr bwMode="auto">
          <a:xfrm>
            <a:off x="-1556" y="5101388"/>
            <a:ext cx="12192000" cy="1766324"/>
          </a:xfrm>
          <a:prstGeom prst="rect">
            <a:avLst/>
          </a:prstGeom>
          <a:solidFill>
            <a:schemeClr val="bg1">
              <a:lumMod val="95000"/>
              <a:alpha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5713" rIns="0" bIns="45713" numCol="1" rtlCol="0" anchor="ctr" anchorCtr="0" compatLnSpc="1">
            <a:prstTxWarp prst="textNoShape">
              <a:avLst/>
            </a:prstTxWarp>
          </a:bodyPr>
          <a:lstStyle/>
          <a:p>
            <a:pPr algn="ctr" defTabSz="913927" fontAlgn="base">
              <a:spcBef>
                <a:spcPct val="0"/>
              </a:spcBef>
              <a:spcAft>
                <a:spcPct val="0"/>
              </a:spcAft>
            </a:pPr>
            <a:endParaRPr lang="en-US" sz="1961">
              <a:gradFill>
                <a:gsLst>
                  <a:gs pos="0">
                    <a:srgbClr val="FFFFFF"/>
                  </a:gs>
                  <a:gs pos="100000">
                    <a:srgbClr val="FFFFFF"/>
                  </a:gs>
                </a:gsLst>
                <a:lin ang="5400000" scaled="0"/>
              </a:gradFill>
              <a:latin typeface="Segoe UI Semilight"/>
            </a:endParaRPr>
          </a:p>
        </p:txBody>
      </p:sp>
      <p:sp>
        <p:nvSpPr>
          <p:cNvPr id="4" name="Text Placeholder 14">
            <a:extLst>
              <a:ext uri="{FF2B5EF4-FFF2-40B4-BE49-F238E27FC236}">
                <a16:creationId xmlns:a16="http://schemas.microsoft.com/office/drawing/2014/main" id="{E6C6794A-90A7-7142-9851-A54BAEB00C49}"/>
              </a:ext>
            </a:extLst>
          </p:cNvPr>
          <p:cNvSpPr txBox="1">
            <a:spLocks/>
          </p:cNvSpPr>
          <p:nvPr/>
        </p:nvSpPr>
        <p:spPr>
          <a:xfrm>
            <a:off x="532244" y="5503129"/>
            <a:ext cx="2927310" cy="646331"/>
          </a:xfrm>
          <a:prstGeom prst="rect">
            <a:avLst/>
          </a:prstGeom>
        </p:spPr>
        <p:txBody>
          <a:bodyPr vert="horz" wrap="square" lIns="0" tIns="0" rIns="0" bIns="0" rtlCol="0">
            <a:spAutoFit/>
          </a:bodyPr>
          <a:lstStyle>
            <a:defPPr>
              <a:defRPr lang="en-US"/>
            </a:defPPr>
            <a:lvl1pPr defTabSz="914367">
              <a:buSzPct val="90000"/>
              <a:defRPr sz="1600">
                <a:solidFill>
                  <a:srgbClr val="000000"/>
                </a:solidFill>
              </a:defRPr>
            </a:lvl1pPr>
            <a:lvl2pPr marL="224097" marR="0" indent="0" defTabSz="914367" fontAlgn="auto">
              <a:lnSpc>
                <a:spcPct val="100000"/>
              </a:lnSpc>
              <a:spcBef>
                <a:spcPts val="1961"/>
              </a:spcBef>
              <a:spcAft>
                <a:spcPts val="0"/>
              </a:spcAft>
              <a:buClrTx/>
              <a:buSzPct val="90000"/>
              <a:buFont typeface="Wingdings" panose="05000000000000000000" pitchFamily="2" charset="2"/>
              <a:buNone/>
              <a:tabLst/>
              <a:defRPr sz="1961" spc="0" baseline="0">
                <a:solidFill>
                  <a:srgbClr val="000000"/>
                </a:solidFill>
              </a:defRPr>
            </a:lvl2pPr>
            <a:lvl3pPr marL="448193" marR="0" indent="0" defTabSz="914367" fontAlgn="auto">
              <a:lnSpc>
                <a:spcPct val="100000"/>
              </a:lnSpc>
              <a:spcBef>
                <a:spcPts val="1961"/>
              </a:spcBef>
              <a:spcAft>
                <a:spcPts val="0"/>
              </a:spcAft>
              <a:buClrTx/>
              <a:buSzPct val="90000"/>
              <a:buFont typeface="Wingdings" panose="05000000000000000000" pitchFamily="2" charset="2"/>
              <a:buNone/>
              <a:tabLst/>
              <a:defRPr sz="1961" spc="0" baseline="0">
                <a:solidFill>
                  <a:srgbClr val="000000"/>
                </a:solidFill>
              </a:defRPr>
            </a:lvl3pPr>
            <a:lvl4pPr marL="672290" marR="0" indent="0" defTabSz="914367" fontAlgn="auto">
              <a:lnSpc>
                <a:spcPct val="90000"/>
              </a:lnSpc>
              <a:spcBef>
                <a:spcPts val="0"/>
              </a:spcBef>
              <a:spcAft>
                <a:spcPts val="1274"/>
              </a:spcAft>
              <a:buClrTx/>
              <a:buSzPct val="90000"/>
              <a:buFont typeface="Wingdings" panose="05000000000000000000" pitchFamily="2" charset="2"/>
              <a:buNone/>
              <a:tabLst/>
              <a:defRPr sz="1961" spc="0" baseline="0">
                <a:solidFill>
                  <a:srgbClr val="000000"/>
                </a:solidFill>
              </a:defRPr>
            </a:lvl4pPr>
            <a:lvl5pPr marL="896386" marR="0" indent="0" defTabSz="914367" fontAlgn="auto">
              <a:lnSpc>
                <a:spcPct val="90000"/>
              </a:lnSpc>
              <a:spcBef>
                <a:spcPts val="0"/>
              </a:spcBef>
              <a:spcAft>
                <a:spcPts val="0"/>
              </a:spcAft>
              <a:buClrTx/>
              <a:buSzPct val="90000"/>
              <a:buFont typeface="Wingdings" panose="05000000000000000000" pitchFamily="2" charset="2"/>
              <a:buNone/>
              <a:tabLst/>
              <a:defRPr sz="1568" spc="0" baseline="0">
                <a:solidFill>
                  <a:srgbClr val="000000"/>
                </a:solidFill>
              </a:defRPr>
            </a:lvl5pPr>
            <a:lvl6pPr marL="2514509" indent="-228592" defTabSz="914367">
              <a:spcBef>
                <a:spcPct val="20000"/>
              </a:spcBef>
              <a:buFont typeface="Arial" pitchFamily="34" charset="0"/>
              <a:buChar char="•"/>
              <a:defRPr sz="1961"/>
            </a:lvl6pPr>
            <a:lvl7pPr marL="2971693" indent="-228592" defTabSz="914367">
              <a:spcBef>
                <a:spcPct val="20000"/>
              </a:spcBef>
              <a:buFont typeface="Arial" pitchFamily="34" charset="0"/>
              <a:buChar char="•"/>
              <a:defRPr sz="1961"/>
            </a:lvl7pPr>
            <a:lvl8pPr marL="3428877" indent="-228592" defTabSz="914367">
              <a:spcBef>
                <a:spcPct val="20000"/>
              </a:spcBef>
              <a:buFont typeface="Arial" pitchFamily="34" charset="0"/>
              <a:buChar char="•"/>
              <a:defRPr sz="1961"/>
            </a:lvl8pPr>
            <a:lvl9pPr marL="3886061" indent="-228592" defTabSz="914367">
              <a:spcBef>
                <a:spcPct val="20000"/>
              </a:spcBef>
              <a:buFont typeface="Arial" pitchFamily="34" charset="0"/>
              <a:buChar char="•"/>
              <a:defRPr sz="1961"/>
            </a:lvl9pPr>
          </a:lstStyle>
          <a:p>
            <a:pPr marL="0" marR="0" lvl="0" indent="0" algn="ctr" defTabSz="914367" rtl="0" eaLnBrk="1" fontAlgn="auto" latinLnBrk="0" hangingPunct="1">
              <a:lnSpc>
                <a:spcPct val="100000"/>
              </a:lnSpc>
              <a:spcBef>
                <a:spcPts val="0"/>
              </a:spcBef>
              <a:spcAft>
                <a:spcPts val="0"/>
              </a:spcAft>
              <a:buClrTx/>
              <a:buSzPct val="90000"/>
              <a:buFontTx/>
              <a:buNone/>
              <a:tabLst/>
              <a:defRPr/>
            </a:pPr>
            <a:r>
              <a:rPr kumimoji="0" lang="en-US" sz="1400" b="0" i="0" u="none" strike="noStrike" kern="1200" cap="none" spc="0" normalizeH="0" baseline="0" noProof="0">
                <a:ln>
                  <a:noFill/>
                </a:ln>
                <a:solidFill>
                  <a:schemeClr val="tx1"/>
                </a:solidFill>
                <a:effectLst/>
                <a:uLnTx/>
                <a:uFillTx/>
                <a:latin typeface="Segoe UI"/>
                <a:ea typeface="+mn-ea"/>
                <a:cs typeface="+mn-cs"/>
              </a:rPr>
              <a:t>Azure Information Protection (AIP) empowers you to </a:t>
            </a:r>
            <a:r>
              <a:rPr lang="en-US" sz="1400">
                <a:solidFill>
                  <a:schemeClr val="tx1"/>
                </a:solidFill>
                <a:latin typeface="Segoe UI"/>
              </a:rPr>
              <a:t>specify access controls for work data.</a:t>
            </a:r>
            <a:endParaRPr kumimoji="0" lang="en-US" sz="1400" b="0" i="0" u="none" strike="noStrike" kern="1200" cap="none" spc="0" normalizeH="0" baseline="0" noProof="0">
              <a:ln>
                <a:noFill/>
              </a:ln>
              <a:solidFill>
                <a:schemeClr val="tx1"/>
              </a:solidFill>
              <a:effectLst/>
              <a:uLnTx/>
              <a:uFillTx/>
              <a:latin typeface="Segoe UI"/>
              <a:ea typeface="+mn-ea"/>
              <a:cs typeface="+mn-cs"/>
            </a:endParaRPr>
          </a:p>
        </p:txBody>
      </p:sp>
      <p:sp>
        <p:nvSpPr>
          <p:cNvPr id="5" name="Rectangle 4">
            <a:extLst>
              <a:ext uri="{FF2B5EF4-FFF2-40B4-BE49-F238E27FC236}">
                <a16:creationId xmlns:a16="http://schemas.microsoft.com/office/drawing/2014/main" id="{DA0793F6-506A-4841-8608-76D6B0A0BC2B}"/>
              </a:ext>
            </a:extLst>
          </p:cNvPr>
          <p:cNvSpPr/>
          <p:nvPr/>
        </p:nvSpPr>
        <p:spPr>
          <a:xfrm>
            <a:off x="4275222" y="5503129"/>
            <a:ext cx="3665622" cy="646331"/>
          </a:xfrm>
          <a:prstGeom prst="rect">
            <a:avLst/>
          </a:prstGeom>
        </p:spPr>
        <p:txBody>
          <a:bodyPr vert="horz" wrap="square" lIns="0" tIns="0" rIns="0" bIns="0" rtlCol="0">
            <a:spAutoFit/>
          </a:bodyPr>
          <a:lstStyle/>
          <a:p>
            <a:pPr marL="0" marR="0" lvl="0" indent="0" algn="ctr" defTabSz="914367" rtl="0" eaLnBrk="1" fontAlgn="auto" latinLnBrk="0" hangingPunct="1">
              <a:lnSpc>
                <a:spcPct val="100000"/>
              </a:lnSpc>
              <a:spcBef>
                <a:spcPts val="0"/>
              </a:spcBef>
              <a:spcAft>
                <a:spcPts val="0"/>
              </a:spcAft>
              <a:buClrTx/>
              <a:buSzPct val="90000"/>
              <a:buFontTx/>
              <a:buNone/>
              <a:tabLst/>
              <a:defRPr/>
            </a:pPr>
            <a:r>
              <a:rPr lang="en-US" sz="1400">
                <a:latin typeface="Segoe UI"/>
              </a:rPr>
              <a:t>Separate company managed apps from personal apps, and </a:t>
            </a:r>
            <a:r>
              <a:rPr kumimoji="0" lang="en-US" sz="1400" b="0" i="0" u="none" strike="noStrike" kern="1200" cap="none" spc="0" normalizeH="0" baseline="0" noProof="0">
                <a:ln>
                  <a:noFill/>
                </a:ln>
                <a:effectLst/>
                <a:uLnTx/>
                <a:uFillTx/>
                <a:latin typeface="Segoe UI"/>
                <a:ea typeface="+mn-ea"/>
                <a:cs typeface="+mn-cs"/>
              </a:rPr>
              <a:t>set policies on how work data is accessed from managed apps.</a:t>
            </a:r>
          </a:p>
        </p:txBody>
      </p:sp>
      <p:sp>
        <p:nvSpPr>
          <p:cNvPr id="6" name="Rectangle 5">
            <a:extLst>
              <a:ext uri="{FF2B5EF4-FFF2-40B4-BE49-F238E27FC236}">
                <a16:creationId xmlns:a16="http://schemas.microsoft.com/office/drawing/2014/main" id="{DFA9D011-5C4B-3643-91DF-83D8967C6B1C}"/>
              </a:ext>
            </a:extLst>
          </p:cNvPr>
          <p:cNvSpPr/>
          <p:nvPr/>
        </p:nvSpPr>
        <p:spPr>
          <a:xfrm>
            <a:off x="8546768" y="5503129"/>
            <a:ext cx="3074613" cy="646331"/>
          </a:xfrm>
          <a:prstGeom prst="rect">
            <a:avLst/>
          </a:prstGeom>
        </p:spPr>
        <p:txBody>
          <a:bodyPr vert="horz" wrap="square" lIns="0" tIns="0" rIns="0" bIns="0" rtlCol="0">
            <a:spAutoFit/>
          </a:bodyPr>
          <a:lstStyle/>
          <a:p>
            <a:pPr marL="0" marR="0" lvl="0" indent="0" algn="ctr" defTabSz="914367" rtl="0" eaLnBrk="1" fontAlgn="auto" latinLnBrk="0" hangingPunct="1">
              <a:lnSpc>
                <a:spcPct val="100000"/>
              </a:lnSpc>
              <a:spcBef>
                <a:spcPts val="0"/>
              </a:spcBef>
              <a:spcAft>
                <a:spcPts val="0"/>
              </a:spcAft>
              <a:buClrTx/>
              <a:buSzPct val="90000"/>
              <a:buFontTx/>
              <a:buNone/>
              <a:tabLst/>
              <a:defRPr/>
            </a:pPr>
            <a:r>
              <a:rPr kumimoji="0" lang="en-US" sz="1400" b="0" i="0" u="none" strike="noStrike" kern="1200" cap="none" spc="0" normalizeH="0" baseline="0" noProof="0">
                <a:ln>
                  <a:noFill/>
                </a:ln>
                <a:effectLst/>
                <a:uLnTx/>
                <a:uFillTx/>
                <a:latin typeface="Segoe UI"/>
                <a:ea typeface="+mn-ea"/>
                <a:cs typeface="+mn-cs"/>
              </a:rPr>
              <a:t>Intune APP helps </a:t>
            </a:r>
            <a:r>
              <a:rPr lang="en-US" sz="1400">
                <a:latin typeface="Segoe UI"/>
              </a:rPr>
              <a:t>ensure corporate data can’t be copied and </a:t>
            </a:r>
            <a:r>
              <a:rPr kumimoji="0" lang="en-US" sz="1400" b="0" i="0" u="none" strike="noStrike" kern="1200" cap="none" spc="0" normalizeH="0" baseline="0" noProof="0">
                <a:ln>
                  <a:noFill/>
                </a:ln>
                <a:effectLst/>
                <a:uLnTx/>
                <a:uFillTx/>
                <a:latin typeface="Segoe UI"/>
                <a:ea typeface="+mn-ea"/>
                <a:cs typeface="+mn-cs"/>
              </a:rPr>
              <a:t>pasted to personal apps within the device.</a:t>
            </a:r>
          </a:p>
        </p:txBody>
      </p:sp>
      <p:sp>
        <p:nvSpPr>
          <p:cNvPr id="10" name="TextBox 9">
            <a:extLst>
              <a:ext uri="{FF2B5EF4-FFF2-40B4-BE49-F238E27FC236}">
                <a16:creationId xmlns:a16="http://schemas.microsoft.com/office/drawing/2014/main" id="{7EDB8F05-88C4-4BB4-BBE0-2A2F9D9C84CE}"/>
              </a:ext>
              <a:ext uri="{C183D7F6-B498-43B3-948B-1728B52AA6E4}">
                <adec:decorative xmlns:adec="http://schemas.microsoft.com/office/drawing/2017/decorative" val="1"/>
              </a:ext>
            </a:extLst>
          </p:cNvPr>
          <p:cNvSpPr txBox="1"/>
          <p:nvPr/>
        </p:nvSpPr>
        <p:spPr>
          <a:xfrm>
            <a:off x="10934884" y="2308823"/>
            <a:ext cx="1218198" cy="369332"/>
          </a:xfrm>
          <a:prstGeom prst="rect">
            <a:avLst/>
          </a:prstGeom>
          <a:noFill/>
        </p:spPr>
        <p:txBody>
          <a:bodyPr wrap="square" lIns="0" tIns="0" rIns="0" bIns="0" rtlCol="0">
            <a:spAutoFit/>
          </a:bodyPr>
          <a:lstStyle/>
          <a:p>
            <a:pPr algn="l"/>
            <a:r>
              <a:rPr lang="en-US" sz="1200"/>
              <a:t>OneDrive for Business</a:t>
            </a:r>
          </a:p>
        </p:txBody>
      </p:sp>
      <p:sp>
        <p:nvSpPr>
          <p:cNvPr id="11" name="TextBox 10">
            <a:extLst>
              <a:ext uri="{FF2B5EF4-FFF2-40B4-BE49-F238E27FC236}">
                <a16:creationId xmlns:a16="http://schemas.microsoft.com/office/drawing/2014/main" id="{9FC1273C-5DEE-4801-A048-32142C5DCBDD}"/>
              </a:ext>
              <a:ext uri="{C183D7F6-B498-43B3-948B-1728B52AA6E4}">
                <adec:decorative xmlns:adec="http://schemas.microsoft.com/office/drawing/2017/decorative" val="1"/>
              </a:ext>
            </a:extLst>
          </p:cNvPr>
          <p:cNvSpPr txBox="1"/>
          <p:nvPr/>
        </p:nvSpPr>
        <p:spPr>
          <a:xfrm>
            <a:off x="9613543" y="4830810"/>
            <a:ext cx="1510332" cy="184666"/>
          </a:xfrm>
          <a:prstGeom prst="rect">
            <a:avLst/>
          </a:prstGeom>
          <a:noFill/>
        </p:spPr>
        <p:txBody>
          <a:bodyPr wrap="square" lIns="0" tIns="0" rIns="0" bIns="0" rtlCol="0">
            <a:spAutoFit/>
          </a:bodyPr>
          <a:lstStyle/>
          <a:p>
            <a:pPr algn="l"/>
            <a:r>
              <a:rPr lang="en-US" sz="1200"/>
              <a:t>OneDrive (personal)</a:t>
            </a:r>
          </a:p>
        </p:txBody>
      </p:sp>
    </p:spTree>
    <p:extLst>
      <p:ext uri="{BB962C8B-B14F-4D97-AF65-F5344CB8AC3E}">
        <p14:creationId xmlns:p14="http://schemas.microsoft.com/office/powerpoint/2010/main" val="2906986707"/>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FAE4346B-5CF0-8ED7-7484-3A1B59D354BD}"/>
              </a:ext>
              <a:ext uri="{C183D7F6-B498-43B3-948B-1728B52AA6E4}">
                <adec:decorative xmlns:adec="http://schemas.microsoft.com/office/drawing/2017/decorative" val="1"/>
              </a:ext>
            </a:extLst>
          </p:cNvPr>
          <p:cNvSpPr/>
          <p:nvPr/>
        </p:nvSpPr>
        <p:spPr bwMode="auto">
          <a:xfrm>
            <a:off x="6096001" y="0"/>
            <a:ext cx="6096000" cy="6858000"/>
          </a:xfrm>
          <a:prstGeom prst="rect">
            <a:avLst/>
          </a:prstGeom>
          <a:solidFill>
            <a:schemeClr val="bg1">
              <a:lumMod val="95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8661C5"/>
              </a:solidFill>
              <a:effectLst/>
              <a:uLnTx/>
              <a:uFillTx/>
              <a:latin typeface="Calibri" panose="020F0502020204030204"/>
              <a:ea typeface="Segoe UI" pitchFamily="34" charset="0"/>
              <a:cs typeface="Segoe UI" pitchFamily="34" charset="0"/>
            </a:endParaRPr>
          </a:p>
        </p:txBody>
      </p:sp>
      <p:pic>
        <p:nvPicPr>
          <p:cNvPr id="28" name="Picture 27">
            <a:extLst>
              <a:ext uri="{FF2B5EF4-FFF2-40B4-BE49-F238E27FC236}">
                <a16:creationId xmlns:a16="http://schemas.microsoft.com/office/drawing/2014/main" id="{80077C32-070D-54E8-3A96-DC7661EBAE5A}"/>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380375" y="533393"/>
            <a:ext cx="6811626" cy="6072142"/>
          </a:xfrm>
          <a:prstGeom prst="rect">
            <a:avLst/>
          </a:prstGeom>
        </p:spPr>
      </p:pic>
      <p:sp>
        <p:nvSpPr>
          <p:cNvPr id="3" name="Title 2">
            <a:extLst>
              <a:ext uri="{FF2B5EF4-FFF2-40B4-BE49-F238E27FC236}">
                <a16:creationId xmlns:a16="http://schemas.microsoft.com/office/drawing/2014/main" id="{EBDA59D8-187D-A14C-F224-E4F494681018}"/>
              </a:ext>
            </a:extLst>
          </p:cNvPr>
          <p:cNvSpPr>
            <a:spLocks noGrp="1"/>
          </p:cNvSpPr>
          <p:nvPr>
            <p:ph type="title"/>
          </p:nvPr>
        </p:nvSpPr>
        <p:spPr>
          <a:xfrm>
            <a:off x="574675" y="511175"/>
            <a:ext cx="4537075" cy="1292662"/>
          </a:xfrm>
        </p:spPr>
        <p:txBody>
          <a:bodyPr/>
          <a:lstStyle/>
          <a:p>
            <a:r>
              <a:rPr lang="en-US" noProof="0"/>
              <a:t>Simplify and optimize your endpoint estate to improve IT efficiency</a:t>
            </a:r>
            <a:endParaRPr lang="en-US"/>
          </a:p>
        </p:txBody>
      </p:sp>
      <p:sp>
        <p:nvSpPr>
          <p:cNvPr id="4" name="Text Placeholder 3">
            <a:extLst>
              <a:ext uri="{FF2B5EF4-FFF2-40B4-BE49-F238E27FC236}">
                <a16:creationId xmlns:a16="http://schemas.microsoft.com/office/drawing/2014/main" id="{661C869D-77C5-C6C5-7EE0-01780AB9F50D}"/>
              </a:ext>
            </a:extLst>
          </p:cNvPr>
          <p:cNvSpPr>
            <a:spLocks noGrp="1"/>
          </p:cNvSpPr>
          <p:nvPr>
            <p:ph type="body" sz="quarter" idx="10"/>
          </p:nvPr>
        </p:nvSpPr>
        <p:spPr>
          <a:xfrm>
            <a:off x="574816" y="246888"/>
            <a:ext cx="11018838" cy="246221"/>
          </a:xfrm>
        </p:spPr>
        <p:txBody>
          <a:bodyPr/>
          <a:lstStyle/>
          <a:p>
            <a:pPr marL="0" marR="0" indent="0" algn="l" rtl="0" eaLnBrk="1" fontAlgn="auto" latinLnBrk="0" hangingPunct="1">
              <a:spcBef>
                <a:spcPts val="1800"/>
              </a:spcBef>
              <a:spcAft>
                <a:spcPts val="0"/>
              </a:spcAft>
            </a:pPr>
            <a:r>
              <a:rPr lang="en-US" sz="1600" kern="1200" spc="0" baseline="0">
                <a:solidFill>
                  <a:srgbClr val="1A1A1A"/>
                </a:solidFill>
                <a:effectLst/>
                <a:latin typeface="Segoe UI Semibold" panose="020B0702040204020203" pitchFamily="34" charset="0"/>
                <a:ea typeface="+mn-ea"/>
                <a:cs typeface="Segoe UI Semilight" panose="020B0402040204020203" pitchFamily="34" charset="0"/>
              </a:rPr>
              <a:t>02</a:t>
            </a:r>
            <a:r>
              <a:rPr lang="en-US" sz="1600" kern="1200" spc="0" baseline="0">
                <a:solidFill>
                  <a:srgbClr val="0078D4"/>
                </a:solidFill>
                <a:effectLst/>
                <a:latin typeface="Segoe UI Semibold" panose="020B0702040204020203" pitchFamily="34" charset="0"/>
                <a:ea typeface="+mn-ea"/>
                <a:cs typeface="Segoe UI Semilight" panose="020B0402040204020203" pitchFamily="34" charset="0"/>
              </a:rPr>
              <a:t> Simplify endpoint management </a:t>
            </a:r>
            <a:endParaRPr lang="en-US">
              <a:effectLst/>
            </a:endParaRPr>
          </a:p>
        </p:txBody>
      </p:sp>
      <p:sp>
        <p:nvSpPr>
          <p:cNvPr id="10" name="Rectangle 9">
            <a:extLst>
              <a:ext uri="{FF2B5EF4-FFF2-40B4-BE49-F238E27FC236}">
                <a16:creationId xmlns:a16="http://schemas.microsoft.com/office/drawing/2014/main" id="{B21D8EC3-42F4-0F33-49D5-7EE8A298E2DF}"/>
              </a:ext>
            </a:extLst>
          </p:cNvPr>
          <p:cNvSpPr/>
          <p:nvPr/>
        </p:nvSpPr>
        <p:spPr>
          <a:xfrm>
            <a:off x="586090" y="2525546"/>
            <a:ext cx="4469526" cy="461665"/>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a:latin typeface="+mj-lt"/>
                <a:cs typeface="Segoe UI"/>
              </a:rPr>
              <a:t>01	</a:t>
            </a:r>
            <a:r>
              <a:rPr lang="en-US" sz="1600" b="1">
                <a:solidFill>
                  <a:schemeClr val="accent1"/>
                </a:solidFill>
                <a:latin typeface="+mj-lt"/>
                <a:cs typeface="Segoe UI"/>
              </a:rPr>
              <a:t>Detect and proactively remediate </a:t>
            </a:r>
            <a:r>
              <a:rPr lang="en-US" sz="1400">
                <a:solidFill>
                  <a:srgbClr val="000000"/>
                </a:solidFill>
                <a:latin typeface="Segoe UI"/>
                <a:cs typeface="Segoe UI"/>
              </a:rPr>
              <a:t>issues before they impact employees’ experiences. </a:t>
            </a:r>
          </a:p>
        </p:txBody>
      </p:sp>
      <p:sp>
        <p:nvSpPr>
          <p:cNvPr id="12" name="Rectangle 11">
            <a:extLst>
              <a:ext uri="{FF2B5EF4-FFF2-40B4-BE49-F238E27FC236}">
                <a16:creationId xmlns:a16="http://schemas.microsoft.com/office/drawing/2014/main" id="{6650287E-90C6-9B0D-FD23-B2A5DE030296}"/>
              </a:ext>
            </a:extLst>
          </p:cNvPr>
          <p:cNvSpPr/>
          <p:nvPr/>
        </p:nvSpPr>
        <p:spPr>
          <a:xfrm>
            <a:off x="574676" y="3425906"/>
            <a:ext cx="4582706" cy="677108"/>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a:solidFill>
                  <a:srgbClr val="1A1A1A"/>
                </a:solidFill>
                <a:latin typeface="Segoe UI Semibold"/>
                <a:cs typeface="Segoe UI"/>
              </a:rPr>
              <a:t>02	</a:t>
            </a:r>
            <a:r>
              <a:rPr lang="en-US" sz="1600" b="1">
                <a:solidFill>
                  <a:schemeClr val="accent1"/>
                </a:solidFill>
                <a:latin typeface="+mj-lt"/>
                <a:cs typeface="Segoe UI"/>
              </a:rPr>
              <a:t>Eliminate print servers on premises </a:t>
            </a:r>
            <a:r>
              <a:rPr lang="en-US" sz="1400">
                <a:solidFill>
                  <a:srgbClr val="000000"/>
                </a:solidFill>
                <a:latin typeface="Segoe UI"/>
                <a:cs typeface="Segoe UI"/>
              </a:rPr>
              <a:t>and give employees an easier alternative than installing printer drivers on endpoints.</a:t>
            </a:r>
          </a:p>
        </p:txBody>
      </p:sp>
      <p:sp>
        <p:nvSpPr>
          <p:cNvPr id="14" name="Rectangle 13">
            <a:extLst>
              <a:ext uri="{FF2B5EF4-FFF2-40B4-BE49-F238E27FC236}">
                <a16:creationId xmlns:a16="http://schemas.microsoft.com/office/drawing/2014/main" id="{C509A2E2-E9DA-AF40-86DC-6C16E563B23C}"/>
              </a:ext>
            </a:extLst>
          </p:cNvPr>
          <p:cNvSpPr/>
          <p:nvPr/>
        </p:nvSpPr>
        <p:spPr>
          <a:xfrm>
            <a:off x="574676" y="4433987"/>
            <a:ext cx="4582706" cy="677108"/>
          </a:xfrm>
          <a:prstGeom prst="rect">
            <a:avLst/>
          </a:prstGeom>
          <a:noFill/>
        </p:spPr>
        <p:txBody>
          <a:bodyPr wrap="square" lIns="0" tIns="0" rIns="0" bIns="0" anchor="ctr" anchorCtr="0">
            <a:spAutoFit/>
          </a:bodyPr>
          <a:lstStyle/>
          <a:p>
            <a:pPr marL="457200" lvl="0" indent="-457200" defTabSz="914102" fontAlgn="base">
              <a:spcBef>
                <a:spcPts val="1200"/>
              </a:spcBef>
              <a:spcAft>
                <a:spcPts val="1200"/>
              </a:spcAft>
              <a:buSzPct val="90000"/>
              <a:defRPr/>
            </a:pPr>
            <a:r>
              <a:rPr lang="en-US" sz="1600">
                <a:solidFill>
                  <a:srgbClr val="1A1A1A"/>
                </a:solidFill>
                <a:latin typeface="Segoe UI Semibold"/>
                <a:cs typeface="Segoe UI"/>
              </a:rPr>
              <a:t>03	</a:t>
            </a:r>
            <a:r>
              <a:rPr lang="en-US" sz="1600" b="1">
                <a:solidFill>
                  <a:schemeClr val="accent1"/>
                </a:solidFill>
                <a:latin typeface="+mj-lt"/>
                <a:cs typeface="Segoe UI"/>
              </a:rPr>
              <a:t>Deliver company-branded messages </a:t>
            </a:r>
            <a:r>
              <a:rPr lang="en-US" sz="1400">
                <a:solidFill>
                  <a:srgbClr val="000000"/>
                </a:solidFill>
                <a:latin typeface="Segoe UI"/>
                <a:cs typeface="Segoe UI"/>
              </a:rPr>
              <a:t>to users on various surfaces across Windows </a:t>
            </a:r>
            <a:br>
              <a:rPr lang="en-US" sz="1400">
                <a:solidFill>
                  <a:srgbClr val="000000"/>
                </a:solidFill>
                <a:latin typeface="Segoe UI"/>
                <a:cs typeface="Segoe UI"/>
              </a:rPr>
            </a:br>
            <a:r>
              <a:rPr lang="en-US" sz="1400">
                <a:solidFill>
                  <a:srgbClr val="000000"/>
                </a:solidFill>
                <a:latin typeface="Segoe UI"/>
                <a:cs typeface="Segoe UI"/>
              </a:rPr>
              <a:t>to share targeted information.</a:t>
            </a:r>
          </a:p>
        </p:txBody>
      </p:sp>
    </p:spTree>
    <p:extLst>
      <p:ext uri="{BB962C8B-B14F-4D97-AF65-F5344CB8AC3E}">
        <p14:creationId xmlns:p14="http://schemas.microsoft.com/office/powerpoint/2010/main" val="1377375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42" presetClass="path" presetSubtype="0" decel="100000" fill="hold" grpId="1" nodeType="withEffect">
                                  <p:stCondLst>
                                    <p:cond delay="0"/>
                                  </p:stCondLst>
                                  <p:childTnLst>
                                    <p:animMotion origin="layout" path="M -2.08333E-7 -1.85185E-6 L -0.02591 -1.85185E-6 " pathEditMode="relative" rAng="0" ptsTypes="AA">
                                      <p:cBhvr>
                                        <p:cTn id="9" dur="750" spd="-100000" fill="hold"/>
                                        <p:tgtEl>
                                          <p:spTgt spid="10"/>
                                        </p:tgtEl>
                                        <p:attrNameLst>
                                          <p:attrName>ppt_x</p:attrName>
                                          <p:attrName>ppt_y</p:attrName>
                                        </p:attrNameLst>
                                      </p:cBhvr>
                                      <p:rCtr x="-1302" y="0"/>
                                    </p:animMotion>
                                  </p:childTnLst>
                                </p:cTn>
                              </p:par>
                              <p:par>
                                <p:cTn id="10" presetID="10" presetClass="entr" presetSubtype="0" fill="hold" grpId="0" nodeType="withEffect">
                                  <p:stCondLst>
                                    <p:cond delay="25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42" presetClass="path" presetSubtype="0" decel="100000" fill="hold" grpId="1" nodeType="withEffect">
                                  <p:stCondLst>
                                    <p:cond delay="250"/>
                                  </p:stCondLst>
                                  <p:childTnLst>
                                    <p:animMotion origin="layout" path="M 3.95833E-6 -2.59259E-6 L -0.02592 -2.59259E-6 " pathEditMode="relative" rAng="0" ptsTypes="AA">
                                      <p:cBhvr>
                                        <p:cTn id="14" dur="750" spd="-100000" fill="hold"/>
                                        <p:tgtEl>
                                          <p:spTgt spid="12"/>
                                        </p:tgtEl>
                                        <p:attrNameLst>
                                          <p:attrName>ppt_x</p:attrName>
                                          <p:attrName>ppt_y</p:attrName>
                                        </p:attrNameLst>
                                      </p:cBhvr>
                                      <p:rCtr x="-1302" y="0"/>
                                    </p:animMotion>
                                  </p:childTnLst>
                                </p:cTn>
                              </p:par>
                              <p:par>
                                <p:cTn id="15" presetID="10" presetClass="entr" presetSubtype="0" fill="hold" grpId="0" nodeType="withEffect">
                                  <p:stCondLst>
                                    <p:cond delay="5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par>
                                <p:cTn id="18" presetID="42" presetClass="path" presetSubtype="0" decel="100000" fill="hold" grpId="1" nodeType="withEffect">
                                  <p:stCondLst>
                                    <p:cond delay="500"/>
                                  </p:stCondLst>
                                  <p:childTnLst>
                                    <p:animMotion origin="layout" path="M 3.95833E-6 -3.33333E-6 L -0.02592 -3.33333E-6 " pathEditMode="relative" rAng="0" ptsTypes="AA">
                                      <p:cBhvr>
                                        <p:cTn id="19" dur="750" spd="-100000" fill="hold"/>
                                        <p:tgtEl>
                                          <p:spTgt spid="14"/>
                                        </p:tgtEl>
                                        <p:attrNameLst>
                                          <p:attrName>ppt_x</p:attrName>
                                          <p:attrName>ppt_y</p:attrName>
                                        </p:attrNameLst>
                                      </p:cBhvr>
                                      <p:rCtr x="-1302" y="0"/>
                                    </p:animMotion>
                                  </p:childTnLst>
                                </p:cTn>
                              </p:par>
                            </p:childTnLst>
                          </p:cTn>
                        </p:par>
                      </p:childTnLst>
                    </p:cTn>
                  </p:par>
                </p:childTnLst>
              </p:cTn>
              <p:prevCondLst>
                <p:cond evt="onPrev" delay="0">
                  <p:tgtEl>
                    <p:sldTgt/>
                  </p:tgtEl>
                </p:cond>
              </p:prevCondLst>
              <p:nextCondLst>
                <p:cond evt="onNext" delay="0">
                  <p:tgtEl>
                    <p:sldTgt/>
                  </p:tgtEl>
                </p:cond>
              </p:nextCondLst>
            </p:seq>
            <p:par>
              <p:cTn id="20"/>
            </p:par>
          </p:childTnLst>
        </p:cTn>
      </p:par>
    </p:tnLst>
    <p:bldLst>
      <p:bldP spid="10" grpId="0"/>
      <p:bldP spid="10" grpId="1"/>
      <p:bldP spid="12" grpId="0"/>
      <p:bldP spid="12" grpId="1"/>
      <p:bldP spid="14" grpId="0"/>
      <p:bldP spid="14"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88DF0D9-353F-4669-CD15-DF98C9975F27}"/>
              </a:ext>
            </a:extLst>
          </p:cNvPr>
          <p:cNvSpPr txBox="1">
            <a:spLocks/>
          </p:cNvSpPr>
          <p:nvPr/>
        </p:nvSpPr>
        <p:spPr>
          <a:xfrm>
            <a:off x="588263" y="2679075"/>
            <a:ext cx="4873644" cy="506188"/>
          </a:xfrm>
          <a:prstGeom prst="rect">
            <a:avLst/>
          </a:prstGeom>
        </p:spPr>
        <p:txBody>
          <a:bodyPr vert="horz" wrap="square" lIns="0" tIns="0" rIns="0" bIns="0" rtlCol="0" anchor="b" anchorCtr="0">
            <a:noAutofit/>
          </a:bodyPr>
          <a:lstStyle>
            <a:lvl1pPr algn="l" defTabSz="932742" rtl="0" eaLnBrk="1" latinLnBrk="0" hangingPunct="1">
              <a:lnSpc>
                <a:spcPct val="100000"/>
              </a:lnSpc>
              <a:spcBef>
                <a:spcPct val="0"/>
              </a:spcBef>
              <a:buNone/>
              <a:defRPr lang="en-US" sz="3600" b="0" kern="1200" cap="none" spc="-50" baseline="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2600" b="0" i="0" u="none" strike="noStrike" kern="1200" cap="none" spc="-50" normalizeH="0" baseline="0" noProof="0">
                <a:ln w="3175">
                  <a:noFill/>
                </a:ln>
                <a:solidFill>
                  <a:srgbClr val="1A1A1A"/>
                </a:solidFill>
                <a:effectLst/>
                <a:uLnTx/>
                <a:uFillTx/>
                <a:latin typeface="Segoe UI Semibold"/>
                <a:ea typeface="+mn-ea"/>
                <a:cs typeface="Segoe UI" pitchFamily="34" charset="0"/>
              </a:rPr>
              <a:t>Unleash intelligent productivity</a:t>
            </a:r>
          </a:p>
        </p:txBody>
      </p:sp>
      <p:sp>
        <p:nvSpPr>
          <p:cNvPr id="5" name="Text Placeholder 6">
            <a:extLst>
              <a:ext uri="{FF2B5EF4-FFF2-40B4-BE49-F238E27FC236}">
                <a16:creationId xmlns:a16="http://schemas.microsoft.com/office/drawing/2014/main" id="{E1E1D473-7891-5E15-5473-B414FF83379D}"/>
              </a:ext>
            </a:extLst>
          </p:cNvPr>
          <p:cNvSpPr txBox="1">
            <a:spLocks/>
          </p:cNvSpPr>
          <p:nvPr/>
        </p:nvSpPr>
        <p:spPr>
          <a:xfrm>
            <a:off x="588263" y="3445328"/>
            <a:ext cx="4164583" cy="889908"/>
          </a:xfrm>
          <a:prstGeom prst="rect">
            <a:avLst/>
          </a:prstGeom>
          <a:noFill/>
        </p:spPr>
        <p:txBody>
          <a:bodyPr vert="horz" wrap="square" lIns="0" tIns="0" rIns="0" bIns="0" rtlCol="0">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Segoe UI" panose="020B0502040204020203" pitchFamily="34" charset="0"/>
              </a:defRPr>
            </a:lvl1pPr>
            <a:lvl2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2pPr>
            <a:lvl3pPr marL="200025" marR="0" indent="-200025" algn="l" defTabSz="932742" rtl="0" eaLnBrk="1" fontAlgn="auto" latinLnBrk="0" hangingPunct="1">
              <a:lnSpc>
                <a:spcPct val="100000"/>
              </a:lnSpc>
              <a:spcBef>
                <a:spcPts val="6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3pPr>
            <a:lvl4pPr marL="402336"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4pPr>
            <a:lvl5pPr marL="603504" marR="0" indent="-201168"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ts val="0"/>
              </a:spcBef>
              <a:spcAft>
                <a:spcPts val="600"/>
              </a:spcAft>
              <a:buClrTx/>
              <a:buSzPct val="90000"/>
              <a:buFont typeface="Wingdings" panose="05000000000000000000" pitchFamily="2" charset="2"/>
              <a:buNone/>
              <a:tabLst/>
              <a:defRPr/>
            </a:pPr>
            <a:r>
              <a:rPr kumimoji="0" lang="en-US" sz="1800" b="0" i="0" u="none" strike="noStrike" kern="1200" cap="none" spc="0" normalizeH="0" baseline="0" noProof="0">
                <a:ln>
                  <a:noFill/>
                </a:ln>
                <a:solidFill>
                  <a:srgbClr val="0078D4"/>
                </a:solidFill>
                <a:effectLst/>
                <a:uLnTx/>
                <a:uFillTx/>
                <a:latin typeface="Segoe UI"/>
                <a:ea typeface="+mn-ea"/>
                <a:cs typeface="Segoe UI" panose="020B0502040204020203" pitchFamily="34" charset="0"/>
              </a:rPr>
              <a:t>Save money and do more with a single platform and get ready for a new way to work with AI </a:t>
            </a:r>
          </a:p>
        </p:txBody>
      </p:sp>
      <p:sp>
        <p:nvSpPr>
          <p:cNvPr id="6" name="Text Placeholder 16">
            <a:extLst>
              <a:ext uri="{FF2B5EF4-FFF2-40B4-BE49-F238E27FC236}">
                <a16:creationId xmlns:a16="http://schemas.microsoft.com/office/drawing/2014/main" id="{7C7229CF-89C7-1F24-C293-24769E747EF5}"/>
              </a:ext>
            </a:extLst>
          </p:cNvPr>
          <p:cNvSpPr txBox="1">
            <a:spLocks/>
          </p:cNvSpPr>
          <p:nvPr/>
        </p:nvSpPr>
        <p:spPr>
          <a:xfrm>
            <a:off x="503256" y="2302821"/>
            <a:ext cx="4338165" cy="506187"/>
          </a:xfrm>
          <a:prstGeom prst="rect">
            <a:avLst/>
          </a:prstGeom>
        </p:spPr>
        <p:txBody>
          <a:bodyPr/>
          <a:lstStyle>
            <a:lvl1pPr marL="0" marR="0" indent="0" algn="l" defTabSz="932742" rtl="0" eaLnBrk="1" fontAlgn="auto" latinLnBrk="0" hangingPunct="1">
              <a:lnSpc>
                <a:spcPct val="100000"/>
              </a:lnSpc>
              <a:spcBef>
                <a:spcPts val="1800"/>
              </a:spcBef>
              <a:spcAft>
                <a:spcPts val="0"/>
              </a:spcAft>
              <a:buClrTx/>
              <a:buSzPct val="90000"/>
              <a:buFont typeface="Wingdings" panose="05000000000000000000" pitchFamily="2" charset="2"/>
              <a:buNone/>
              <a:tabLst/>
              <a:defRPr sz="1800" kern="1200" spc="0" baseline="0">
                <a:solidFill>
                  <a:srgbClr val="000000"/>
                </a:solidFill>
                <a:latin typeface="+mj-lt"/>
                <a:ea typeface="+mn-ea"/>
                <a:cs typeface="Segoe UI Semilight" panose="020B0402040204020203" pitchFamily="34" charset="0"/>
              </a:defRPr>
            </a:lvl1pPr>
            <a:lvl2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2pPr>
            <a:lvl3pPr marL="200025" marR="0" indent="-200025" algn="l" defTabSz="932742" rtl="0" eaLnBrk="1" fontAlgn="auto" latinLnBrk="0" hangingPunct="1">
              <a:lnSpc>
                <a:spcPct val="100000"/>
              </a:lnSpc>
              <a:spcBef>
                <a:spcPts val="6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3pPr>
            <a:lvl4pPr marL="402336"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4pPr>
            <a:lvl5pPr marL="603504" marR="0" indent="-201168"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1800"/>
              </a:spcBef>
              <a:spcAft>
                <a:spcPts val="0"/>
              </a:spcAft>
              <a:buClrTx/>
              <a:buSzPct val="90000"/>
              <a:buFont typeface="Wingdings" panose="05000000000000000000" pitchFamily="2" charset="2"/>
              <a:buNone/>
              <a:tabLst/>
              <a:defRPr/>
            </a:pPr>
            <a:r>
              <a:rPr kumimoji="0" lang="en-US" sz="2600" b="0" i="0" u="none" strike="noStrike" kern="1200" cap="none" spc="0" normalizeH="0" baseline="0" noProof="0">
                <a:ln>
                  <a:noFill/>
                </a:ln>
                <a:solidFill>
                  <a:srgbClr val="1A1A1A"/>
                </a:solidFill>
                <a:effectLst/>
                <a:uLnTx/>
                <a:uFillTx/>
                <a:latin typeface="Segoe UI Semibold"/>
                <a:ea typeface="+mn-ea"/>
                <a:cs typeface="Segoe UI Semilight" panose="020B0402040204020203" pitchFamily="34" charset="0"/>
              </a:rPr>
              <a:t>03</a:t>
            </a:r>
            <a:endParaRPr kumimoji="0" lang="en-US" sz="2600" b="0" i="0" u="none" strike="noStrike" kern="1200" cap="none" spc="0" normalizeH="0" baseline="0" noProof="0">
              <a:ln>
                <a:noFill/>
              </a:ln>
              <a:solidFill>
                <a:srgbClr val="0078D4"/>
              </a:solidFill>
              <a:effectLst/>
              <a:uLnTx/>
              <a:uFillTx/>
              <a:latin typeface="Segoe UI Semibold"/>
              <a:ea typeface="+mn-ea"/>
              <a:cs typeface="Segoe UI Semilight" panose="020B0402040204020203" pitchFamily="34" charset="0"/>
            </a:endParaRPr>
          </a:p>
        </p:txBody>
      </p:sp>
      <p:pic>
        <p:nvPicPr>
          <p:cNvPr id="2" name="Picture 1">
            <a:extLst>
              <a:ext uri="{FF2B5EF4-FFF2-40B4-BE49-F238E27FC236}">
                <a16:creationId xmlns:a16="http://schemas.microsoft.com/office/drawing/2014/main" id="{5E172347-82BE-9D03-AA03-51E90A2777DA}"/>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208"/>
          <a:stretch/>
        </p:blipFill>
        <p:spPr>
          <a:xfrm>
            <a:off x="5361432" y="-16330"/>
            <a:ext cx="6830568" cy="6858001"/>
          </a:xfrm>
          <a:custGeom>
            <a:avLst/>
            <a:gdLst>
              <a:gd name="connsiteX0" fmla="*/ 0 w 7122432"/>
              <a:gd name="connsiteY0" fmla="*/ 3497262 h 6994526"/>
              <a:gd name="connsiteX1" fmla="*/ 1 w 7122432"/>
              <a:gd name="connsiteY1" fmla="*/ 3497263 h 6994526"/>
              <a:gd name="connsiteX2" fmla="*/ 0 w 7122432"/>
              <a:gd name="connsiteY2" fmla="*/ 3497263 h 6994526"/>
              <a:gd name="connsiteX3" fmla="*/ 3497263 w 7122432"/>
              <a:gd name="connsiteY3" fmla="*/ 0 h 6994526"/>
              <a:gd name="connsiteX4" fmla="*/ 7122432 w 7122432"/>
              <a:gd name="connsiteY4" fmla="*/ 0 h 6994526"/>
              <a:gd name="connsiteX5" fmla="*/ 7122432 w 7122432"/>
              <a:gd name="connsiteY5" fmla="*/ 6994526 h 6994526"/>
              <a:gd name="connsiteX6" fmla="*/ 3497263 w 7122432"/>
              <a:gd name="connsiteY6" fmla="*/ 6994525 h 6994526"/>
              <a:gd name="connsiteX7" fmla="*/ 18056 w 7122432"/>
              <a:gd name="connsiteY7" fmla="*/ 3854837 h 6994526"/>
              <a:gd name="connsiteX8" fmla="*/ 1 w 7122432"/>
              <a:gd name="connsiteY8" fmla="*/ 3497263 h 6994526"/>
              <a:gd name="connsiteX9" fmla="*/ 18056 w 7122432"/>
              <a:gd name="connsiteY9" fmla="*/ 3139688 h 6994526"/>
              <a:gd name="connsiteX10" fmla="*/ 3497263 w 7122432"/>
              <a:gd name="connsiteY10" fmla="*/ 0 h 6994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2432" h="6994526">
                <a:moveTo>
                  <a:pt x="0" y="3497262"/>
                </a:moveTo>
                <a:lnTo>
                  <a:pt x="1" y="3497263"/>
                </a:lnTo>
                <a:lnTo>
                  <a:pt x="0" y="3497263"/>
                </a:lnTo>
                <a:close/>
                <a:moveTo>
                  <a:pt x="3497263" y="0"/>
                </a:moveTo>
                <a:lnTo>
                  <a:pt x="7122432" y="0"/>
                </a:lnTo>
                <a:lnTo>
                  <a:pt x="7122432" y="6994526"/>
                </a:lnTo>
                <a:lnTo>
                  <a:pt x="3497263" y="6994525"/>
                </a:lnTo>
                <a:cubicBezTo>
                  <a:pt x="1686496" y="6994525"/>
                  <a:pt x="197151" y="5618353"/>
                  <a:pt x="18056" y="3854837"/>
                </a:cubicBezTo>
                <a:lnTo>
                  <a:pt x="1" y="3497263"/>
                </a:lnTo>
                <a:lnTo>
                  <a:pt x="18056" y="3139688"/>
                </a:lnTo>
                <a:cubicBezTo>
                  <a:pt x="197151" y="1376172"/>
                  <a:pt x="1686496" y="0"/>
                  <a:pt x="3497263" y="0"/>
                </a:cubicBezTo>
                <a:close/>
              </a:path>
            </a:pathLst>
          </a:custGeom>
          <a:noFill/>
          <a:ln>
            <a:noFill/>
          </a:ln>
        </p:spPr>
      </p:pic>
    </p:spTree>
    <p:extLst>
      <p:ext uri="{BB962C8B-B14F-4D97-AF65-F5344CB8AC3E}">
        <p14:creationId xmlns:p14="http://schemas.microsoft.com/office/powerpoint/2010/main" val="780897779"/>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1A91D550-8A91-7A44-300D-E73109475F28}"/>
              </a:ext>
              <a:ext uri="{C183D7F6-B498-43B3-948B-1728B52AA6E4}">
                <adec:decorative xmlns:adec="http://schemas.microsoft.com/office/drawing/2017/decorative" val="1"/>
              </a:ext>
            </a:extLst>
          </p:cNvPr>
          <p:cNvSpPr/>
          <p:nvPr/>
        </p:nvSpPr>
        <p:spPr bwMode="auto">
          <a:xfrm>
            <a:off x="0" y="1641792"/>
            <a:ext cx="12192000" cy="200423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8661C5"/>
              </a:solidFill>
              <a:effectLst/>
              <a:uLnTx/>
              <a:uFillTx/>
              <a:latin typeface="Calibri" panose="020F0502020204030204"/>
              <a:ea typeface="Segoe UI" pitchFamily="34" charset="0"/>
              <a:cs typeface="Segoe UI" pitchFamily="34" charset="0"/>
            </a:endParaRPr>
          </a:p>
        </p:txBody>
      </p:sp>
      <p:sp>
        <p:nvSpPr>
          <p:cNvPr id="11" name="Arrow: Right 10">
            <a:extLst>
              <a:ext uri="{FF2B5EF4-FFF2-40B4-BE49-F238E27FC236}">
                <a16:creationId xmlns:a16="http://schemas.microsoft.com/office/drawing/2014/main" id="{C8075087-ADCD-D73B-0B03-7AAD3BFC3C46}"/>
              </a:ext>
              <a:ext uri="{C183D7F6-B498-43B3-948B-1728B52AA6E4}">
                <adec:decorative xmlns:adec="http://schemas.microsoft.com/office/drawing/2017/decorative" val="1"/>
              </a:ext>
            </a:extLst>
          </p:cNvPr>
          <p:cNvSpPr/>
          <p:nvPr/>
        </p:nvSpPr>
        <p:spPr bwMode="auto">
          <a:xfrm>
            <a:off x="0" y="2852551"/>
            <a:ext cx="11322590" cy="399839"/>
          </a:xfrm>
          <a:prstGeom prst="rightArrow">
            <a:avLst>
              <a:gd name="adj1" fmla="val 50000"/>
              <a:gd name="adj2" fmla="val 71574"/>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118" name="Oval 117">
            <a:extLst>
              <a:ext uri="{FF2B5EF4-FFF2-40B4-BE49-F238E27FC236}">
                <a16:creationId xmlns:a16="http://schemas.microsoft.com/office/drawing/2014/main" id="{64605E85-EDFD-9A15-B564-E927853A06FC}"/>
              </a:ext>
              <a:ext uri="{C183D7F6-B498-43B3-948B-1728B52AA6E4}">
                <adec:decorative xmlns:adec="http://schemas.microsoft.com/office/drawing/2017/decorative" val="1"/>
              </a:ext>
            </a:extLst>
          </p:cNvPr>
          <p:cNvSpPr/>
          <p:nvPr/>
        </p:nvSpPr>
        <p:spPr>
          <a:xfrm>
            <a:off x="2537803" y="2915070"/>
            <a:ext cx="274801" cy="274801"/>
          </a:xfrm>
          <a:prstGeom prst="ellipse">
            <a:avLst/>
          </a:prstGeom>
          <a:solidFill>
            <a:schemeClr val="accent3"/>
          </a:solidFill>
          <a:ln w="381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prstClr val="white"/>
              </a:solidFill>
              <a:effectLst/>
              <a:uLnTx/>
              <a:uFillTx/>
              <a:latin typeface="Segoe UI Semibold" panose="020B0702040204020203" pitchFamily="34" charset="0"/>
              <a:ea typeface="+mn-ea"/>
              <a:cs typeface="Segoe UI Semibold" panose="020B0702040204020203" pitchFamily="34" charset="0"/>
            </a:endParaRPr>
          </a:p>
        </p:txBody>
      </p:sp>
      <p:sp>
        <p:nvSpPr>
          <p:cNvPr id="4" name="Title 3">
            <a:extLst>
              <a:ext uri="{FF2B5EF4-FFF2-40B4-BE49-F238E27FC236}">
                <a16:creationId xmlns:a16="http://schemas.microsoft.com/office/drawing/2014/main" id="{E815BB31-A67C-62DA-9E70-8437BEE3E49B}"/>
              </a:ext>
            </a:extLst>
          </p:cNvPr>
          <p:cNvSpPr>
            <a:spLocks noGrp="1"/>
          </p:cNvSpPr>
          <p:nvPr>
            <p:ph type="title"/>
          </p:nvPr>
        </p:nvSpPr>
        <p:spPr>
          <a:xfrm>
            <a:off x="586581" y="766866"/>
            <a:ext cx="11018520" cy="430887"/>
          </a:xfrm>
        </p:spPr>
        <p:txBody>
          <a:bodyPr/>
          <a:lstStyle/>
          <a:p>
            <a:r>
              <a:rPr lang="en-US" noProof="0"/>
              <a:t>Discover a whole new way to work</a:t>
            </a:r>
            <a:endParaRPr lang="en-US"/>
          </a:p>
        </p:txBody>
      </p:sp>
      <p:sp>
        <p:nvSpPr>
          <p:cNvPr id="2" name="Text Placeholder 3">
            <a:extLst>
              <a:ext uri="{FF2B5EF4-FFF2-40B4-BE49-F238E27FC236}">
                <a16:creationId xmlns:a16="http://schemas.microsoft.com/office/drawing/2014/main" id="{A8C239F5-D656-59CC-361D-4B1045839E56}"/>
              </a:ext>
            </a:extLst>
          </p:cNvPr>
          <p:cNvSpPr>
            <a:spLocks noGrp="1"/>
          </p:cNvSpPr>
          <p:nvPr>
            <p:ph type="body" sz="quarter" idx="10"/>
          </p:nvPr>
        </p:nvSpPr>
        <p:spPr>
          <a:xfrm>
            <a:off x="586581" y="502766"/>
            <a:ext cx="11018838" cy="246221"/>
          </a:xfrm>
        </p:spPr>
        <p:txBody>
          <a:bodyPr/>
          <a:lstStyle/>
          <a:p>
            <a:pPr marL="0" marR="0" indent="0" algn="l" rtl="0" eaLnBrk="1" fontAlgn="auto" latinLnBrk="0" hangingPunct="1">
              <a:spcBef>
                <a:spcPts val="1800"/>
              </a:spcBef>
              <a:spcAft>
                <a:spcPts val="0"/>
              </a:spcAft>
            </a:pPr>
            <a:r>
              <a:rPr lang="en-US" sz="1600" kern="1200" spc="0" baseline="0">
                <a:solidFill>
                  <a:srgbClr val="1A1A1A"/>
                </a:solidFill>
                <a:effectLst/>
                <a:latin typeface="Segoe UI Semibold" panose="020B0702040204020203" pitchFamily="34" charset="0"/>
                <a:ea typeface="+mn-ea"/>
                <a:cs typeface="Segoe UI Semilight" panose="020B0402040204020203" pitchFamily="34" charset="0"/>
              </a:rPr>
              <a:t>03 </a:t>
            </a:r>
            <a:r>
              <a:rPr lang="en-US" sz="1600" kern="1200" spc="0" baseline="0">
                <a:solidFill>
                  <a:schemeClr val="accent1"/>
                </a:solidFill>
                <a:effectLst/>
                <a:latin typeface="Segoe UI Semibold" panose="020B0702040204020203" pitchFamily="34" charset="0"/>
                <a:ea typeface="+mn-ea"/>
                <a:cs typeface="Segoe UI Semilight" panose="020B0402040204020203" pitchFamily="34" charset="0"/>
              </a:rPr>
              <a:t>Unleash intelligent productivity</a:t>
            </a:r>
          </a:p>
        </p:txBody>
      </p:sp>
      <p:sp>
        <p:nvSpPr>
          <p:cNvPr id="45" name="Rectangle 44">
            <a:extLst>
              <a:ext uri="{FF2B5EF4-FFF2-40B4-BE49-F238E27FC236}">
                <a16:creationId xmlns:a16="http://schemas.microsoft.com/office/drawing/2014/main" id="{59231E20-6C78-AA12-410D-E08857E5C338}"/>
              </a:ext>
            </a:extLst>
          </p:cNvPr>
          <p:cNvSpPr/>
          <p:nvPr/>
        </p:nvSpPr>
        <p:spPr>
          <a:xfrm>
            <a:off x="2158972" y="2077248"/>
            <a:ext cx="1032462" cy="584775"/>
          </a:xfrm>
          <a:prstGeom prst="rect">
            <a:avLst/>
          </a:prstGeom>
        </p:spPr>
        <p:txBody>
          <a:bodyPr wrap="none" anchor="b">
            <a:spAutoFit/>
          </a:bodyPr>
          <a:lstStyle/>
          <a:p>
            <a:pPr marL="0" marR="0" lvl="0" indent="0" algn="ctr" defTabSz="932418"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chemeClr val="bg1"/>
                </a:solidFill>
                <a:effectLst/>
                <a:uLnTx/>
                <a:uFillTx/>
                <a:latin typeface="Segoe UI Semibold" panose="020B0702040204020203" pitchFamily="34" charset="0"/>
                <a:ea typeface="+mn-ea"/>
                <a:cs typeface="Segoe UI Semibold" panose="020B0702040204020203" pitchFamily="34" charset="0"/>
              </a:rPr>
              <a:t>Unleash </a:t>
            </a:r>
            <a:br>
              <a:rPr kumimoji="0" lang="en-US" sz="1600" b="0" i="0" u="none" strike="noStrike" kern="1200" cap="none" spc="0" normalizeH="0" baseline="0" noProof="0">
                <a:ln>
                  <a:noFill/>
                </a:ln>
                <a:solidFill>
                  <a:schemeClr val="bg1"/>
                </a:solidFill>
                <a:effectLst/>
                <a:uLnTx/>
                <a:uFillTx/>
                <a:latin typeface="Segoe UI Semibold" panose="020B0702040204020203" pitchFamily="34" charset="0"/>
                <a:ea typeface="+mn-ea"/>
                <a:cs typeface="Segoe UI Semibold" panose="020B0702040204020203" pitchFamily="34" charset="0"/>
              </a:rPr>
            </a:br>
            <a:r>
              <a:rPr kumimoji="0" lang="en-US" sz="1600" b="0" i="0" u="none" strike="noStrike" kern="1200" cap="none" spc="0" normalizeH="0" baseline="0" noProof="0">
                <a:ln>
                  <a:noFill/>
                </a:ln>
                <a:solidFill>
                  <a:schemeClr val="bg1"/>
                </a:solidFill>
                <a:effectLst/>
                <a:uLnTx/>
                <a:uFillTx/>
                <a:latin typeface="Segoe UI Semibold" panose="020B0702040204020203" pitchFamily="34" charset="0"/>
                <a:ea typeface="+mn-ea"/>
                <a:cs typeface="Segoe UI Semibold" panose="020B0702040204020203" pitchFamily="34" charset="0"/>
              </a:rPr>
              <a:t>creativity</a:t>
            </a:r>
          </a:p>
        </p:txBody>
      </p:sp>
      <p:sp>
        <p:nvSpPr>
          <p:cNvPr id="119" name="Oval 118">
            <a:extLst>
              <a:ext uri="{FF2B5EF4-FFF2-40B4-BE49-F238E27FC236}">
                <a16:creationId xmlns:a16="http://schemas.microsoft.com/office/drawing/2014/main" id="{AD075959-454C-4163-55C4-61CFE8AEA7FC}"/>
              </a:ext>
              <a:ext uri="{C183D7F6-B498-43B3-948B-1728B52AA6E4}">
                <adec:decorative xmlns:adec="http://schemas.microsoft.com/office/drawing/2017/decorative" val="1"/>
              </a:ext>
            </a:extLst>
          </p:cNvPr>
          <p:cNvSpPr/>
          <p:nvPr/>
        </p:nvSpPr>
        <p:spPr>
          <a:xfrm>
            <a:off x="5844301" y="2915070"/>
            <a:ext cx="274801" cy="274801"/>
          </a:xfrm>
          <a:prstGeom prst="ellipse">
            <a:avLst/>
          </a:prstGeom>
          <a:solidFill>
            <a:schemeClr val="accent1"/>
          </a:solidFill>
          <a:ln w="381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prstClr val="white"/>
              </a:solidFill>
              <a:effectLst/>
              <a:uLnTx/>
              <a:uFillTx/>
              <a:latin typeface="Segoe UI Semibold" panose="020B0702040204020203" pitchFamily="34" charset="0"/>
              <a:ea typeface="+mn-ea"/>
              <a:cs typeface="Segoe UI Semibold" panose="020B0702040204020203" pitchFamily="34" charset="0"/>
            </a:endParaRPr>
          </a:p>
        </p:txBody>
      </p:sp>
      <p:sp>
        <p:nvSpPr>
          <p:cNvPr id="46" name="Rectangle 45">
            <a:extLst>
              <a:ext uri="{FF2B5EF4-FFF2-40B4-BE49-F238E27FC236}">
                <a16:creationId xmlns:a16="http://schemas.microsoft.com/office/drawing/2014/main" id="{1E6D6323-2739-8248-C3DE-1A5D1C4DF4B5}"/>
              </a:ext>
            </a:extLst>
          </p:cNvPr>
          <p:cNvSpPr/>
          <p:nvPr/>
        </p:nvSpPr>
        <p:spPr>
          <a:xfrm>
            <a:off x="5329215" y="2077248"/>
            <a:ext cx="1304973" cy="584775"/>
          </a:xfrm>
          <a:prstGeom prst="rect">
            <a:avLst/>
          </a:prstGeom>
        </p:spPr>
        <p:txBody>
          <a:bodyPr wrap="none" anchor="b">
            <a:spAutoFit/>
          </a:bodyPr>
          <a:lstStyle/>
          <a:p>
            <a:pPr marL="0" marR="0" lvl="0" indent="0" algn="ctr" defTabSz="932418"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chemeClr val="bg1"/>
                </a:solidFill>
                <a:effectLst/>
                <a:uLnTx/>
                <a:uFillTx/>
                <a:latin typeface="Segoe UI Semibold" panose="020B0702040204020203" pitchFamily="34" charset="0"/>
                <a:ea typeface="+mn-ea"/>
                <a:cs typeface="Segoe UI Semibold" panose="020B0702040204020203" pitchFamily="34" charset="0"/>
              </a:rPr>
              <a:t>Unlock </a:t>
            </a:r>
            <a:br>
              <a:rPr kumimoji="0" lang="en-US" sz="1600" b="0" i="0" u="none" strike="noStrike" kern="1200" cap="none" spc="0" normalizeH="0" baseline="0" noProof="0">
                <a:ln>
                  <a:noFill/>
                </a:ln>
                <a:solidFill>
                  <a:schemeClr val="bg1"/>
                </a:solidFill>
                <a:effectLst/>
                <a:uLnTx/>
                <a:uFillTx/>
                <a:latin typeface="Segoe UI Semibold" panose="020B0702040204020203" pitchFamily="34" charset="0"/>
                <a:ea typeface="+mn-ea"/>
                <a:cs typeface="Segoe UI Semibold" panose="020B0702040204020203" pitchFamily="34" charset="0"/>
              </a:rPr>
            </a:br>
            <a:r>
              <a:rPr kumimoji="0" lang="en-US" sz="1600" b="0" i="0" u="none" strike="noStrike" kern="1200" cap="none" spc="0" normalizeH="0" baseline="0" noProof="0">
                <a:ln>
                  <a:noFill/>
                </a:ln>
                <a:solidFill>
                  <a:schemeClr val="bg1"/>
                </a:solidFill>
                <a:effectLst/>
                <a:uLnTx/>
                <a:uFillTx/>
                <a:latin typeface="Segoe UI Semibold" panose="020B0702040204020203" pitchFamily="34" charset="0"/>
                <a:ea typeface="+mn-ea"/>
                <a:cs typeface="Segoe UI Semibold" panose="020B0702040204020203" pitchFamily="34" charset="0"/>
              </a:rPr>
              <a:t>productivity</a:t>
            </a:r>
          </a:p>
        </p:txBody>
      </p:sp>
      <p:sp>
        <p:nvSpPr>
          <p:cNvPr id="120" name="Oval 119">
            <a:extLst>
              <a:ext uri="{FF2B5EF4-FFF2-40B4-BE49-F238E27FC236}">
                <a16:creationId xmlns:a16="http://schemas.microsoft.com/office/drawing/2014/main" id="{E6C442AA-4B27-8A59-D292-59802C58982C}"/>
              </a:ext>
              <a:ext uri="{C183D7F6-B498-43B3-948B-1728B52AA6E4}">
                <adec:decorative xmlns:adec="http://schemas.microsoft.com/office/drawing/2017/decorative" val="1"/>
              </a:ext>
            </a:extLst>
          </p:cNvPr>
          <p:cNvSpPr/>
          <p:nvPr/>
        </p:nvSpPr>
        <p:spPr>
          <a:xfrm>
            <a:off x="9150798" y="2915070"/>
            <a:ext cx="274801" cy="274801"/>
          </a:xfrm>
          <a:prstGeom prst="ellipse">
            <a:avLst/>
          </a:prstGeom>
          <a:solidFill>
            <a:schemeClr val="accent1">
              <a:lumMod val="75000"/>
            </a:schemeClr>
          </a:solidFill>
          <a:ln w="381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prstClr val="white"/>
              </a:solidFill>
              <a:effectLst/>
              <a:uLnTx/>
              <a:uFillTx/>
              <a:latin typeface="Segoe UI Semibold" panose="020B0702040204020203" pitchFamily="34" charset="0"/>
              <a:ea typeface="+mn-ea"/>
              <a:cs typeface="Segoe UI Semibold" panose="020B0702040204020203" pitchFamily="34" charset="0"/>
            </a:endParaRPr>
          </a:p>
        </p:txBody>
      </p:sp>
      <p:sp>
        <p:nvSpPr>
          <p:cNvPr id="47" name="Rectangle 46">
            <a:extLst>
              <a:ext uri="{FF2B5EF4-FFF2-40B4-BE49-F238E27FC236}">
                <a16:creationId xmlns:a16="http://schemas.microsoft.com/office/drawing/2014/main" id="{FE895210-F447-558C-82D7-B2D128C06BC5}"/>
              </a:ext>
            </a:extLst>
          </p:cNvPr>
          <p:cNvSpPr/>
          <p:nvPr/>
        </p:nvSpPr>
        <p:spPr>
          <a:xfrm>
            <a:off x="8820763" y="2065570"/>
            <a:ext cx="934871" cy="584775"/>
          </a:xfrm>
          <a:prstGeom prst="rect">
            <a:avLst/>
          </a:prstGeom>
        </p:spPr>
        <p:txBody>
          <a:bodyPr wrap="none" anchor="b">
            <a:spAutoFit/>
          </a:bodyPr>
          <a:lstStyle/>
          <a:p>
            <a:pPr marL="0" marR="0" lvl="0" indent="0" algn="ctr" defTabSz="932418"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chemeClr val="bg1"/>
                </a:solidFill>
                <a:effectLst/>
                <a:uLnTx/>
                <a:uFillTx/>
                <a:latin typeface="Segoe UI Semibold" panose="020B0702040204020203" pitchFamily="34" charset="0"/>
                <a:ea typeface="+mn-ea"/>
                <a:cs typeface="Segoe UI Semibold" panose="020B0702040204020203" pitchFamily="34" charset="0"/>
              </a:rPr>
              <a:t>Uplevel </a:t>
            </a:r>
            <a:br>
              <a:rPr kumimoji="0" lang="en-US" sz="1600" b="0" i="0" u="none" strike="noStrike" kern="1200" cap="none" spc="0" normalizeH="0" baseline="0" noProof="0">
                <a:ln>
                  <a:noFill/>
                </a:ln>
                <a:solidFill>
                  <a:schemeClr val="bg1"/>
                </a:solidFill>
                <a:effectLst/>
                <a:uLnTx/>
                <a:uFillTx/>
                <a:latin typeface="Segoe UI Semibold" panose="020B0702040204020203" pitchFamily="34" charset="0"/>
                <a:ea typeface="+mn-ea"/>
                <a:cs typeface="Segoe UI Semibold" panose="020B0702040204020203" pitchFamily="34" charset="0"/>
              </a:rPr>
            </a:br>
            <a:r>
              <a:rPr kumimoji="0" lang="en-US" sz="1600" b="0" i="0" u="none" strike="noStrike" kern="1200" cap="none" spc="0" normalizeH="0" baseline="0" noProof="0">
                <a:ln>
                  <a:noFill/>
                </a:ln>
                <a:solidFill>
                  <a:schemeClr val="bg1"/>
                </a:solidFill>
                <a:effectLst/>
                <a:uLnTx/>
                <a:uFillTx/>
                <a:latin typeface="Segoe UI Semibold" panose="020B0702040204020203" pitchFamily="34" charset="0"/>
                <a:ea typeface="+mn-ea"/>
                <a:cs typeface="Segoe UI Semibold" panose="020B0702040204020203" pitchFamily="34" charset="0"/>
              </a:rPr>
              <a:t>skills</a:t>
            </a:r>
            <a:endParaRPr kumimoji="0" lang="pt-BR" sz="1600" b="0" i="0" u="none" strike="noStrike" kern="1200" cap="none" spc="0" normalizeH="0" baseline="0" noProof="0">
              <a:ln>
                <a:noFill/>
              </a:ln>
              <a:solidFill>
                <a:schemeClr val="bg1"/>
              </a:solidFill>
              <a:effectLst/>
              <a:uLnTx/>
              <a:uFillTx/>
              <a:latin typeface="Segoe UI Semibold" panose="020B0702040204020203" pitchFamily="34" charset="0"/>
              <a:ea typeface="+mn-ea"/>
              <a:cs typeface="Segoe UI Semibold" panose="020B0702040204020203" pitchFamily="34" charset="0"/>
            </a:endParaRPr>
          </a:p>
        </p:txBody>
      </p:sp>
      <p:sp>
        <p:nvSpPr>
          <p:cNvPr id="9" name="Text Placeholder 3">
            <a:extLst>
              <a:ext uri="{FF2B5EF4-FFF2-40B4-BE49-F238E27FC236}">
                <a16:creationId xmlns:a16="http://schemas.microsoft.com/office/drawing/2014/main" id="{A253074F-6915-9724-695F-2312DBDB881F}"/>
              </a:ext>
            </a:extLst>
          </p:cNvPr>
          <p:cNvSpPr txBox="1">
            <a:spLocks/>
          </p:cNvSpPr>
          <p:nvPr/>
        </p:nvSpPr>
        <p:spPr>
          <a:xfrm>
            <a:off x="1409831" y="4323656"/>
            <a:ext cx="5882223" cy="1785104"/>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1200"/>
              </a:spcBef>
              <a:buNone/>
              <a:defRPr/>
            </a:pPr>
            <a:r>
              <a:rPr kumimoji="0" lang="en-US" sz="16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Save money and do more with Microsoft 365 by consolidating vendors and hybrid work apps into one platform. </a:t>
            </a:r>
          </a:p>
          <a:p>
            <a:pPr marL="0" marR="0" lvl="0" indent="0" algn="l" defTabSz="932742" rtl="0" eaLnBrk="1" fontAlgn="auto" latinLnBrk="0" hangingPunct="1">
              <a:lnSpc>
                <a:spcPct val="100000"/>
              </a:lnSpc>
              <a:spcBef>
                <a:spcPts val="2400"/>
              </a:spcBef>
              <a:spcAft>
                <a:spcPts val="0"/>
              </a:spcAft>
              <a:buClrTx/>
              <a:buSzPct val="90000"/>
              <a:buNone/>
              <a:tabLst/>
              <a:defRPr/>
            </a:pPr>
            <a:r>
              <a:rPr kumimoji="0" lang="en-US" sz="16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Build your foundation for the next generation of AI. Available in the coming months, Microsoft 365 Copilot* will uplevel skills and unleash creativity and productivity. Stay tuned for more details coming soon.</a:t>
            </a:r>
          </a:p>
        </p:txBody>
      </p:sp>
      <p:sp>
        <p:nvSpPr>
          <p:cNvPr id="12" name="Freeform 5">
            <a:extLst>
              <a:ext uri="{FF2B5EF4-FFF2-40B4-BE49-F238E27FC236}">
                <a16:creationId xmlns:a16="http://schemas.microsoft.com/office/drawing/2014/main" id="{493A5266-3051-630E-4922-C092E213C444}"/>
              </a:ext>
              <a:ext uri="{C183D7F6-B498-43B3-948B-1728B52AA6E4}">
                <adec:decorative xmlns:adec="http://schemas.microsoft.com/office/drawing/2017/decorative" val="1"/>
              </a:ext>
            </a:extLst>
          </p:cNvPr>
          <p:cNvSpPr>
            <a:spLocks/>
          </p:cNvSpPr>
          <p:nvPr/>
        </p:nvSpPr>
        <p:spPr bwMode="auto">
          <a:xfrm>
            <a:off x="1006839" y="4426733"/>
            <a:ext cx="179786" cy="289976"/>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5" name="Freeform 5">
            <a:extLst>
              <a:ext uri="{FF2B5EF4-FFF2-40B4-BE49-F238E27FC236}">
                <a16:creationId xmlns:a16="http://schemas.microsoft.com/office/drawing/2014/main" id="{52215D28-E86B-7CB4-95B5-EFDA293B1EBE}"/>
              </a:ext>
              <a:ext uri="{C183D7F6-B498-43B3-948B-1728B52AA6E4}">
                <adec:decorative xmlns:adec="http://schemas.microsoft.com/office/drawing/2017/decorative" val="1"/>
              </a:ext>
            </a:extLst>
          </p:cNvPr>
          <p:cNvSpPr>
            <a:spLocks/>
          </p:cNvSpPr>
          <p:nvPr/>
        </p:nvSpPr>
        <p:spPr bwMode="auto">
          <a:xfrm>
            <a:off x="1006839" y="5306034"/>
            <a:ext cx="179786" cy="289976"/>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29" name="Rectangle: Rounded Corners 28">
            <a:extLst>
              <a:ext uri="{FF2B5EF4-FFF2-40B4-BE49-F238E27FC236}">
                <a16:creationId xmlns:a16="http://schemas.microsoft.com/office/drawing/2014/main" id="{6578A860-3E80-1365-E1BE-8E58E6871A0B}"/>
              </a:ext>
            </a:extLst>
          </p:cNvPr>
          <p:cNvSpPr/>
          <p:nvPr/>
        </p:nvSpPr>
        <p:spPr bwMode="auto">
          <a:xfrm>
            <a:off x="7695722" y="4224823"/>
            <a:ext cx="3045008" cy="2071964"/>
          </a:xfrm>
          <a:prstGeom prst="roundRect">
            <a:avLst>
              <a:gd name="adj" fmla="val 3104"/>
            </a:avLst>
          </a:prstGeom>
          <a:solidFill>
            <a:schemeClr val="bg1">
              <a:lumMod val="85000"/>
              <a:alpha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solidFill>
                <a:srgbClr val="FFFFFF"/>
              </a:solidFill>
              <a:latin typeface="Segoe UI"/>
              <a:cs typeface="Segoe UI" pitchFamily="34" charset="0"/>
            </a:endParaRPr>
          </a:p>
        </p:txBody>
      </p:sp>
      <p:grpSp>
        <p:nvGrpSpPr>
          <p:cNvPr id="30" name="Group 29">
            <a:extLst>
              <a:ext uri="{FF2B5EF4-FFF2-40B4-BE49-F238E27FC236}">
                <a16:creationId xmlns:a16="http://schemas.microsoft.com/office/drawing/2014/main" id="{D6B4B0E5-4C70-F13B-C297-56895DAF6FB2}"/>
              </a:ext>
            </a:extLst>
          </p:cNvPr>
          <p:cNvGrpSpPr/>
          <p:nvPr/>
        </p:nvGrpSpPr>
        <p:grpSpPr>
          <a:xfrm>
            <a:off x="8008195" y="4661022"/>
            <a:ext cx="1780665" cy="578448"/>
            <a:chOff x="7850213" y="1638793"/>
            <a:chExt cx="1780665" cy="578448"/>
          </a:xfrm>
        </p:grpSpPr>
        <p:pic>
          <p:nvPicPr>
            <p:cNvPr id="44" name="Picture 43">
              <a:extLst>
                <a:ext uri="{FF2B5EF4-FFF2-40B4-BE49-F238E27FC236}">
                  <a16:creationId xmlns:a16="http://schemas.microsoft.com/office/drawing/2014/main" id="{C2382C94-8014-4013-FDD1-3DD24AACF8D4}"/>
                </a:ext>
                <a:ext uri="{C183D7F6-B498-43B3-948B-1728B52AA6E4}">
                  <adec:decorative xmlns:adec="http://schemas.microsoft.com/office/drawing/2017/decorative" val="1"/>
                </a:ext>
              </a:extLst>
            </p:cNvPr>
            <p:cNvPicPr>
              <a:picLocks noChangeAspect="1"/>
            </p:cNvPicPr>
            <p:nvPr/>
          </p:nvPicPr>
          <p:blipFill>
            <a:blip r:embed="rId3">
              <a:clrChange>
                <a:clrFrom>
                  <a:srgbClr val="F5F5F5"/>
                </a:clrFrom>
                <a:clrTo>
                  <a:srgbClr val="F5F5F5">
                    <a:alpha val="0"/>
                  </a:srgbClr>
                </a:clrTo>
              </a:clrChange>
            </a:blip>
            <a:stretch>
              <a:fillRect/>
            </a:stretch>
          </p:blipFill>
          <p:spPr>
            <a:xfrm>
              <a:off x="7850213" y="1638793"/>
              <a:ext cx="447122" cy="563582"/>
            </a:xfrm>
            <a:prstGeom prst="rect">
              <a:avLst/>
            </a:prstGeom>
            <a:ln>
              <a:noFill/>
            </a:ln>
          </p:spPr>
        </p:pic>
        <p:pic>
          <p:nvPicPr>
            <p:cNvPr id="48" name="Picture 47">
              <a:extLst>
                <a:ext uri="{FF2B5EF4-FFF2-40B4-BE49-F238E27FC236}">
                  <a16:creationId xmlns:a16="http://schemas.microsoft.com/office/drawing/2014/main" id="{900ABB88-E786-FF77-75FE-FB985ADED713}"/>
                </a:ext>
                <a:ext uri="{C183D7F6-B498-43B3-948B-1728B52AA6E4}">
                  <adec:decorative xmlns:adec="http://schemas.microsoft.com/office/drawing/2017/decorative" val="1"/>
                </a:ext>
              </a:extLst>
            </p:cNvPr>
            <p:cNvPicPr>
              <a:picLocks noChangeAspect="1"/>
            </p:cNvPicPr>
            <p:nvPr/>
          </p:nvPicPr>
          <p:blipFill>
            <a:blip r:embed="rId4">
              <a:clrChange>
                <a:clrFrom>
                  <a:srgbClr val="F5F5F5"/>
                </a:clrFrom>
                <a:clrTo>
                  <a:srgbClr val="F5F5F5">
                    <a:alpha val="0"/>
                  </a:srgbClr>
                </a:clrTo>
              </a:clrChange>
            </a:blip>
            <a:stretch>
              <a:fillRect/>
            </a:stretch>
          </p:blipFill>
          <p:spPr>
            <a:xfrm>
              <a:off x="8246816" y="1638793"/>
              <a:ext cx="1384062" cy="578448"/>
            </a:xfrm>
            <a:prstGeom prst="rect">
              <a:avLst/>
            </a:prstGeom>
            <a:ln>
              <a:noFill/>
            </a:ln>
          </p:spPr>
        </p:pic>
      </p:grpSp>
      <p:sp>
        <p:nvSpPr>
          <p:cNvPr id="36" name="Rectangle 35">
            <a:extLst>
              <a:ext uri="{FF2B5EF4-FFF2-40B4-BE49-F238E27FC236}">
                <a16:creationId xmlns:a16="http://schemas.microsoft.com/office/drawing/2014/main" id="{B5DFF380-A53A-BE78-4A4B-0143E66AC71B}"/>
              </a:ext>
            </a:extLst>
          </p:cNvPr>
          <p:cNvSpPr/>
          <p:nvPr/>
        </p:nvSpPr>
        <p:spPr>
          <a:xfrm>
            <a:off x="7920647" y="5321756"/>
            <a:ext cx="2437123" cy="258532"/>
          </a:xfrm>
          <a:prstGeom prst="rect">
            <a:avLst/>
          </a:prstGeom>
          <a:ln>
            <a:noFill/>
          </a:ln>
        </p:spPr>
        <p:txBody>
          <a:bodyPr wrap="none" lIns="137141">
            <a:spAutoFit/>
          </a:bodyPr>
          <a:lstStyle/>
          <a:p>
            <a:pPr marL="0" marR="0" lvl="0" indent="0" algn="l" defTabSz="914049"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Desktop, Web and Mobile Apps</a:t>
            </a:r>
          </a:p>
        </p:txBody>
      </p:sp>
      <p:grpSp>
        <p:nvGrpSpPr>
          <p:cNvPr id="38" name="Group 37">
            <a:extLst>
              <a:ext uri="{FF2B5EF4-FFF2-40B4-BE49-F238E27FC236}">
                <a16:creationId xmlns:a16="http://schemas.microsoft.com/office/drawing/2014/main" id="{91D09215-C30B-7108-0ACB-36979A23432A}"/>
              </a:ext>
            </a:extLst>
          </p:cNvPr>
          <p:cNvGrpSpPr/>
          <p:nvPr/>
        </p:nvGrpSpPr>
        <p:grpSpPr>
          <a:xfrm>
            <a:off x="7957455" y="5570507"/>
            <a:ext cx="2478686" cy="572085"/>
            <a:chOff x="7799473" y="2551771"/>
            <a:chExt cx="2478686" cy="572085"/>
          </a:xfrm>
        </p:grpSpPr>
        <p:pic>
          <p:nvPicPr>
            <p:cNvPr id="41" name="Picture 40">
              <a:extLst>
                <a:ext uri="{FF2B5EF4-FFF2-40B4-BE49-F238E27FC236}">
                  <a16:creationId xmlns:a16="http://schemas.microsoft.com/office/drawing/2014/main" id="{FDA00920-320B-2361-74E6-3FBF199C78AC}"/>
                </a:ext>
                <a:ext uri="{C183D7F6-B498-43B3-948B-1728B52AA6E4}">
                  <adec:decorative xmlns:adec="http://schemas.microsoft.com/office/drawing/2017/decorative" val="1"/>
                </a:ext>
              </a:extLst>
            </p:cNvPr>
            <p:cNvPicPr>
              <a:picLocks noChangeAspect="1"/>
            </p:cNvPicPr>
            <p:nvPr/>
          </p:nvPicPr>
          <p:blipFill rotWithShape="1">
            <a:blip r:embed="rId5" cstate="print">
              <a:clrChange>
                <a:clrFrom>
                  <a:srgbClr val="F5F5F5"/>
                </a:clrFrom>
                <a:clrTo>
                  <a:srgbClr val="F5F5F5">
                    <a:alpha val="0"/>
                  </a:srgbClr>
                </a:clrTo>
              </a:clrChange>
              <a:extLst>
                <a:ext uri="{28A0092B-C50C-407E-A947-70E740481C1C}">
                  <a14:useLocalDpi xmlns:a14="http://schemas.microsoft.com/office/drawing/2010/main"/>
                </a:ext>
              </a:extLst>
            </a:blip>
            <a:srcRect l="3698"/>
            <a:stretch/>
          </p:blipFill>
          <p:spPr>
            <a:xfrm>
              <a:off x="7799473" y="2551771"/>
              <a:ext cx="1419465" cy="572085"/>
            </a:xfrm>
            <a:prstGeom prst="rect">
              <a:avLst/>
            </a:prstGeom>
            <a:noFill/>
            <a:ln>
              <a:noFill/>
            </a:ln>
          </p:spPr>
        </p:pic>
        <p:pic>
          <p:nvPicPr>
            <p:cNvPr id="42" name="Picture 41">
              <a:extLst>
                <a:ext uri="{FF2B5EF4-FFF2-40B4-BE49-F238E27FC236}">
                  <a16:creationId xmlns:a16="http://schemas.microsoft.com/office/drawing/2014/main" id="{BFF47537-71F7-489D-D3AC-187E7B2ADF95}"/>
                </a:ext>
                <a:ext uri="{C183D7F6-B498-43B3-948B-1728B52AA6E4}">
                  <adec:decorative xmlns:adec="http://schemas.microsoft.com/office/drawing/2017/decorative" val="1"/>
                </a:ext>
              </a:extLst>
            </p:cNvPr>
            <p:cNvPicPr>
              <a:picLocks noChangeAspect="1"/>
            </p:cNvPicPr>
            <p:nvPr/>
          </p:nvPicPr>
          <p:blipFill rotWithShape="1">
            <a:blip r:embed="rId6" cstate="print">
              <a:clrChange>
                <a:clrFrom>
                  <a:srgbClr val="F5F5F5"/>
                </a:clrFrom>
                <a:clrTo>
                  <a:srgbClr val="F5F5F5">
                    <a:alpha val="0"/>
                  </a:srgbClr>
                </a:clrTo>
              </a:clrChange>
              <a:extLst>
                <a:ext uri="{28A0092B-C50C-407E-A947-70E740481C1C}">
                  <a14:useLocalDpi xmlns:a14="http://schemas.microsoft.com/office/drawing/2010/main"/>
                </a:ext>
              </a:extLst>
            </a:blip>
            <a:srcRect l="5239" r="4382"/>
            <a:stretch/>
          </p:blipFill>
          <p:spPr>
            <a:xfrm>
              <a:off x="9130274" y="2586481"/>
              <a:ext cx="1147885" cy="510881"/>
            </a:xfrm>
            <a:prstGeom prst="rect">
              <a:avLst/>
            </a:prstGeom>
            <a:ln>
              <a:noFill/>
            </a:ln>
          </p:spPr>
        </p:pic>
      </p:grpSp>
      <p:sp>
        <p:nvSpPr>
          <p:cNvPr id="50" name="Rectangle 49">
            <a:extLst>
              <a:ext uri="{FF2B5EF4-FFF2-40B4-BE49-F238E27FC236}">
                <a16:creationId xmlns:a16="http://schemas.microsoft.com/office/drawing/2014/main" id="{6734C962-6AFC-509D-FFE4-D2F58A8B945D}"/>
              </a:ext>
            </a:extLst>
          </p:cNvPr>
          <p:cNvSpPr/>
          <p:nvPr/>
        </p:nvSpPr>
        <p:spPr>
          <a:xfrm>
            <a:off x="7920647" y="4399516"/>
            <a:ext cx="1250067" cy="258532"/>
          </a:xfrm>
          <a:prstGeom prst="rect">
            <a:avLst/>
          </a:prstGeom>
          <a:ln>
            <a:noFill/>
          </a:ln>
        </p:spPr>
        <p:txBody>
          <a:bodyPr wrap="none" lIns="137141">
            <a:spAutoFit/>
          </a:bodyPr>
          <a:lstStyle/>
          <a:p>
            <a:pPr marL="0" marR="0" lvl="0" indent="0" algn="l" defTabSz="914049"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Cloud Services</a:t>
            </a:r>
          </a:p>
        </p:txBody>
      </p:sp>
    </p:spTree>
    <p:extLst>
      <p:ext uri="{BB962C8B-B14F-4D97-AF65-F5344CB8AC3E}">
        <p14:creationId xmlns:p14="http://schemas.microsoft.com/office/powerpoint/2010/main" val="2079024504"/>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B60CAA2-F563-439C-896C-EA92F6491948}"/>
              </a:ext>
            </a:extLst>
          </p:cNvPr>
          <p:cNvSpPr>
            <a:spLocks noGrp="1"/>
          </p:cNvSpPr>
          <p:nvPr>
            <p:ph type="title"/>
          </p:nvPr>
        </p:nvSpPr>
        <p:spPr/>
        <p:txBody>
          <a:bodyPr/>
          <a:lstStyle/>
          <a:p>
            <a:r>
              <a:rPr lang="en-US"/>
              <a:t>Collaborate with coworkers, customers, and partners </a:t>
            </a:r>
          </a:p>
        </p:txBody>
      </p:sp>
      <p:sp>
        <p:nvSpPr>
          <p:cNvPr id="4" name="Text Placeholder 3">
            <a:extLst>
              <a:ext uri="{FF2B5EF4-FFF2-40B4-BE49-F238E27FC236}">
                <a16:creationId xmlns:a16="http://schemas.microsoft.com/office/drawing/2014/main" id="{772E624D-CC6D-62B2-401E-D35854AEB9A4}"/>
              </a:ext>
            </a:extLst>
          </p:cNvPr>
          <p:cNvSpPr>
            <a:spLocks noGrp="1"/>
          </p:cNvSpPr>
          <p:nvPr>
            <p:ph type="body" sz="quarter" idx="10"/>
          </p:nvPr>
        </p:nvSpPr>
        <p:spPr>
          <a:xfrm>
            <a:off x="574816" y="246888"/>
            <a:ext cx="11018838" cy="246221"/>
          </a:xfrm>
        </p:spPr>
        <p:txBody>
          <a:bodyPr/>
          <a:lstStyle/>
          <a:p>
            <a:r>
              <a:rPr lang="en-US" sz="1600" kern="1200" spc="0" baseline="0">
                <a:solidFill>
                  <a:srgbClr val="1A1A1A"/>
                </a:solidFill>
                <a:effectLst/>
                <a:latin typeface="Segoe UI Semibold" panose="020B0702040204020203" pitchFamily="34" charset="0"/>
                <a:ea typeface="+mn-ea"/>
                <a:cs typeface="Segoe UI Semilight" panose="020B0402040204020203" pitchFamily="34" charset="0"/>
              </a:rPr>
              <a:t>03 </a:t>
            </a:r>
            <a:r>
              <a:rPr lang="en-US" sz="1600" kern="1200" spc="0" baseline="0">
                <a:solidFill>
                  <a:schemeClr val="accent1"/>
                </a:solidFill>
                <a:effectLst/>
                <a:latin typeface="Segoe UI Semibold" panose="020B0702040204020203" pitchFamily="34" charset="0"/>
                <a:ea typeface="+mn-ea"/>
                <a:cs typeface="Segoe UI Semilight" panose="020B0402040204020203" pitchFamily="34" charset="0"/>
              </a:rPr>
              <a:t>Unleash intelligent productivity</a:t>
            </a:r>
          </a:p>
        </p:txBody>
      </p:sp>
      <p:sp>
        <p:nvSpPr>
          <p:cNvPr id="2" name="Text Placeholder 3">
            <a:extLst>
              <a:ext uri="{FF2B5EF4-FFF2-40B4-BE49-F238E27FC236}">
                <a16:creationId xmlns:a16="http://schemas.microsoft.com/office/drawing/2014/main" id="{CC15E72C-0A57-1658-20A4-B61549428E3F}"/>
              </a:ext>
            </a:extLst>
          </p:cNvPr>
          <p:cNvSpPr txBox="1">
            <a:spLocks/>
          </p:cNvSpPr>
          <p:nvPr/>
        </p:nvSpPr>
        <p:spPr>
          <a:xfrm>
            <a:off x="1495424" y="5214735"/>
            <a:ext cx="1641476" cy="492443"/>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n-lt"/>
                <a:ea typeface="+mn-ea"/>
                <a:cs typeface="Segoe UI" panose="020B05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lgn="ctr">
              <a:defRPr/>
            </a:pPr>
            <a:r>
              <a:rPr lang="en-US" sz="1600">
                <a:solidFill>
                  <a:schemeClr val="accent1"/>
                </a:solidFill>
                <a:latin typeface="+mj-lt"/>
                <a:cs typeface="Segoe UI"/>
              </a:rPr>
              <a:t>Real-time teamwork</a:t>
            </a:r>
          </a:p>
        </p:txBody>
      </p:sp>
      <p:sp>
        <p:nvSpPr>
          <p:cNvPr id="6" name="Text Placeholder 3">
            <a:extLst>
              <a:ext uri="{FF2B5EF4-FFF2-40B4-BE49-F238E27FC236}">
                <a16:creationId xmlns:a16="http://schemas.microsoft.com/office/drawing/2014/main" id="{9CB89B39-A93A-9313-6B3E-85F3C5A62F2B}"/>
              </a:ext>
            </a:extLst>
          </p:cNvPr>
          <p:cNvSpPr txBox="1">
            <a:spLocks/>
          </p:cNvSpPr>
          <p:nvPr/>
        </p:nvSpPr>
        <p:spPr>
          <a:xfrm>
            <a:off x="5137150" y="5214735"/>
            <a:ext cx="1917700" cy="492443"/>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n-lt"/>
                <a:ea typeface="+mn-ea"/>
                <a:cs typeface="Segoe UI" panose="020B05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defRPr/>
            </a:pPr>
            <a:r>
              <a:rPr lang="en-US" sz="1600">
                <a:solidFill>
                  <a:schemeClr val="accent1"/>
                </a:solidFill>
                <a:latin typeface="+mj-lt"/>
                <a:cs typeface="Segoe UI"/>
              </a:rPr>
              <a:t>Online meetings from anywhere</a:t>
            </a:r>
          </a:p>
        </p:txBody>
      </p:sp>
      <p:sp>
        <p:nvSpPr>
          <p:cNvPr id="7" name="Text Placeholder 3">
            <a:extLst>
              <a:ext uri="{FF2B5EF4-FFF2-40B4-BE49-F238E27FC236}">
                <a16:creationId xmlns:a16="http://schemas.microsoft.com/office/drawing/2014/main" id="{5D380A41-BCEA-9900-27FC-341AE48E832C}"/>
              </a:ext>
            </a:extLst>
          </p:cNvPr>
          <p:cNvSpPr txBox="1">
            <a:spLocks/>
          </p:cNvSpPr>
          <p:nvPr/>
        </p:nvSpPr>
        <p:spPr>
          <a:xfrm>
            <a:off x="8891794" y="5214735"/>
            <a:ext cx="1968086" cy="492443"/>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n-lt"/>
                <a:ea typeface="+mn-ea"/>
                <a:cs typeface="Segoe UI" panose="020B05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lgn="ctr">
              <a:defRPr/>
            </a:pPr>
            <a:r>
              <a:rPr lang="en-US" sz="1600">
                <a:solidFill>
                  <a:schemeClr val="accent1"/>
                </a:solidFill>
                <a:latin typeface="+mj-lt"/>
                <a:cs typeface="Segoe UI"/>
              </a:rPr>
              <a:t>External collaboration</a:t>
            </a:r>
          </a:p>
        </p:txBody>
      </p:sp>
      <p:pic>
        <p:nvPicPr>
          <p:cNvPr id="8" name="Picture Placeholder 44">
            <a:extLst>
              <a:ext uri="{FF2B5EF4-FFF2-40B4-BE49-F238E27FC236}">
                <a16:creationId xmlns:a16="http://schemas.microsoft.com/office/drawing/2014/main" id="{73A7D84C-448E-631C-85D6-DF138E48469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584200" y="1879600"/>
            <a:ext cx="3463925" cy="3098800"/>
          </a:xfrm>
          <a:prstGeom prst="roundRect">
            <a:avLst>
              <a:gd name="adj" fmla="val 4099"/>
            </a:avLst>
          </a:prstGeom>
        </p:spPr>
      </p:pic>
      <p:pic>
        <p:nvPicPr>
          <p:cNvPr id="9" name="Picture Placeholder 46">
            <a:extLst>
              <a:ext uri="{FF2B5EF4-FFF2-40B4-BE49-F238E27FC236}">
                <a16:creationId xmlns:a16="http://schemas.microsoft.com/office/drawing/2014/main" id="{087F1EB5-A30D-BF08-E1EF-F7FAADA2FFDA}"/>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4364038" y="1879600"/>
            <a:ext cx="3463925" cy="3098800"/>
          </a:xfrm>
          <a:prstGeom prst="roundRect">
            <a:avLst>
              <a:gd name="adj" fmla="val 4099"/>
            </a:avLst>
          </a:prstGeom>
        </p:spPr>
      </p:pic>
      <p:pic>
        <p:nvPicPr>
          <p:cNvPr id="13" name="Content Placeholder 32">
            <a:extLst>
              <a:ext uri="{FF2B5EF4-FFF2-40B4-BE49-F238E27FC236}">
                <a16:creationId xmlns:a16="http://schemas.microsoft.com/office/drawing/2014/main" id="{D6103714-6DD5-77F3-4F13-BA744BD2944E}"/>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8143875" y="1879600"/>
            <a:ext cx="3463925" cy="3098800"/>
          </a:xfrm>
          <a:prstGeom prst="roundRect">
            <a:avLst>
              <a:gd name="adj" fmla="val 4099"/>
            </a:avLst>
          </a:prstGeom>
        </p:spPr>
      </p:pic>
    </p:spTree>
    <p:extLst>
      <p:ext uri="{BB962C8B-B14F-4D97-AF65-F5344CB8AC3E}">
        <p14:creationId xmlns:p14="http://schemas.microsoft.com/office/powerpoint/2010/main" val="11469216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nodeType="withEffect">
                                  <p:stCondLst>
                                    <p:cond delay="0"/>
                                  </p:stCondLst>
                                  <p:childTnLst>
                                    <p:animMotion origin="layout" path="M -2.70833E-6 2.96296E-6 L -2.70833E-6 -0.03704 " pathEditMode="relative" rAng="0" ptsTypes="AA">
                                      <p:cBhvr>
                                        <p:cTn id="9" dur="750" spd="-100000" fill="hold"/>
                                        <p:tgtEl>
                                          <p:spTgt spid="8"/>
                                        </p:tgtEl>
                                        <p:attrNameLst>
                                          <p:attrName>ppt_x</p:attrName>
                                          <p:attrName>ppt_y</p:attrName>
                                        </p:attrNameLst>
                                      </p:cBhvr>
                                      <p:rCtr x="0" y="-1852"/>
                                    </p:animMotion>
                                  </p:childTnLst>
                                </p:cTn>
                              </p:par>
                              <p:par>
                                <p:cTn id="10" presetID="10"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42" presetClass="path" presetSubtype="0" decel="100000" fill="hold" grpId="1" nodeType="withEffect">
                                  <p:stCondLst>
                                    <p:cond delay="0"/>
                                  </p:stCondLst>
                                  <p:childTnLst>
                                    <p:animMotion origin="layout" path="M -1.45833E-6 2.96296E-6 L -1.45833E-6 0.04166 " pathEditMode="relative" rAng="0" ptsTypes="AA">
                                      <p:cBhvr>
                                        <p:cTn id="14" dur="750" spd="-100000" fill="hold"/>
                                        <p:tgtEl>
                                          <p:spTgt spid="2"/>
                                        </p:tgtEl>
                                        <p:attrNameLst>
                                          <p:attrName>ppt_x</p:attrName>
                                          <p:attrName>ppt_y</p:attrName>
                                        </p:attrNameLst>
                                      </p:cBhvr>
                                      <p:rCtr x="0" y="2083"/>
                                    </p:animMotion>
                                  </p:childTnLst>
                                </p:cTn>
                              </p:par>
                              <p:par>
                                <p:cTn id="15" presetID="10" presetClass="entr" presetSubtype="0" fill="hold" nodeType="withEffect">
                                  <p:stCondLst>
                                    <p:cond delay="25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42" presetClass="path" presetSubtype="0" decel="100000" fill="hold" nodeType="withEffect">
                                  <p:stCondLst>
                                    <p:cond delay="250"/>
                                  </p:stCondLst>
                                  <p:childTnLst>
                                    <p:animMotion origin="layout" path="M -2.70833E-6 2.96296E-6 L -2.70833E-6 -0.03704 " pathEditMode="relative" rAng="0" ptsTypes="AA">
                                      <p:cBhvr>
                                        <p:cTn id="19" dur="750" spd="-100000" fill="hold"/>
                                        <p:tgtEl>
                                          <p:spTgt spid="9"/>
                                        </p:tgtEl>
                                        <p:attrNameLst>
                                          <p:attrName>ppt_x</p:attrName>
                                          <p:attrName>ppt_y</p:attrName>
                                        </p:attrNameLst>
                                      </p:cBhvr>
                                      <p:rCtr x="0" y="-1852"/>
                                    </p:animMotion>
                                  </p:childTnLst>
                                </p:cTn>
                              </p:par>
                              <p:par>
                                <p:cTn id="20" presetID="10" presetClass="entr" presetSubtype="0" fill="hold" grpId="0" nodeType="withEffect">
                                  <p:stCondLst>
                                    <p:cond delay="25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42" presetClass="path" presetSubtype="0" decel="100000" fill="hold" grpId="1" nodeType="withEffect">
                                  <p:stCondLst>
                                    <p:cond delay="250"/>
                                  </p:stCondLst>
                                  <p:childTnLst>
                                    <p:animMotion origin="layout" path="M -1.45833E-6 2.96296E-6 L -1.45833E-6 0.04166 " pathEditMode="relative" rAng="0" ptsTypes="AA">
                                      <p:cBhvr>
                                        <p:cTn id="24" dur="750" spd="-100000" fill="hold"/>
                                        <p:tgtEl>
                                          <p:spTgt spid="6"/>
                                        </p:tgtEl>
                                        <p:attrNameLst>
                                          <p:attrName>ppt_x</p:attrName>
                                          <p:attrName>ppt_y</p:attrName>
                                        </p:attrNameLst>
                                      </p:cBhvr>
                                      <p:rCtr x="0" y="2083"/>
                                    </p:animMotion>
                                  </p:childTnLst>
                                </p:cTn>
                              </p:par>
                              <p:par>
                                <p:cTn id="25" presetID="10" presetClass="entr" presetSubtype="0" fill="hold" nodeType="withEffect">
                                  <p:stCondLst>
                                    <p:cond delay="50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42" presetClass="path" presetSubtype="0" decel="100000" fill="hold" nodeType="withEffect">
                                  <p:stCondLst>
                                    <p:cond delay="500"/>
                                  </p:stCondLst>
                                  <p:childTnLst>
                                    <p:animMotion origin="layout" path="M -2.70833E-6 2.96296E-6 L -2.70833E-6 -0.03704 " pathEditMode="relative" rAng="0" ptsTypes="AA">
                                      <p:cBhvr>
                                        <p:cTn id="29" dur="750" spd="-100000" fill="hold"/>
                                        <p:tgtEl>
                                          <p:spTgt spid="13"/>
                                        </p:tgtEl>
                                        <p:attrNameLst>
                                          <p:attrName>ppt_x</p:attrName>
                                          <p:attrName>ppt_y</p:attrName>
                                        </p:attrNameLst>
                                      </p:cBhvr>
                                      <p:rCtr x="0" y="-1852"/>
                                    </p:animMotion>
                                  </p:childTnLst>
                                </p:cTn>
                              </p:par>
                              <p:par>
                                <p:cTn id="30" presetID="10" presetClass="entr" presetSubtype="0" fill="hold" grpId="0" nodeType="withEffect">
                                  <p:stCondLst>
                                    <p:cond delay="50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42" presetClass="path" presetSubtype="0" decel="100000" fill="hold" grpId="1" nodeType="withEffect">
                                  <p:stCondLst>
                                    <p:cond delay="500"/>
                                  </p:stCondLst>
                                  <p:childTnLst>
                                    <p:animMotion origin="layout" path="M -1.45833E-6 2.96296E-6 L -1.45833E-6 0.04166 " pathEditMode="relative" rAng="0" ptsTypes="AA">
                                      <p:cBhvr>
                                        <p:cTn id="34" dur="750" spd="-100000" fill="hold"/>
                                        <p:tgtEl>
                                          <p:spTgt spid="7"/>
                                        </p:tgtEl>
                                        <p:attrNameLst>
                                          <p:attrName>ppt_x</p:attrName>
                                          <p:attrName>ppt_y</p:attrName>
                                        </p:attrNameLst>
                                      </p:cBhvr>
                                      <p:rCtr x="0" y="208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P spid="7" grpId="0"/>
      <p:bldP spid="7"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277955E-C555-05DC-1B89-0AFAD4E3B572}"/>
              </a:ext>
              <a:ext uri="{C183D7F6-B498-43B3-948B-1728B52AA6E4}">
                <adec:decorative xmlns:adec="http://schemas.microsoft.com/office/drawing/2017/decorative" val="1"/>
              </a:ext>
            </a:extLst>
          </p:cNvPr>
          <p:cNvSpPr/>
          <p:nvPr/>
        </p:nvSpPr>
        <p:spPr bwMode="auto">
          <a:xfrm>
            <a:off x="6096001" y="0"/>
            <a:ext cx="6096000" cy="6858000"/>
          </a:xfrm>
          <a:prstGeom prst="rect">
            <a:avLst/>
          </a:prstGeom>
          <a:solidFill>
            <a:schemeClr val="bg1">
              <a:lumMod val="95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8661C5"/>
              </a:solidFill>
              <a:effectLst/>
              <a:uLnTx/>
              <a:uFillTx/>
              <a:latin typeface="Calibri" panose="020F0502020204030204"/>
              <a:ea typeface="Segoe UI" pitchFamily="34" charset="0"/>
              <a:cs typeface="Segoe UI" pitchFamily="34" charset="0"/>
            </a:endParaRPr>
          </a:p>
        </p:txBody>
      </p:sp>
      <p:sp>
        <p:nvSpPr>
          <p:cNvPr id="3" name="Title 2">
            <a:extLst>
              <a:ext uri="{FF2B5EF4-FFF2-40B4-BE49-F238E27FC236}">
                <a16:creationId xmlns:a16="http://schemas.microsoft.com/office/drawing/2014/main" id="{A1ABB6E4-748E-448B-8A59-BE85834DE8B6}"/>
              </a:ext>
            </a:extLst>
          </p:cNvPr>
          <p:cNvSpPr>
            <a:spLocks noGrp="1"/>
          </p:cNvSpPr>
          <p:nvPr>
            <p:ph type="title"/>
          </p:nvPr>
        </p:nvSpPr>
        <p:spPr>
          <a:xfrm>
            <a:off x="574816" y="510988"/>
            <a:ext cx="4809984" cy="430887"/>
          </a:xfrm>
        </p:spPr>
        <p:txBody>
          <a:bodyPr/>
          <a:lstStyle/>
          <a:p>
            <a:r>
              <a:rPr lang="en-US"/>
              <a:t>Real-time teamwork with Microsoft Teams</a:t>
            </a:r>
          </a:p>
        </p:txBody>
      </p:sp>
      <p:sp>
        <p:nvSpPr>
          <p:cNvPr id="4" name="Text Placeholder 3">
            <a:extLst>
              <a:ext uri="{FF2B5EF4-FFF2-40B4-BE49-F238E27FC236}">
                <a16:creationId xmlns:a16="http://schemas.microsoft.com/office/drawing/2014/main" id="{92315328-74E6-7DF3-C6F8-16A9A5AC0395}"/>
              </a:ext>
            </a:extLst>
          </p:cNvPr>
          <p:cNvSpPr>
            <a:spLocks noGrp="1"/>
          </p:cNvSpPr>
          <p:nvPr>
            <p:ph type="body" sz="quarter" idx="10"/>
          </p:nvPr>
        </p:nvSpPr>
        <p:spPr>
          <a:xfrm>
            <a:off x="574816" y="246888"/>
            <a:ext cx="11018838" cy="246221"/>
          </a:xfrm>
        </p:spPr>
        <p:txBody>
          <a:bodyPr/>
          <a:lstStyle/>
          <a:p>
            <a:r>
              <a:rPr lang="en-US" sz="1600" kern="1200" spc="0" baseline="0">
                <a:solidFill>
                  <a:srgbClr val="1A1A1A"/>
                </a:solidFill>
                <a:effectLst/>
                <a:latin typeface="Segoe UI Semibold" panose="020B0702040204020203" pitchFamily="34" charset="0"/>
                <a:ea typeface="+mn-ea"/>
                <a:cs typeface="Segoe UI Semilight" panose="020B0402040204020203" pitchFamily="34" charset="0"/>
              </a:rPr>
              <a:t>03 </a:t>
            </a:r>
            <a:r>
              <a:rPr lang="en-US" sz="1600" kern="1200" spc="0" baseline="0">
                <a:solidFill>
                  <a:schemeClr val="accent1"/>
                </a:solidFill>
                <a:effectLst/>
                <a:latin typeface="Segoe UI Semibold" panose="020B0702040204020203" pitchFamily="34" charset="0"/>
                <a:ea typeface="+mn-ea"/>
                <a:cs typeface="Segoe UI Semilight" panose="020B0402040204020203" pitchFamily="34" charset="0"/>
              </a:rPr>
              <a:t>Unleash intelligent productivity</a:t>
            </a:r>
          </a:p>
        </p:txBody>
      </p:sp>
      <p:sp>
        <p:nvSpPr>
          <p:cNvPr id="16" name="Text Placeholder 15">
            <a:extLst>
              <a:ext uri="{FF2B5EF4-FFF2-40B4-BE49-F238E27FC236}">
                <a16:creationId xmlns:a16="http://schemas.microsoft.com/office/drawing/2014/main" id="{6A5789D3-6D86-80DB-F578-22034074FB66}"/>
              </a:ext>
            </a:extLst>
          </p:cNvPr>
          <p:cNvSpPr>
            <a:spLocks noGrp="1"/>
          </p:cNvSpPr>
          <p:nvPr>
            <p:ph type="body" sz="quarter" idx="11"/>
          </p:nvPr>
        </p:nvSpPr>
        <p:spPr>
          <a:xfrm>
            <a:off x="574675" y="1780894"/>
            <a:ext cx="4134485" cy="1461939"/>
          </a:xfrm>
        </p:spPr>
        <p:txBody>
          <a:bodyPr/>
          <a:lstStyle/>
          <a:p>
            <a:r>
              <a:rPr lang="en-US" sz="2000">
                <a:cs typeface="Segoe UI" panose="020B0502040204020203" pitchFamily="34" charset="0"/>
              </a:rPr>
              <a:t>Work together in one solution for real-time communications and collaboration</a:t>
            </a:r>
          </a:p>
          <a:p>
            <a:endParaRPr lang="en-US"/>
          </a:p>
        </p:txBody>
      </p:sp>
      <p:sp>
        <p:nvSpPr>
          <p:cNvPr id="5" name="Rectangle 4">
            <a:extLst>
              <a:ext uri="{FF2B5EF4-FFF2-40B4-BE49-F238E27FC236}">
                <a16:creationId xmlns:a16="http://schemas.microsoft.com/office/drawing/2014/main" id="{C52760FF-017D-D1D6-890D-1462B8514C1A}"/>
              </a:ext>
            </a:extLst>
          </p:cNvPr>
          <p:cNvSpPr/>
          <p:nvPr/>
        </p:nvSpPr>
        <p:spPr>
          <a:xfrm>
            <a:off x="589332" y="2913885"/>
            <a:ext cx="4795467" cy="1754326"/>
          </a:xfrm>
          <a:prstGeom prst="rect">
            <a:avLst/>
          </a:prstGeom>
        </p:spPr>
        <p:txBody>
          <a:bodyPr wrap="square" lIns="0" tIns="0" rIns="0" bIns="0" anchor="t">
            <a:spAutoFit/>
          </a:bodyPr>
          <a:lstStyle/>
          <a:p>
            <a:pPr marL="285750" indent="-285750" defTabSz="878727">
              <a:spcAft>
                <a:spcPts val="1800"/>
              </a:spcAft>
              <a:buFont typeface="Arial" panose="020B0604020202020204" pitchFamily="34" charset="0"/>
              <a:buChar char="•"/>
            </a:pPr>
            <a:r>
              <a:rPr lang="en-US" sz="1400" kern="0">
                <a:latin typeface="Segoe UI"/>
                <a:cs typeface="Segoe UI Semibold" charset="0"/>
              </a:rPr>
              <a:t>Easily access your files, chats, and apps in one single workspace – across desktop, web and mobile. </a:t>
            </a:r>
          </a:p>
          <a:p>
            <a:pPr marL="285750" indent="-285750" defTabSz="878727">
              <a:spcAft>
                <a:spcPts val="1800"/>
              </a:spcAft>
              <a:buFont typeface="Arial" panose="020B0604020202020204" pitchFamily="34" charset="0"/>
              <a:buChar char="•"/>
            </a:pPr>
            <a:r>
              <a:rPr lang="en-US" sz="1400" kern="0">
                <a:latin typeface="Segoe UI"/>
                <a:cs typeface="Segoe UI Semibold" charset="0"/>
              </a:rPr>
              <a:t>Co-author files simultaneously with popular Microsoft 365 apps – like Word, Excel, and PowerPoint.</a:t>
            </a:r>
          </a:p>
          <a:p>
            <a:pPr marL="285750" indent="-285750" defTabSz="878727">
              <a:spcAft>
                <a:spcPts val="1800"/>
              </a:spcAft>
              <a:buFont typeface="Arial" panose="020B0604020202020204" pitchFamily="34" charset="0"/>
              <a:buChar char="•"/>
            </a:pPr>
            <a:r>
              <a:rPr lang="en-US" sz="1400" kern="0">
                <a:latin typeface="Segoe UI"/>
                <a:cs typeface="Segoe UI Semibold" charset="0"/>
              </a:rPr>
              <a:t>Stay in sync and collaborate through 1:1 chat and conversations centered around workstreams.</a:t>
            </a:r>
          </a:p>
        </p:txBody>
      </p:sp>
      <p:pic>
        <p:nvPicPr>
          <p:cNvPr id="8" name="Picture 7">
            <a:extLst>
              <a:ext uri="{FF2B5EF4-FFF2-40B4-BE49-F238E27FC236}">
                <a16:creationId xmlns:a16="http://schemas.microsoft.com/office/drawing/2014/main" id="{1D0930D8-AEBE-4496-BB38-71B20F5A2A29}"/>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599658" y="1658755"/>
            <a:ext cx="5593301" cy="5199245"/>
          </a:xfrm>
          <a:prstGeom prst="rect">
            <a:avLst/>
          </a:prstGeom>
        </p:spPr>
      </p:pic>
      <p:pic>
        <p:nvPicPr>
          <p:cNvPr id="9" name="Picture 8">
            <a:extLst>
              <a:ext uri="{FF2B5EF4-FFF2-40B4-BE49-F238E27FC236}">
                <a16:creationId xmlns:a16="http://schemas.microsoft.com/office/drawing/2014/main" id="{84704085-4E78-4E75-9B73-3DFEC0474020}"/>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189995" y="2294425"/>
            <a:ext cx="5019934" cy="4563575"/>
          </a:xfrm>
          <a:prstGeom prst="rect">
            <a:avLst/>
          </a:prstGeom>
        </p:spPr>
      </p:pic>
    </p:spTree>
    <p:extLst>
      <p:ext uri="{BB962C8B-B14F-4D97-AF65-F5344CB8AC3E}">
        <p14:creationId xmlns:p14="http://schemas.microsoft.com/office/powerpoint/2010/main" val="2306831101"/>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277955E-C555-05DC-1B89-0AFAD4E3B572}"/>
              </a:ext>
              <a:ext uri="{C183D7F6-B498-43B3-948B-1728B52AA6E4}">
                <adec:decorative xmlns:adec="http://schemas.microsoft.com/office/drawing/2017/decorative" val="1"/>
              </a:ext>
            </a:extLst>
          </p:cNvPr>
          <p:cNvSpPr/>
          <p:nvPr/>
        </p:nvSpPr>
        <p:spPr bwMode="auto">
          <a:xfrm>
            <a:off x="6096001" y="0"/>
            <a:ext cx="6096000" cy="6858000"/>
          </a:xfrm>
          <a:prstGeom prst="rect">
            <a:avLst/>
          </a:prstGeom>
          <a:solidFill>
            <a:schemeClr val="bg1">
              <a:lumMod val="95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8661C5"/>
              </a:solidFill>
              <a:effectLst/>
              <a:uLnTx/>
              <a:uFillTx/>
              <a:latin typeface="Calibri" panose="020F0502020204030204"/>
              <a:ea typeface="Segoe UI" pitchFamily="34" charset="0"/>
              <a:cs typeface="Segoe UI" pitchFamily="34" charset="0"/>
            </a:endParaRPr>
          </a:p>
        </p:txBody>
      </p:sp>
      <p:sp>
        <p:nvSpPr>
          <p:cNvPr id="3" name="Title 2">
            <a:extLst>
              <a:ext uri="{FF2B5EF4-FFF2-40B4-BE49-F238E27FC236}">
                <a16:creationId xmlns:a16="http://schemas.microsoft.com/office/drawing/2014/main" id="{A1ABB6E4-748E-448B-8A59-BE85834DE8B6}"/>
              </a:ext>
            </a:extLst>
          </p:cNvPr>
          <p:cNvSpPr>
            <a:spLocks noGrp="1"/>
          </p:cNvSpPr>
          <p:nvPr>
            <p:ph type="title"/>
          </p:nvPr>
        </p:nvSpPr>
        <p:spPr>
          <a:xfrm>
            <a:off x="574816" y="510988"/>
            <a:ext cx="11018520" cy="430887"/>
          </a:xfrm>
        </p:spPr>
        <p:txBody>
          <a:bodyPr/>
          <a:lstStyle/>
          <a:p>
            <a:r>
              <a:rPr lang="en-US"/>
              <a:t>Online meetings from anywhere</a:t>
            </a:r>
          </a:p>
        </p:txBody>
      </p:sp>
      <p:sp>
        <p:nvSpPr>
          <p:cNvPr id="4" name="Text Placeholder 3">
            <a:extLst>
              <a:ext uri="{FF2B5EF4-FFF2-40B4-BE49-F238E27FC236}">
                <a16:creationId xmlns:a16="http://schemas.microsoft.com/office/drawing/2014/main" id="{B352337E-7385-EDDC-C853-E7BB9715660C}"/>
              </a:ext>
            </a:extLst>
          </p:cNvPr>
          <p:cNvSpPr>
            <a:spLocks noGrp="1"/>
          </p:cNvSpPr>
          <p:nvPr>
            <p:ph type="body" sz="quarter" idx="10"/>
          </p:nvPr>
        </p:nvSpPr>
        <p:spPr>
          <a:xfrm>
            <a:off x="574816" y="246888"/>
            <a:ext cx="11018838" cy="246221"/>
          </a:xfrm>
        </p:spPr>
        <p:txBody>
          <a:bodyPr/>
          <a:lstStyle/>
          <a:p>
            <a:r>
              <a:rPr lang="en-US" sz="1600" kern="1200" spc="0" baseline="0">
                <a:solidFill>
                  <a:srgbClr val="1A1A1A"/>
                </a:solidFill>
                <a:effectLst/>
                <a:latin typeface="Segoe UI Semibold" panose="020B0702040204020203" pitchFamily="34" charset="0"/>
                <a:ea typeface="+mn-ea"/>
                <a:cs typeface="Segoe UI Semilight" panose="020B0402040204020203" pitchFamily="34" charset="0"/>
              </a:rPr>
              <a:t>03 </a:t>
            </a:r>
            <a:r>
              <a:rPr lang="en-US" sz="1600" kern="1200" spc="0" baseline="0">
                <a:solidFill>
                  <a:schemeClr val="accent1"/>
                </a:solidFill>
                <a:effectLst/>
                <a:latin typeface="Segoe UI Semibold" panose="020B0702040204020203" pitchFamily="34" charset="0"/>
                <a:ea typeface="+mn-ea"/>
                <a:cs typeface="Segoe UI Semilight" panose="020B0402040204020203" pitchFamily="34" charset="0"/>
              </a:rPr>
              <a:t>Unleash intelligent productivity</a:t>
            </a:r>
          </a:p>
        </p:txBody>
      </p:sp>
      <p:sp>
        <p:nvSpPr>
          <p:cNvPr id="16" name="Text Placeholder 15">
            <a:extLst>
              <a:ext uri="{FF2B5EF4-FFF2-40B4-BE49-F238E27FC236}">
                <a16:creationId xmlns:a16="http://schemas.microsoft.com/office/drawing/2014/main" id="{6A5789D3-6D86-80DB-F578-22034074FB66}"/>
              </a:ext>
            </a:extLst>
          </p:cNvPr>
          <p:cNvSpPr>
            <a:spLocks noGrp="1"/>
          </p:cNvSpPr>
          <p:nvPr>
            <p:ph type="body" sz="quarter" idx="11"/>
          </p:nvPr>
        </p:nvSpPr>
        <p:spPr>
          <a:xfrm>
            <a:off x="574676" y="1780894"/>
            <a:ext cx="4619462" cy="215794"/>
          </a:xfrm>
        </p:spPr>
        <p:txBody>
          <a:bodyPr/>
          <a:lstStyle/>
          <a:p>
            <a:r>
              <a:rPr lang="en-US"/>
              <a:t>Host audio, video and web meetings with anyone within or outside your organization</a:t>
            </a:r>
          </a:p>
          <a:p>
            <a:endParaRPr lang="en-US"/>
          </a:p>
        </p:txBody>
      </p:sp>
      <p:sp>
        <p:nvSpPr>
          <p:cNvPr id="5" name="Rectangle 4">
            <a:extLst>
              <a:ext uri="{FF2B5EF4-FFF2-40B4-BE49-F238E27FC236}">
                <a16:creationId xmlns:a16="http://schemas.microsoft.com/office/drawing/2014/main" id="{C52760FF-017D-D1D6-890D-1462B8514C1A}"/>
              </a:ext>
            </a:extLst>
          </p:cNvPr>
          <p:cNvSpPr/>
          <p:nvPr/>
        </p:nvSpPr>
        <p:spPr>
          <a:xfrm>
            <a:off x="589332" y="2913885"/>
            <a:ext cx="4178611" cy="2846933"/>
          </a:xfrm>
          <a:prstGeom prst="rect">
            <a:avLst/>
          </a:prstGeom>
        </p:spPr>
        <p:txBody>
          <a:bodyPr wrap="square" lIns="0" tIns="0" rIns="0" bIns="0" anchor="t">
            <a:spAutoFit/>
          </a:bodyPr>
          <a:lstStyle/>
          <a:p>
            <a:pPr marL="285750" marR="0" lvl="0" indent="-285750" defTabSz="878727" fontAlgn="auto">
              <a:lnSpc>
                <a:spcPct val="100000"/>
              </a:lnSpc>
              <a:spcBef>
                <a:spcPts val="0"/>
              </a:spcBef>
              <a:spcAft>
                <a:spcPts val="1800"/>
              </a:spcAft>
              <a:buClrTx/>
              <a:buSzTx/>
              <a:buFont typeface="Arial" panose="020B0604020202020204" pitchFamily="34" charset="0"/>
              <a:buChar char="•"/>
              <a:tabLst/>
              <a:defRPr/>
            </a:pPr>
            <a:r>
              <a:rPr lang="en-US" sz="1400" kern="0">
                <a:latin typeface="Segoe UI"/>
                <a:cs typeface="Segoe UI Semibold" charset="0"/>
              </a:rPr>
              <a:t>Make meetings easier with meeting scheduling assistant, screen sharing ability and collaborative note taking as part of online meetings</a:t>
            </a:r>
          </a:p>
          <a:p>
            <a:pPr marL="285750" marR="0" lvl="0" indent="-285750" defTabSz="878727" fontAlgn="auto">
              <a:lnSpc>
                <a:spcPct val="100000"/>
              </a:lnSpc>
              <a:spcBef>
                <a:spcPts val="0"/>
              </a:spcBef>
              <a:spcAft>
                <a:spcPts val="1800"/>
              </a:spcAft>
              <a:buClrTx/>
              <a:buSzTx/>
              <a:buFont typeface="Arial" panose="020B0604020202020204" pitchFamily="34" charset="0"/>
              <a:buChar char="•"/>
              <a:tabLst/>
              <a:defRPr/>
            </a:pPr>
            <a:r>
              <a:rPr lang="en-US" sz="1400" kern="0">
                <a:latin typeface="Segoe UI"/>
                <a:cs typeface="Segoe UI Semibold" charset="0"/>
              </a:rPr>
              <a:t>Record and transcribe meetings and calls for easy sharing and replay</a:t>
            </a:r>
          </a:p>
          <a:p>
            <a:pPr marL="285750" marR="0" lvl="0" indent="-285750" defTabSz="878727" fontAlgn="auto">
              <a:lnSpc>
                <a:spcPct val="100000"/>
              </a:lnSpc>
              <a:spcBef>
                <a:spcPts val="0"/>
              </a:spcBef>
              <a:spcAft>
                <a:spcPts val="1800"/>
              </a:spcAft>
              <a:buClrTx/>
              <a:buSzTx/>
              <a:buFont typeface="Arial" panose="020B0604020202020204" pitchFamily="34" charset="0"/>
              <a:buChar char="•"/>
              <a:tabLst/>
              <a:defRPr/>
            </a:pPr>
            <a:r>
              <a:rPr lang="en-US" sz="1400" kern="0">
                <a:latin typeface="Segoe UI"/>
                <a:cs typeface="Segoe UI Semibold" charset="0"/>
              </a:rPr>
              <a:t>Get high-quality audio, video backed by enterprise-grade security and compliance.</a:t>
            </a:r>
          </a:p>
          <a:p>
            <a:pPr marL="285750" marR="0" lvl="0" indent="-285750" defTabSz="878727" fontAlgn="auto">
              <a:lnSpc>
                <a:spcPct val="100000"/>
              </a:lnSpc>
              <a:spcBef>
                <a:spcPts val="0"/>
              </a:spcBef>
              <a:spcAft>
                <a:spcPts val="1800"/>
              </a:spcAft>
              <a:buClrTx/>
              <a:buSzTx/>
              <a:buFont typeface="Arial" panose="020B0604020202020204" pitchFamily="34" charset="0"/>
              <a:buChar char="•"/>
              <a:tabLst/>
              <a:defRPr/>
            </a:pPr>
            <a:r>
              <a:rPr lang="en-US" sz="1400" kern="0">
                <a:latin typeface="Segoe UI"/>
                <a:cs typeface="Segoe UI Semibold" charset="0"/>
              </a:rPr>
              <a:t>Intelligent and Inclusive capabilities such as Live captions, In-Message translation, Background blur, Meeting recording transcriptions</a:t>
            </a:r>
          </a:p>
        </p:txBody>
      </p:sp>
      <p:grpSp>
        <p:nvGrpSpPr>
          <p:cNvPr id="13" name="Group 12">
            <a:extLst>
              <a:ext uri="{FF2B5EF4-FFF2-40B4-BE49-F238E27FC236}">
                <a16:creationId xmlns:a16="http://schemas.microsoft.com/office/drawing/2014/main" id="{45C1E3F3-356C-3D8A-7C78-3357C4427333}"/>
              </a:ext>
              <a:ext uri="{C183D7F6-B498-43B3-948B-1728B52AA6E4}">
                <adec:decorative xmlns:adec="http://schemas.microsoft.com/office/drawing/2017/decorative" val="1"/>
              </a:ext>
            </a:extLst>
          </p:cNvPr>
          <p:cNvGrpSpPr/>
          <p:nvPr/>
        </p:nvGrpSpPr>
        <p:grpSpPr>
          <a:xfrm>
            <a:off x="5449155" y="1756229"/>
            <a:ext cx="6741981" cy="5101286"/>
            <a:chOff x="5011742" y="1184276"/>
            <a:chExt cx="7423852" cy="5810250"/>
          </a:xfrm>
        </p:grpSpPr>
        <p:pic>
          <p:nvPicPr>
            <p:cNvPr id="14" name="Picture 13" descr="A screenshot of a computer&#10;&#10;Description generated with very high confidence">
              <a:extLst>
                <a:ext uri="{FF2B5EF4-FFF2-40B4-BE49-F238E27FC236}">
                  <a16:creationId xmlns:a16="http://schemas.microsoft.com/office/drawing/2014/main" id="{4C34BB69-DB22-1628-20CD-00D642DF0FD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011742" y="1184276"/>
              <a:ext cx="7423852" cy="5810250"/>
            </a:xfrm>
            <a:prstGeom prst="rect">
              <a:avLst/>
            </a:prstGeom>
          </p:spPr>
        </p:pic>
        <p:pic>
          <p:nvPicPr>
            <p:cNvPr id="15" name="Picture 14" descr="A screen shot of a person&#10;&#10;Description generated with very high confidence">
              <a:extLst>
                <a:ext uri="{FF2B5EF4-FFF2-40B4-BE49-F238E27FC236}">
                  <a16:creationId xmlns:a16="http://schemas.microsoft.com/office/drawing/2014/main" id="{9D45AAE2-7FE3-88D3-CD19-4677C1CABC9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612072" y="1448554"/>
              <a:ext cx="6823522" cy="4900580"/>
            </a:xfrm>
            <a:prstGeom prst="rect">
              <a:avLst/>
            </a:prstGeom>
          </p:spPr>
        </p:pic>
      </p:grpSp>
      <p:pic>
        <p:nvPicPr>
          <p:cNvPr id="17" name="Picture 16">
            <a:extLst>
              <a:ext uri="{FF2B5EF4-FFF2-40B4-BE49-F238E27FC236}">
                <a16:creationId xmlns:a16="http://schemas.microsoft.com/office/drawing/2014/main" id="{84EEB3AB-FF65-596B-B89F-E0B099A6FB1B}"/>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194137" y="4164828"/>
            <a:ext cx="1570061" cy="2692686"/>
          </a:xfrm>
          <a:prstGeom prst="rect">
            <a:avLst/>
          </a:prstGeom>
        </p:spPr>
      </p:pic>
    </p:spTree>
    <p:extLst>
      <p:ext uri="{BB962C8B-B14F-4D97-AF65-F5344CB8AC3E}">
        <p14:creationId xmlns:p14="http://schemas.microsoft.com/office/powerpoint/2010/main" val="784926651"/>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769A1-DFE5-41E5-8784-C75E441FF7D4}"/>
              </a:ext>
            </a:extLst>
          </p:cNvPr>
          <p:cNvSpPr>
            <a:spLocks noGrp="1"/>
          </p:cNvSpPr>
          <p:nvPr>
            <p:ph type="title"/>
          </p:nvPr>
        </p:nvSpPr>
        <p:spPr/>
        <p:txBody>
          <a:bodyPr/>
          <a:lstStyle/>
          <a:p>
            <a:r>
              <a:rPr lang="en-GB"/>
              <a:t>External collaboration</a:t>
            </a:r>
            <a:endParaRPr lang="en-US"/>
          </a:p>
        </p:txBody>
      </p:sp>
      <p:sp>
        <p:nvSpPr>
          <p:cNvPr id="4" name="Text Placeholder 3">
            <a:extLst>
              <a:ext uri="{FF2B5EF4-FFF2-40B4-BE49-F238E27FC236}">
                <a16:creationId xmlns:a16="http://schemas.microsoft.com/office/drawing/2014/main" id="{CC730E48-58A5-834E-6F6A-2D513D2B2264}"/>
              </a:ext>
            </a:extLst>
          </p:cNvPr>
          <p:cNvSpPr>
            <a:spLocks noGrp="1"/>
          </p:cNvSpPr>
          <p:nvPr>
            <p:ph type="body" sz="quarter" idx="10"/>
          </p:nvPr>
        </p:nvSpPr>
        <p:spPr>
          <a:xfrm>
            <a:off x="574816" y="246888"/>
            <a:ext cx="11018838" cy="246221"/>
          </a:xfrm>
        </p:spPr>
        <p:txBody>
          <a:bodyPr/>
          <a:lstStyle/>
          <a:p>
            <a:r>
              <a:rPr lang="en-US" sz="1600" kern="1200" spc="0" baseline="0">
                <a:solidFill>
                  <a:srgbClr val="1A1A1A"/>
                </a:solidFill>
                <a:effectLst/>
                <a:latin typeface="Segoe UI Semibold" panose="020B0702040204020203" pitchFamily="34" charset="0"/>
                <a:ea typeface="+mn-ea"/>
                <a:cs typeface="Segoe UI Semilight" panose="020B0402040204020203" pitchFamily="34" charset="0"/>
              </a:rPr>
              <a:t>03 </a:t>
            </a:r>
            <a:r>
              <a:rPr lang="en-US" sz="1600" kern="1200" spc="0" baseline="0">
                <a:solidFill>
                  <a:schemeClr val="accent1"/>
                </a:solidFill>
                <a:effectLst/>
                <a:latin typeface="Segoe UI Semibold" panose="020B0702040204020203" pitchFamily="34" charset="0"/>
                <a:ea typeface="+mn-ea"/>
                <a:cs typeface="Segoe UI Semilight" panose="020B0402040204020203" pitchFamily="34" charset="0"/>
              </a:rPr>
              <a:t>Unleash intelligent productivity</a:t>
            </a:r>
          </a:p>
        </p:txBody>
      </p:sp>
      <p:sp>
        <p:nvSpPr>
          <p:cNvPr id="14" name="Text Placeholder 13">
            <a:extLst>
              <a:ext uri="{FF2B5EF4-FFF2-40B4-BE49-F238E27FC236}">
                <a16:creationId xmlns:a16="http://schemas.microsoft.com/office/drawing/2014/main" id="{CED6B3AA-BBDE-66B4-E6D2-5F8397E29604}"/>
              </a:ext>
            </a:extLst>
          </p:cNvPr>
          <p:cNvSpPr>
            <a:spLocks noGrp="1"/>
          </p:cNvSpPr>
          <p:nvPr>
            <p:ph type="body" sz="quarter" idx="11"/>
          </p:nvPr>
        </p:nvSpPr>
        <p:spPr>
          <a:xfrm>
            <a:off x="574675" y="1780894"/>
            <a:ext cx="4683125" cy="846386"/>
          </a:xfrm>
        </p:spPr>
        <p:txBody>
          <a:bodyPr/>
          <a:lstStyle/>
          <a:p>
            <a:r>
              <a:rPr lang="en-US" sz="2000">
                <a:cs typeface="Segoe UI" panose="020B0502040204020203" pitchFamily="34" charset="0"/>
              </a:rPr>
              <a:t>Engage with your customers and partners to chat, meet, call, and collaborate in one place</a:t>
            </a:r>
          </a:p>
          <a:p>
            <a:endParaRPr lang="en-US"/>
          </a:p>
        </p:txBody>
      </p:sp>
      <p:pic>
        <p:nvPicPr>
          <p:cNvPr id="5" name="Picture 4">
            <a:extLst>
              <a:ext uri="{FF2B5EF4-FFF2-40B4-BE49-F238E27FC236}">
                <a16:creationId xmlns:a16="http://schemas.microsoft.com/office/drawing/2014/main" id="{C014FA89-EB98-470B-A490-F8721EE5F7C7}"/>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096000" y="487"/>
            <a:ext cx="6096000" cy="6853527"/>
          </a:xfrm>
          <a:prstGeom prst="rect">
            <a:avLst/>
          </a:prstGeom>
        </p:spPr>
      </p:pic>
      <p:sp>
        <p:nvSpPr>
          <p:cNvPr id="3" name="Rectangle 2">
            <a:extLst>
              <a:ext uri="{FF2B5EF4-FFF2-40B4-BE49-F238E27FC236}">
                <a16:creationId xmlns:a16="http://schemas.microsoft.com/office/drawing/2014/main" id="{4F4A425F-29F3-91A2-7C10-F3F19DC87121}"/>
              </a:ext>
            </a:extLst>
          </p:cNvPr>
          <p:cNvSpPr/>
          <p:nvPr/>
        </p:nvSpPr>
        <p:spPr>
          <a:xfrm>
            <a:off x="589333" y="2913885"/>
            <a:ext cx="4323753" cy="2923877"/>
          </a:xfrm>
          <a:prstGeom prst="rect">
            <a:avLst/>
          </a:prstGeom>
        </p:spPr>
        <p:txBody>
          <a:bodyPr wrap="square" lIns="0" tIns="0" rIns="0" bIns="0" anchor="t">
            <a:spAutoFit/>
          </a:bodyPr>
          <a:lstStyle/>
          <a:p>
            <a:pPr marL="285750" indent="-285750" defTabSz="878727">
              <a:spcAft>
                <a:spcPts val="1800"/>
              </a:spcAft>
              <a:buFont typeface="Arial" panose="020B0604020202020204" pitchFamily="34" charset="0"/>
              <a:buChar char="•"/>
            </a:pPr>
            <a:r>
              <a:rPr lang="en-US" sz="1600" kern="0" spc="-20">
                <a:latin typeface="Segoe UI"/>
                <a:cs typeface="Segoe UI Semibold" charset="0"/>
              </a:rPr>
              <a:t>Easy, secure external guest access enables you to collaborate with people outside your organization by granting them access to existing teams and channels. </a:t>
            </a:r>
          </a:p>
          <a:p>
            <a:pPr marL="285750" indent="-285750" defTabSz="878727">
              <a:spcAft>
                <a:spcPts val="1800"/>
              </a:spcAft>
              <a:buFont typeface="Arial" panose="020B0604020202020204" pitchFamily="34" charset="0"/>
              <a:buChar char="•"/>
            </a:pPr>
            <a:r>
              <a:rPr lang="en-US" sz="1600" kern="0" spc="-20">
                <a:latin typeface="Segoe UI"/>
                <a:cs typeface="Segoe UI Semibold" charset="0"/>
              </a:rPr>
              <a:t>Schedule a Teams meeting with anyone who has a valid business or consumer email address. </a:t>
            </a:r>
          </a:p>
          <a:p>
            <a:pPr marL="285750" indent="-285750" defTabSz="878727">
              <a:spcAft>
                <a:spcPts val="1800"/>
              </a:spcAft>
              <a:buFont typeface="Arial" panose="020B0604020202020204" pitchFamily="34" charset="0"/>
              <a:buChar char="•"/>
            </a:pPr>
            <a:r>
              <a:rPr lang="en-US" sz="1600" kern="0" spc="-20">
                <a:latin typeface="Segoe UI"/>
                <a:cs typeface="Segoe UI Semibold" charset="0"/>
              </a:rPr>
              <a:t>Make and receive phone calls from anywhere with a cloud-based phone system built in Teams. </a:t>
            </a:r>
          </a:p>
        </p:txBody>
      </p:sp>
    </p:spTree>
    <p:extLst>
      <p:ext uri="{BB962C8B-B14F-4D97-AF65-F5344CB8AC3E}">
        <p14:creationId xmlns:p14="http://schemas.microsoft.com/office/powerpoint/2010/main" val="1435234693"/>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A1B11AF-3C62-465A-84D4-CE846C1FD42D}"/>
              </a:ext>
            </a:extLst>
          </p:cNvPr>
          <p:cNvSpPr>
            <a:spLocks noGrp="1"/>
          </p:cNvSpPr>
          <p:nvPr>
            <p:ph type="title"/>
          </p:nvPr>
        </p:nvSpPr>
        <p:spPr>
          <a:xfrm>
            <a:off x="584025" y="3213557"/>
            <a:ext cx="5161455" cy="383084"/>
          </a:xfrm>
        </p:spPr>
        <p:txBody>
          <a:bodyPr/>
          <a:lstStyle/>
          <a:p>
            <a:r>
              <a:rPr lang="en-US"/>
              <a:t>Why choose Microsoft 365 Business Premium? </a:t>
            </a:r>
          </a:p>
        </p:txBody>
      </p:sp>
    </p:spTree>
    <p:extLst>
      <p:ext uri="{BB962C8B-B14F-4D97-AF65-F5344CB8AC3E}">
        <p14:creationId xmlns:p14="http://schemas.microsoft.com/office/powerpoint/2010/main" val="4181707556"/>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6E789C-1789-6215-730D-865259F6CDDC}"/>
              </a:ext>
              <a:ext uri="{C183D7F6-B498-43B3-948B-1728B52AA6E4}">
                <adec:decorative xmlns:adec="http://schemas.microsoft.com/office/drawing/2017/decorative" val="1"/>
              </a:ext>
            </a:extLst>
          </p:cNvPr>
          <p:cNvSpPr/>
          <p:nvPr/>
        </p:nvSpPr>
        <p:spPr bwMode="auto">
          <a:xfrm>
            <a:off x="0" y="-1"/>
            <a:ext cx="12192000" cy="1446773"/>
          </a:xfrm>
          <a:prstGeom prst="rect">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7" name="Title 6">
            <a:extLst>
              <a:ext uri="{FF2B5EF4-FFF2-40B4-BE49-F238E27FC236}">
                <a16:creationId xmlns:a16="http://schemas.microsoft.com/office/drawing/2014/main" id="{90D2953E-BA33-4E4C-A6FE-E180251F7B3D}"/>
              </a:ext>
              <a:ext uri="{C183D7F6-B498-43B3-948B-1728B52AA6E4}">
                <adec:decorative xmlns:adec="http://schemas.microsoft.com/office/drawing/2017/decorative" val="0"/>
              </a:ext>
            </a:extLst>
          </p:cNvPr>
          <p:cNvSpPr>
            <a:spLocks noGrp="1"/>
          </p:cNvSpPr>
          <p:nvPr>
            <p:ph type="title"/>
          </p:nvPr>
        </p:nvSpPr>
        <p:spPr>
          <a:xfrm>
            <a:off x="588963" y="457200"/>
            <a:ext cx="11017250" cy="553998"/>
          </a:xfrm>
        </p:spPr>
        <p:txBody>
          <a:bodyPr/>
          <a:lstStyle/>
          <a:p>
            <a:r>
              <a:rPr lang="en-US">
                <a:solidFill>
                  <a:schemeClr val="bg1"/>
                </a:solidFill>
              </a:rPr>
              <a:t>Microsoft 365 suite offerings for SMBs</a:t>
            </a:r>
          </a:p>
        </p:txBody>
      </p:sp>
      <p:grpSp>
        <p:nvGrpSpPr>
          <p:cNvPr id="8" name="Group 7" descr="Microsoft 365 Business Basic offerings">
            <a:extLst>
              <a:ext uri="{FF2B5EF4-FFF2-40B4-BE49-F238E27FC236}">
                <a16:creationId xmlns:a16="http://schemas.microsoft.com/office/drawing/2014/main" id="{914D2DAB-C06E-B266-C7F3-6FEAC6381583}"/>
              </a:ext>
              <a:ext uri="{C183D7F6-B498-43B3-948B-1728B52AA6E4}">
                <adec:decorative xmlns:adec="http://schemas.microsoft.com/office/drawing/2017/decorative" val="0"/>
              </a:ext>
            </a:extLst>
          </p:cNvPr>
          <p:cNvGrpSpPr/>
          <p:nvPr/>
        </p:nvGrpSpPr>
        <p:grpSpPr>
          <a:xfrm>
            <a:off x="588963" y="2290943"/>
            <a:ext cx="3264741" cy="2518008"/>
            <a:chOff x="589984" y="1983644"/>
            <a:chExt cx="3264741" cy="2518008"/>
          </a:xfrm>
        </p:grpSpPr>
        <p:sp>
          <p:nvSpPr>
            <p:cNvPr id="64" name="Rectangle: Rounded Corners 63">
              <a:extLst>
                <a:ext uri="{FF2B5EF4-FFF2-40B4-BE49-F238E27FC236}">
                  <a16:creationId xmlns:a16="http://schemas.microsoft.com/office/drawing/2014/main" id="{1D60095A-7AE9-4C9F-9010-9D8AF158EDFE}"/>
                </a:ext>
              </a:extLst>
            </p:cNvPr>
            <p:cNvSpPr/>
            <p:nvPr/>
          </p:nvSpPr>
          <p:spPr bwMode="auto">
            <a:xfrm>
              <a:off x="592138" y="1983644"/>
              <a:ext cx="3262587" cy="2518008"/>
            </a:xfrm>
            <a:prstGeom prst="roundRect">
              <a:avLst>
                <a:gd name="adj" fmla="val 5600"/>
              </a:avLst>
            </a:prstGeom>
            <a:solidFill>
              <a:srgbClr val="F4F3F5"/>
            </a:solidFill>
            <a:ln w="12700">
              <a:noFill/>
              <a:headEnd type="none" w="med" len="med"/>
              <a:tailEnd type="none" w="med" len="med"/>
            </a:ln>
            <a:effectLst>
              <a:outerShdw blurRad="127000" dist="127000" dir="2700000" algn="tl" rotWithShape="0">
                <a:srgbClr val="000000">
                  <a:alpha val="25000"/>
                </a:srgbClr>
              </a:outerShdw>
            </a:effectLst>
            <a:scene3d>
              <a:camera prst="perspectiveRight" fov="2700000">
                <a:rot lat="0" lon="21594000" rev="0"/>
              </a:camera>
              <a:lightRig rig="flat" dir="t"/>
            </a:scene3d>
            <a:sp3d>
              <a:bevelT w="0" h="38100"/>
              <a:bevelB w="0" h="0"/>
              <a:contourClr>
                <a:schemeClr val="bg1"/>
              </a:contourClr>
            </a:sp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46304" rIns="91440" bIns="146304" numCol="1" spcCol="0" rtlCol="0" fromWordArt="0" anchor="t" anchorCtr="0" forceAA="0" compatLnSpc="1">
              <a:prstTxWarp prst="textNoShape">
                <a:avLst/>
              </a:prstTxWarp>
              <a:noAutofit/>
            </a:bodyPr>
            <a:lstStyle/>
            <a:p>
              <a:pPr marL="0" marR="0" lvl="0" indent="0" algn="l" defTabSz="914049" rtl="0" eaLnBrk="1" fontAlgn="auto" latinLnBrk="0" hangingPunct="1">
                <a:lnSpc>
                  <a:spcPct val="90000"/>
                </a:lnSpc>
                <a:spcBef>
                  <a:spcPts val="0"/>
                </a:spcBef>
                <a:spcAft>
                  <a:spcPts val="600"/>
                </a:spcAft>
                <a:buClrTx/>
                <a:buSzTx/>
                <a:buFontTx/>
                <a:buNone/>
                <a:tabLst/>
                <a:defRPr/>
              </a:pPr>
              <a:r>
                <a:rPr kumimoji="0" lang="en-US" sz="1765" b="0" i="0" u="none" strike="noStrike" kern="1200" cap="none" spc="0" normalizeH="0" baseline="0" noProof="0">
                  <a:ln>
                    <a:noFill/>
                  </a:ln>
                  <a:solidFill>
                    <a:srgbClr val="000000"/>
                  </a:solidFill>
                  <a:effectLst/>
                  <a:uLnTx/>
                  <a:uFillTx/>
                  <a:latin typeface="Segoe UI Semibold"/>
                  <a:ea typeface="+mn-ea"/>
                  <a:cs typeface="+mn-cs"/>
                </a:rPr>
                <a:t>Microsoft 365 Business Basic</a:t>
              </a:r>
            </a:p>
            <a:p>
              <a:pPr marL="0" marR="0" lvl="0" indent="0" algn="l" defTabSz="914049"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Cloud Services</a:t>
              </a:r>
            </a:p>
          </p:txBody>
        </p:sp>
        <p:grpSp>
          <p:nvGrpSpPr>
            <p:cNvPr id="47" name="Group 46">
              <a:extLst>
                <a:ext uri="{FF2B5EF4-FFF2-40B4-BE49-F238E27FC236}">
                  <a16:creationId xmlns:a16="http://schemas.microsoft.com/office/drawing/2014/main" id="{F661455C-3145-5AB7-EA30-4A58E7E534E2}"/>
                </a:ext>
                <a:ext uri="{C183D7F6-B498-43B3-948B-1728B52AA6E4}">
                  <adec:decorative xmlns:adec="http://schemas.microsoft.com/office/drawing/2017/decorative" val="1"/>
                </a:ext>
              </a:extLst>
            </p:cNvPr>
            <p:cNvGrpSpPr/>
            <p:nvPr/>
          </p:nvGrpSpPr>
          <p:grpSpPr>
            <a:xfrm>
              <a:off x="708693" y="2688006"/>
              <a:ext cx="1831184" cy="578448"/>
              <a:chOff x="584868" y="1928835"/>
              <a:chExt cx="1831184" cy="578448"/>
            </a:xfrm>
          </p:grpSpPr>
          <p:pic>
            <p:nvPicPr>
              <p:cNvPr id="44" name="Picture 43">
                <a:extLst>
                  <a:ext uri="{FF2B5EF4-FFF2-40B4-BE49-F238E27FC236}">
                    <a16:creationId xmlns:a16="http://schemas.microsoft.com/office/drawing/2014/main" id="{17698E74-00B7-6344-ABF7-45CCE6C4ECB5}"/>
                  </a:ext>
                  <a:ext uri="{C183D7F6-B498-43B3-948B-1728B52AA6E4}">
                    <adec:decorative xmlns:adec="http://schemas.microsoft.com/office/drawing/2017/decorative" val="1"/>
                  </a:ext>
                </a:extLst>
              </p:cNvPr>
              <p:cNvPicPr>
                <a:picLocks noChangeAspect="1"/>
              </p:cNvPicPr>
              <p:nvPr/>
            </p:nvPicPr>
            <p:blipFill>
              <a:blip r:embed="rId3">
                <a:clrChange>
                  <a:clrFrom>
                    <a:srgbClr val="F5F5F5"/>
                  </a:clrFrom>
                  <a:clrTo>
                    <a:srgbClr val="F5F5F5">
                      <a:alpha val="0"/>
                    </a:srgbClr>
                  </a:clrTo>
                </a:clrChange>
              </a:blip>
              <a:stretch>
                <a:fillRect/>
              </a:stretch>
            </p:blipFill>
            <p:spPr>
              <a:xfrm>
                <a:off x="584868" y="1928835"/>
                <a:ext cx="447122" cy="563582"/>
              </a:xfrm>
              <a:prstGeom prst="rect">
                <a:avLst/>
              </a:prstGeom>
            </p:spPr>
          </p:pic>
          <p:pic>
            <p:nvPicPr>
              <p:cNvPr id="45" name="Picture 44">
                <a:extLst>
                  <a:ext uri="{FF2B5EF4-FFF2-40B4-BE49-F238E27FC236}">
                    <a16:creationId xmlns:a16="http://schemas.microsoft.com/office/drawing/2014/main" id="{34140EA1-62E5-C7E0-3602-54622A31D6D8}"/>
                  </a:ext>
                  <a:ext uri="{C183D7F6-B498-43B3-948B-1728B52AA6E4}">
                    <adec:decorative xmlns:adec="http://schemas.microsoft.com/office/drawing/2017/decorative" val="1"/>
                  </a:ext>
                </a:extLst>
              </p:cNvPr>
              <p:cNvPicPr>
                <a:picLocks noChangeAspect="1"/>
              </p:cNvPicPr>
              <p:nvPr/>
            </p:nvPicPr>
            <p:blipFill>
              <a:blip r:embed="rId4">
                <a:clrChange>
                  <a:clrFrom>
                    <a:srgbClr val="F5F5F5"/>
                  </a:clrFrom>
                  <a:clrTo>
                    <a:srgbClr val="F5F5F5">
                      <a:alpha val="0"/>
                    </a:srgbClr>
                  </a:clrTo>
                </a:clrChange>
              </a:blip>
              <a:stretch>
                <a:fillRect/>
              </a:stretch>
            </p:blipFill>
            <p:spPr>
              <a:xfrm>
                <a:off x="1031990" y="1928835"/>
                <a:ext cx="1384062" cy="578448"/>
              </a:xfrm>
              <a:prstGeom prst="rect">
                <a:avLst/>
              </a:prstGeom>
            </p:spPr>
          </p:pic>
        </p:grpSp>
        <p:grpSp>
          <p:nvGrpSpPr>
            <p:cNvPr id="50" name="Group 49">
              <a:extLst>
                <a:ext uri="{FF2B5EF4-FFF2-40B4-BE49-F238E27FC236}">
                  <a16:creationId xmlns:a16="http://schemas.microsoft.com/office/drawing/2014/main" id="{6EEA9648-79F9-D122-0E29-259C294E1DA3}"/>
                </a:ext>
                <a:ext uri="{C183D7F6-B498-43B3-948B-1728B52AA6E4}">
                  <adec:decorative xmlns:adec="http://schemas.microsoft.com/office/drawing/2017/decorative" val="1"/>
                </a:ext>
              </a:extLst>
            </p:cNvPr>
            <p:cNvGrpSpPr/>
            <p:nvPr/>
          </p:nvGrpSpPr>
          <p:grpSpPr>
            <a:xfrm>
              <a:off x="589984" y="3568336"/>
              <a:ext cx="1727562" cy="572085"/>
              <a:chOff x="466159" y="2787286"/>
              <a:chExt cx="1727562" cy="572085"/>
            </a:xfrm>
          </p:grpSpPr>
          <p:pic>
            <p:nvPicPr>
              <p:cNvPr id="37" name="Picture 36">
                <a:extLst>
                  <a:ext uri="{FF2B5EF4-FFF2-40B4-BE49-F238E27FC236}">
                    <a16:creationId xmlns:a16="http://schemas.microsoft.com/office/drawing/2014/main" id="{F9EAA981-D880-D01F-DE11-491E2E9752D4}"/>
                  </a:ext>
                  <a:ext uri="{C183D7F6-B498-43B3-948B-1728B52AA6E4}">
                    <adec:decorative xmlns:adec="http://schemas.microsoft.com/office/drawing/2017/decorative" val="1"/>
                  </a:ext>
                </a:extLst>
              </p:cNvPr>
              <p:cNvPicPr>
                <a:picLocks noChangeAspect="1"/>
              </p:cNvPicPr>
              <p:nvPr/>
            </p:nvPicPr>
            <p:blipFill>
              <a:blip r:embed="rId5" cstate="print">
                <a:clrChange>
                  <a:clrFrom>
                    <a:srgbClr val="F5F5F5"/>
                  </a:clrFrom>
                  <a:clrTo>
                    <a:srgbClr val="F5F5F5">
                      <a:alpha val="0"/>
                    </a:srgbClr>
                  </a:clrTo>
                </a:clrChange>
                <a:extLst>
                  <a:ext uri="{28A0092B-C50C-407E-A947-70E740481C1C}">
                    <a14:useLocalDpi xmlns:a14="http://schemas.microsoft.com/office/drawing/2010/main"/>
                  </a:ext>
                </a:extLst>
              </a:blip>
              <a:stretch>
                <a:fillRect/>
              </a:stretch>
            </p:blipFill>
            <p:spPr>
              <a:xfrm>
                <a:off x="466159" y="2787286"/>
                <a:ext cx="1473984" cy="572085"/>
              </a:xfrm>
              <a:prstGeom prst="rect">
                <a:avLst/>
              </a:prstGeom>
            </p:spPr>
          </p:pic>
          <p:pic>
            <p:nvPicPr>
              <p:cNvPr id="39" name="Picture 38">
                <a:extLst>
                  <a:ext uri="{FF2B5EF4-FFF2-40B4-BE49-F238E27FC236}">
                    <a16:creationId xmlns:a16="http://schemas.microsoft.com/office/drawing/2014/main" id="{2C6F946B-92FF-FD3B-8739-3D0FE55726C7}"/>
                  </a:ext>
                  <a:ext uri="{C183D7F6-B498-43B3-948B-1728B52AA6E4}">
                    <adec:decorative xmlns:adec="http://schemas.microsoft.com/office/drawing/2017/decorative" val="1"/>
                  </a:ext>
                </a:extLst>
              </p:cNvPr>
              <p:cNvPicPr>
                <a:picLocks noChangeAspect="1"/>
              </p:cNvPicPr>
              <p:nvPr/>
            </p:nvPicPr>
            <p:blipFill rotWithShape="1">
              <a:blip r:embed="rId6" cstate="print">
                <a:clrChange>
                  <a:clrFrom>
                    <a:srgbClr val="F5F5F5"/>
                  </a:clrFrom>
                  <a:clrTo>
                    <a:srgbClr val="F5F5F5">
                      <a:alpha val="0"/>
                    </a:srgbClr>
                  </a:clrTo>
                </a:clrChange>
                <a:extLst>
                  <a:ext uri="{28A0092B-C50C-407E-A947-70E740481C1C}">
                    <a14:useLocalDpi xmlns:a14="http://schemas.microsoft.com/office/drawing/2010/main"/>
                  </a:ext>
                </a:extLst>
              </a:blip>
              <a:srcRect/>
              <a:stretch/>
            </p:blipFill>
            <p:spPr>
              <a:xfrm>
                <a:off x="1851479" y="2821997"/>
                <a:ext cx="342242" cy="510882"/>
              </a:xfrm>
              <a:prstGeom prst="rect">
                <a:avLst/>
              </a:prstGeom>
            </p:spPr>
          </p:pic>
        </p:grpSp>
        <p:sp>
          <p:nvSpPr>
            <p:cNvPr id="40" name="Rectangle 39">
              <a:extLst>
                <a:ext uri="{FF2B5EF4-FFF2-40B4-BE49-F238E27FC236}">
                  <a16:creationId xmlns:a16="http://schemas.microsoft.com/office/drawing/2014/main" id="{A28111B7-0ED4-4E52-62FA-F68B59C5FB5E}"/>
                </a:ext>
                <a:ext uri="{C183D7F6-B498-43B3-948B-1728B52AA6E4}">
                  <adec:decorative xmlns:adec="http://schemas.microsoft.com/office/drawing/2017/decorative" val="1"/>
                </a:ext>
              </a:extLst>
            </p:cNvPr>
            <p:cNvSpPr/>
            <p:nvPr/>
          </p:nvSpPr>
          <p:spPr>
            <a:xfrm>
              <a:off x="589984" y="3319572"/>
              <a:ext cx="1781815" cy="258532"/>
            </a:xfrm>
            <a:prstGeom prst="rect">
              <a:avLst/>
            </a:prstGeom>
          </p:spPr>
          <p:txBody>
            <a:bodyPr wrap="none" lIns="137141">
              <a:spAutoFit/>
            </a:bodyPr>
            <a:lstStyle/>
            <a:p>
              <a:pPr marL="0" marR="0" lvl="0" indent="0" algn="l" defTabSz="914049"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Web and Mobile Apps</a:t>
              </a:r>
            </a:p>
          </p:txBody>
        </p:sp>
      </p:grpSp>
      <p:sp>
        <p:nvSpPr>
          <p:cNvPr id="3" name="TextBox 2">
            <a:extLst>
              <a:ext uri="{FF2B5EF4-FFF2-40B4-BE49-F238E27FC236}">
                <a16:creationId xmlns:a16="http://schemas.microsoft.com/office/drawing/2014/main" id="{AA7536B2-AD59-4DB3-A2CD-ADAE8FE3324F}"/>
              </a:ext>
              <a:ext uri="{C183D7F6-B498-43B3-948B-1728B52AA6E4}">
                <adec:decorative xmlns:adec="http://schemas.microsoft.com/office/drawing/2017/decorative" val="0"/>
              </a:ext>
            </a:extLst>
          </p:cNvPr>
          <p:cNvSpPr txBox="1"/>
          <p:nvPr/>
        </p:nvSpPr>
        <p:spPr>
          <a:xfrm>
            <a:off x="1300437" y="4925552"/>
            <a:ext cx="1843946" cy="483514"/>
          </a:xfrm>
          <a:prstGeom prst="rect">
            <a:avLst/>
          </a:prstGeom>
          <a:noFill/>
        </p:spPr>
        <p:txBody>
          <a:bodyPr wrap="none" lIns="137141" tIns="143407" rIns="179259" bIns="143407" rtlCol="0">
            <a:spAutoFit/>
          </a:bodyPr>
          <a:lstStyle/>
          <a:p>
            <a:pPr marL="0" marR="0" lvl="0" indent="0" algn="ctr" defTabSz="914139" rtl="0" eaLnBrk="1" fontAlgn="auto" latinLnBrk="0" hangingPunct="1">
              <a:lnSpc>
                <a:spcPct val="90000"/>
              </a:lnSpc>
              <a:spcBef>
                <a:spcPts val="0"/>
              </a:spcBef>
              <a:spcAft>
                <a:spcPts val="588"/>
              </a:spcAft>
              <a:buClrTx/>
              <a:buSzTx/>
              <a:buFontTx/>
              <a:buNone/>
              <a:tabLst/>
              <a:defRPr/>
            </a:pPr>
            <a:r>
              <a:rPr kumimoji="0" lang="en-US" sz="1400" b="1" i="0" u="none" strike="noStrike" kern="1200" cap="none" spc="0" normalizeH="0" baseline="0" noProof="0">
                <a:ln>
                  <a:noFill/>
                </a:ln>
                <a:solidFill>
                  <a:srgbClr val="0078D4"/>
                </a:solidFill>
                <a:effectLst/>
                <a:uLnTx/>
                <a:uFillTx/>
                <a:latin typeface="Segoe UI Semibold"/>
                <a:ea typeface="+mn-ea"/>
                <a:cs typeface="+mn-cs"/>
              </a:rPr>
              <a:t>$6</a:t>
            </a:r>
            <a:r>
              <a:rPr kumimoji="0" lang="en-US" sz="1400" b="1" i="0" u="none" strike="noStrike" kern="1200" cap="none" spc="0" normalizeH="0" baseline="0" noProof="0">
                <a:ln>
                  <a:noFill/>
                </a:ln>
                <a:solidFill>
                  <a:srgbClr val="000000"/>
                </a:solidFill>
                <a:effectLst/>
                <a:uLnTx/>
                <a:uFillTx/>
                <a:latin typeface="Segoe UI Semibold"/>
                <a:ea typeface="+mn-ea"/>
                <a:cs typeface="+mn-cs"/>
              </a:rPr>
              <a:t> </a:t>
            </a:r>
            <a:r>
              <a:rPr kumimoji="0" lang="en-US" sz="1400" b="0" i="0" u="none" strike="noStrike" kern="1200" cap="none" spc="0" normalizeH="0" baseline="0" noProof="0">
                <a:ln>
                  <a:noFill/>
                </a:ln>
                <a:solidFill>
                  <a:srgbClr val="000000"/>
                </a:solidFill>
                <a:effectLst/>
                <a:uLnTx/>
                <a:uFillTx/>
                <a:latin typeface="Segoe UI Semibold"/>
                <a:ea typeface="+mn-ea"/>
                <a:cs typeface="+mn-cs"/>
              </a:rPr>
              <a:t>per user/month</a:t>
            </a:r>
          </a:p>
        </p:txBody>
      </p:sp>
      <p:grpSp>
        <p:nvGrpSpPr>
          <p:cNvPr id="9" name="Group 8" descr="Microsoft 365 Business Standard offerings">
            <a:extLst>
              <a:ext uri="{FF2B5EF4-FFF2-40B4-BE49-F238E27FC236}">
                <a16:creationId xmlns:a16="http://schemas.microsoft.com/office/drawing/2014/main" id="{081CE393-B492-7DC2-9058-419F36FCDCBC}"/>
              </a:ext>
              <a:ext uri="{C183D7F6-B498-43B3-948B-1728B52AA6E4}">
                <adec:decorative xmlns:adec="http://schemas.microsoft.com/office/drawing/2017/decorative" val="0"/>
              </a:ext>
            </a:extLst>
          </p:cNvPr>
          <p:cNvGrpSpPr/>
          <p:nvPr/>
        </p:nvGrpSpPr>
        <p:grpSpPr>
          <a:xfrm>
            <a:off x="4017968" y="2290942"/>
            <a:ext cx="3697107" cy="2847659"/>
            <a:chOff x="4018989" y="1983643"/>
            <a:chExt cx="3697107" cy="2847659"/>
          </a:xfrm>
        </p:grpSpPr>
        <p:sp>
          <p:nvSpPr>
            <p:cNvPr id="63" name="Rectangle: Rounded Corners 62">
              <a:extLst>
                <a:ext uri="{FF2B5EF4-FFF2-40B4-BE49-F238E27FC236}">
                  <a16:creationId xmlns:a16="http://schemas.microsoft.com/office/drawing/2014/main" id="{96C85F5D-9256-4D6F-AE61-D09D4563ACA1}"/>
                </a:ext>
              </a:extLst>
            </p:cNvPr>
            <p:cNvSpPr/>
            <p:nvPr/>
          </p:nvSpPr>
          <p:spPr bwMode="auto">
            <a:xfrm>
              <a:off x="4018989" y="1983643"/>
              <a:ext cx="3697107" cy="2847659"/>
            </a:xfrm>
            <a:prstGeom prst="roundRect">
              <a:avLst>
                <a:gd name="adj" fmla="val 4237"/>
              </a:avLst>
            </a:prstGeom>
            <a:solidFill>
              <a:srgbClr val="F4F3F5"/>
            </a:solidFill>
            <a:ln w="12700">
              <a:noFill/>
              <a:headEnd type="none" w="med" len="med"/>
              <a:tailEnd type="none" w="med" len="med"/>
            </a:ln>
            <a:effectLst>
              <a:outerShdw blurRad="127000" dist="127000" dir="2700000" algn="tl" rotWithShape="0">
                <a:srgbClr val="000000">
                  <a:alpha val="25000"/>
                </a:srgbClr>
              </a:outerShdw>
            </a:effectLst>
            <a:scene3d>
              <a:camera prst="perspectiveRight" fov="2700000">
                <a:rot lat="0" lon="21594000" rev="0"/>
              </a:camera>
              <a:lightRig rig="flat" dir="t"/>
            </a:scene3d>
            <a:sp3d>
              <a:bevelT w="0" h="38100"/>
              <a:bevelB w="0" h="0"/>
              <a:contourClr>
                <a:schemeClr val="bg1"/>
              </a:contourClr>
            </a:sp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46304" rIns="91440" bIns="146304" numCol="1" spcCol="0" rtlCol="0" fromWordArt="0" anchor="t" anchorCtr="0" forceAA="0" compatLnSpc="1">
              <a:prstTxWarp prst="textNoShape">
                <a:avLst/>
              </a:prstTxWarp>
              <a:noAutofit/>
            </a:bodyPr>
            <a:lstStyle/>
            <a:p>
              <a:pPr marL="0" marR="0" lvl="0" indent="0" algn="l" defTabSz="914049" rtl="0" eaLnBrk="1" fontAlgn="auto" latinLnBrk="0" hangingPunct="1">
                <a:lnSpc>
                  <a:spcPct val="90000"/>
                </a:lnSpc>
                <a:spcBef>
                  <a:spcPts val="0"/>
                </a:spcBef>
                <a:spcAft>
                  <a:spcPts val="600"/>
                </a:spcAft>
                <a:buClrTx/>
                <a:buSzTx/>
                <a:buFontTx/>
                <a:buNone/>
                <a:tabLst/>
                <a:defRPr/>
              </a:pPr>
              <a:r>
                <a:rPr kumimoji="0" lang="en-US" sz="1765" b="0" i="0" u="none" strike="noStrike" kern="1200" cap="none" spc="0" normalizeH="0" baseline="0" noProof="0">
                  <a:ln>
                    <a:noFill/>
                  </a:ln>
                  <a:solidFill>
                    <a:srgbClr val="000000"/>
                  </a:solidFill>
                  <a:effectLst/>
                  <a:uLnTx/>
                  <a:uFillTx/>
                  <a:latin typeface="Segoe UI Semibold"/>
                  <a:ea typeface="+mn-ea"/>
                  <a:cs typeface="+mn-cs"/>
                </a:rPr>
                <a:t>Microsoft 365 Business Standard</a:t>
              </a:r>
            </a:p>
            <a:p>
              <a:pPr marL="0" marR="0" lvl="0" indent="0" algn="l" defTabSz="914049"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Cloud Services</a:t>
              </a:r>
            </a:p>
          </p:txBody>
        </p:sp>
        <p:grpSp>
          <p:nvGrpSpPr>
            <p:cNvPr id="51" name="Group 50">
              <a:extLst>
                <a:ext uri="{FF2B5EF4-FFF2-40B4-BE49-F238E27FC236}">
                  <a16:creationId xmlns:a16="http://schemas.microsoft.com/office/drawing/2014/main" id="{FC5AE4E6-301A-6D3B-B06D-09CE0C174280}"/>
                </a:ext>
                <a:ext uri="{C183D7F6-B498-43B3-948B-1728B52AA6E4}">
                  <adec:decorative xmlns:adec="http://schemas.microsoft.com/office/drawing/2017/decorative" val="1"/>
                </a:ext>
              </a:extLst>
            </p:cNvPr>
            <p:cNvGrpSpPr/>
            <p:nvPr/>
          </p:nvGrpSpPr>
          <p:grpSpPr>
            <a:xfrm>
              <a:off x="4019226" y="3568336"/>
              <a:ext cx="2533206" cy="572085"/>
              <a:chOff x="3895401" y="2862911"/>
              <a:chExt cx="2533206" cy="572085"/>
            </a:xfrm>
          </p:grpSpPr>
          <p:pic>
            <p:nvPicPr>
              <p:cNvPr id="11" name="Picture 10">
                <a:extLst>
                  <a:ext uri="{FF2B5EF4-FFF2-40B4-BE49-F238E27FC236}">
                    <a16:creationId xmlns:a16="http://schemas.microsoft.com/office/drawing/2014/main" id="{35CE1F73-F1F3-4940-BBF9-024F308DE82D}"/>
                  </a:ext>
                  <a:ext uri="{C183D7F6-B498-43B3-948B-1728B52AA6E4}">
                    <adec:decorative xmlns:adec="http://schemas.microsoft.com/office/drawing/2017/decorative" val="1"/>
                  </a:ext>
                </a:extLst>
              </p:cNvPr>
              <p:cNvPicPr>
                <a:picLocks noChangeAspect="1"/>
              </p:cNvPicPr>
              <p:nvPr/>
            </p:nvPicPr>
            <p:blipFill>
              <a:blip r:embed="rId5" cstate="print">
                <a:clrChange>
                  <a:clrFrom>
                    <a:srgbClr val="F5F5F5"/>
                  </a:clrFrom>
                  <a:clrTo>
                    <a:srgbClr val="F5F5F5">
                      <a:alpha val="0"/>
                    </a:srgbClr>
                  </a:clrTo>
                </a:clrChange>
                <a:extLst>
                  <a:ext uri="{28A0092B-C50C-407E-A947-70E740481C1C}">
                    <a14:useLocalDpi xmlns:a14="http://schemas.microsoft.com/office/drawing/2010/main"/>
                  </a:ext>
                </a:extLst>
              </a:blip>
              <a:stretch>
                <a:fillRect/>
              </a:stretch>
            </p:blipFill>
            <p:spPr>
              <a:xfrm>
                <a:off x="3895401" y="2862911"/>
                <a:ext cx="1473984" cy="572085"/>
              </a:xfrm>
              <a:prstGeom prst="rect">
                <a:avLst/>
              </a:prstGeom>
            </p:spPr>
          </p:pic>
          <p:pic>
            <p:nvPicPr>
              <p:cNvPr id="12" name="Picture 11">
                <a:extLst>
                  <a:ext uri="{FF2B5EF4-FFF2-40B4-BE49-F238E27FC236}">
                    <a16:creationId xmlns:a16="http://schemas.microsoft.com/office/drawing/2014/main" id="{7DAFE3D9-F4D6-4B62-9C9F-4C7C5A55C64C}"/>
                  </a:ext>
                  <a:ext uri="{C183D7F6-B498-43B3-948B-1728B52AA6E4}">
                    <adec:decorative xmlns:adec="http://schemas.microsoft.com/office/drawing/2017/decorative" val="1"/>
                  </a:ext>
                </a:extLst>
              </p:cNvPr>
              <p:cNvPicPr>
                <a:picLocks noChangeAspect="1"/>
              </p:cNvPicPr>
              <p:nvPr/>
            </p:nvPicPr>
            <p:blipFill rotWithShape="1">
              <a:blip r:embed="rId7" cstate="print">
                <a:clrChange>
                  <a:clrFrom>
                    <a:srgbClr val="F5F5F5"/>
                  </a:clrFrom>
                  <a:clrTo>
                    <a:srgbClr val="F5F5F5">
                      <a:alpha val="0"/>
                    </a:srgbClr>
                  </a:clrTo>
                </a:clrChange>
                <a:extLst>
                  <a:ext uri="{28A0092B-C50C-407E-A947-70E740481C1C}">
                    <a14:useLocalDpi xmlns:a14="http://schemas.microsoft.com/office/drawing/2010/main"/>
                  </a:ext>
                </a:extLst>
              </a:blip>
              <a:srcRect l="5239" r="4382"/>
              <a:stretch/>
            </p:blipFill>
            <p:spPr>
              <a:xfrm>
                <a:off x="5280721" y="2897622"/>
                <a:ext cx="1147886" cy="510882"/>
              </a:xfrm>
              <a:prstGeom prst="rect">
                <a:avLst/>
              </a:prstGeom>
            </p:spPr>
          </p:pic>
        </p:grpSp>
        <p:grpSp>
          <p:nvGrpSpPr>
            <p:cNvPr id="48" name="Group 47">
              <a:extLst>
                <a:ext uri="{FF2B5EF4-FFF2-40B4-BE49-F238E27FC236}">
                  <a16:creationId xmlns:a16="http://schemas.microsoft.com/office/drawing/2014/main" id="{93341869-149B-B0E6-9B3C-88AD32E73E44}"/>
                </a:ext>
                <a:ext uri="{C183D7F6-B498-43B3-948B-1728B52AA6E4}">
                  <adec:decorative xmlns:adec="http://schemas.microsoft.com/office/drawing/2017/decorative" val="1"/>
                </a:ext>
              </a:extLst>
            </p:cNvPr>
            <p:cNvGrpSpPr/>
            <p:nvPr/>
          </p:nvGrpSpPr>
          <p:grpSpPr>
            <a:xfrm>
              <a:off x="4095060" y="2688006"/>
              <a:ext cx="1831184" cy="578448"/>
              <a:chOff x="3971235" y="1928835"/>
              <a:chExt cx="1831184" cy="578448"/>
            </a:xfrm>
          </p:grpSpPr>
          <p:pic>
            <p:nvPicPr>
              <p:cNvPr id="28" name="Picture 27">
                <a:extLst>
                  <a:ext uri="{FF2B5EF4-FFF2-40B4-BE49-F238E27FC236}">
                    <a16:creationId xmlns:a16="http://schemas.microsoft.com/office/drawing/2014/main" id="{E02A37F2-0B88-4F68-9809-0E933A313D44}"/>
                  </a:ext>
                  <a:ext uri="{C183D7F6-B498-43B3-948B-1728B52AA6E4}">
                    <adec:decorative xmlns:adec="http://schemas.microsoft.com/office/drawing/2017/decorative" val="1"/>
                  </a:ext>
                </a:extLst>
              </p:cNvPr>
              <p:cNvPicPr>
                <a:picLocks noChangeAspect="1"/>
              </p:cNvPicPr>
              <p:nvPr/>
            </p:nvPicPr>
            <p:blipFill>
              <a:blip r:embed="rId3">
                <a:clrChange>
                  <a:clrFrom>
                    <a:srgbClr val="F5F5F5"/>
                  </a:clrFrom>
                  <a:clrTo>
                    <a:srgbClr val="F5F5F5">
                      <a:alpha val="0"/>
                    </a:srgbClr>
                  </a:clrTo>
                </a:clrChange>
              </a:blip>
              <a:stretch>
                <a:fillRect/>
              </a:stretch>
            </p:blipFill>
            <p:spPr>
              <a:xfrm>
                <a:off x="3971235" y="1928835"/>
                <a:ext cx="447122" cy="563582"/>
              </a:xfrm>
              <a:prstGeom prst="rect">
                <a:avLst/>
              </a:prstGeom>
            </p:spPr>
          </p:pic>
          <p:pic>
            <p:nvPicPr>
              <p:cNvPr id="10" name="Picture 9">
                <a:extLst>
                  <a:ext uri="{FF2B5EF4-FFF2-40B4-BE49-F238E27FC236}">
                    <a16:creationId xmlns:a16="http://schemas.microsoft.com/office/drawing/2014/main" id="{91BA0414-4346-4BD8-8A44-603FE9F75353}"/>
                  </a:ext>
                  <a:ext uri="{C183D7F6-B498-43B3-948B-1728B52AA6E4}">
                    <adec:decorative xmlns:adec="http://schemas.microsoft.com/office/drawing/2017/decorative" val="1"/>
                  </a:ext>
                </a:extLst>
              </p:cNvPr>
              <p:cNvPicPr>
                <a:picLocks noChangeAspect="1"/>
              </p:cNvPicPr>
              <p:nvPr/>
            </p:nvPicPr>
            <p:blipFill>
              <a:blip r:embed="rId4">
                <a:clrChange>
                  <a:clrFrom>
                    <a:srgbClr val="F5F5F5"/>
                  </a:clrFrom>
                  <a:clrTo>
                    <a:srgbClr val="F5F5F5">
                      <a:alpha val="0"/>
                    </a:srgbClr>
                  </a:clrTo>
                </a:clrChange>
              </a:blip>
              <a:stretch>
                <a:fillRect/>
              </a:stretch>
            </p:blipFill>
            <p:spPr>
              <a:xfrm>
                <a:off x="4418357" y="1928835"/>
                <a:ext cx="1384062" cy="578448"/>
              </a:xfrm>
              <a:prstGeom prst="rect">
                <a:avLst/>
              </a:prstGeom>
            </p:spPr>
          </p:pic>
        </p:grpSp>
        <p:sp>
          <p:nvSpPr>
            <p:cNvPr id="30" name="Rectangle 29">
              <a:extLst>
                <a:ext uri="{FF2B5EF4-FFF2-40B4-BE49-F238E27FC236}">
                  <a16:creationId xmlns:a16="http://schemas.microsoft.com/office/drawing/2014/main" id="{43BF4BDE-DCFA-48C0-AFFD-E6CD65855FFF}"/>
                </a:ext>
                <a:ext uri="{C183D7F6-B498-43B3-948B-1728B52AA6E4}">
                  <adec:decorative xmlns:adec="http://schemas.microsoft.com/office/drawing/2017/decorative" val="1"/>
                </a:ext>
              </a:extLst>
            </p:cNvPr>
            <p:cNvSpPr/>
            <p:nvPr/>
          </p:nvSpPr>
          <p:spPr>
            <a:xfrm>
              <a:off x="4038653" y="3319572"/>
              <a:ext cx="2437123" cy="258532"/>
            </a:xfrm>
            <a:prstGeom prst="rect">
              <a:avLst/>
            </a:prstGeom>
          </p:spPr>
          <p:txBody>
            <a:bodyPr wrap="none" lIns="137141">
              <a:spAutoFit/>
            </a:bodyPr>
            <a:lstStyle/>
            <a:p>
              <a:pPr marL="0" marR="0" lvl="0" indent="0" algn="l" defTabSz="914049"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Desktop, Web and Mobile Apps</a:t>
              </a:r>
            </a:p>
          </p:txBody>
        </p:sp>
      </p:grpSp>
      <p:sp>
        <p:nvSpPr>
          <p:cNvPr id="20" name="TextBox 19">
            <a:extLst>
              <a:ext uri="{FF2B5EF4-FFF2-40B4-BE49-F238E27FC236}">
                <a16:creationId xmlns:a16="http://schemas.microsoft.com/office/drawing/2014/main" id="{D631B261-2FE0-4E00-AA0D-63C0CDB5E863}"/>
              </a:ext>
              <a:ext uri="{C183D7F6-B498-43B3-948B-1728B52AA6E4}">
                <adec:decorative xmlns:adec="http://schemas.microsoft.com/office/drawing/2017/decorative" val="0"/>
              </a:ext>
            </a:extLst>
          </p:cNvPr>
          <p:cNvSpPr txBox="1"/>
          <p:nvPr/>
        </p:nvSpPr>
        <p:spPr>
          <a:xfrm>
            <a:off x="4781042" y="5294677"/>
            <a:ext cx="2170959" cy="483514"/>
          </a:xfrm>
          <a:prstGeom prst="rect">
            <a:avLst/>
          </a:prstGeom>
          <a:noFill/>
        </p:spPr>
        <p:txBody>
          <a:bodyPr wrap="none" lIns="137141" tIns="143407" rIns="179259" bIns="143407" rtlCol="0">
            <a:spAutoFit/>
          </a:bodyPr>
          <a:lstStyle/>
          <a:p>
            <a:pPr marL="0" marR="0" lvl="0" indent="0" algn="l" defTabSz="914139" rtl="0" eaLnBrk="1" fontAlgn="auto" latinLnBrk="0" hangingPunct="1">
              <a:lnSpc>
                <a:spcPct val="90000"/>
              </a:lnSpc>
              <a:spcBef>
                <a:spcPts val="0"/>
              </a:spcBef>
              <a:spcAft>
                <a:spcPts val="588"/>
              </a:spcAft>
              <a:buClrTx/>
              <a:buSzTx/>
              <a:buFontTx/>
              <a:buNone/>
              <a:tabLst/>
              <a:defRPr/>
            </a:pPr>
            <a:r>
              <a:rPr kumimoji="0" lang="en-US" sz="1400" b="1" i="0" u="none" strike="noStrike" kern="1200" cap="none" spc="0" normalizeH="0" baseline="0" noProof="0">
                <a:ln>
                  <a:noFill/>
                </a:ln>
                <a:solidFill>
                  <a:srgbClr val="0078D4"/>
                </a:solidFill>
                <a:effectLst/>
                <a:uLnTx/>
                <a:uFillTx/>
                <a:latin typeface="Segoe UI Semibold"/>
                <a:ea typeface="+mn-ea"/>
                <a:cs typeface="+mn-cs"/>
              </a:rPr>
              <a:t>$12.50 </a:t>
            </a:r>
            <a:r>
              <a:rPr kumimoji="0" lang="en-US" sz="1400" b="0" i="0" u="none" strike="noStrike" kern="1200" cap="none" spc="0" normalizeH="0" baseline="0" noProof="0">
                <a:ln>
                  <a:noFill/>
                </a:ln>
                <a:solidFill>
                  <a:srgbClr val="000000"/>
                </a:solidFill>
                <a:effectLst/>
                <a:uLnTx/>
                <a:uFillTx/>
                <a:latin typeface="Segoe UI Semibold"/>
                <a:ea typeface="+mn-ea"/>
                <a:cs typeface="+mn-cs"/>
              </a:rPr>
              <a:t>per user/month</a:t>
            </a:r>
          </a:p>
        </p:txBody>
      </p:sp>
      <p:grpSp>
        <p:nvGrpSpPr>
          <p:cNvPr id="13" name="Group 12" descr="Microsoft 365 Business Premium offerings">
            <a:extLst>
              <a:ext uri="{FF2B5EF4-FFF2-40B4-BE49-F238E27FC236}">
                <a16:creationId xmlns:a16="http://schemas.microsoft.com/office/drawing/2014/main" id="{2158FBC4-5D4C-D20A-0E49-A35A5AD6D218}"/>
              </a:ext>
              <a:ext uri="{C183D7F6-B498-43B3-948B-1728B52AA6E4}">
                <adec:decorative xmlns:adec="http://schemas.microsoft.com/office/drawing/2017/decorative" val="0"/>
              </a:ext>
            </a:extLst>
          </p:cNvPr>
          <p:cNvGrpSpPr/>
          <p:nvPr/>
        </p:nvGrpSpPr>
        <p:grpSpPr>
          <a:xfrm>
            <a:off x="7905128" y="2290942"/>
            <a:ext cx="3697108" cy="3632167"/>
            <a:chOff x="7906149" y="1983643"/>
            <a:chExt cx="3697108" cy="3632167"/>
          </a:xfrm>
        </p:grpSpPr>
        <p:sp>
          <p:nvSpPr>
            <p:cNvPr id="61" name="Rectangle: Rounded Corners 60">
              <a:extLst>
                <a:ext uri="{FF2B5EF4-FFF2-40B4-BE49-F238E27FC236}">
                  <a16:creationId xmlns:a16="http://schemas.microsoft.com/office/drawing/2014/main" id="{55AAF13C-B1C2-4E20-B4CE-7168A1F3DAC4}"/>
                </a:ext>
              </a:extLst>
            </p:cNvPr>
            <p:cNvSpPr/>
            <p:nvPr/>
          </p:nvSpPr>
          <p:spPr bwMode="auto">
            <a:xfrm>
              <a:off x="7906149" y="1983643"/>
              <a:ext cx="3697108" cy="3632167"/>
            </a:xfrm>
            <a:prstGeom prst="roundRect">
              <a:avLst>
                <a:gd name="adj" fmla="val 3104"/>
              </a:avLst>
            </a:prstGeom>
            <a:solidFill>
              <a:srgbClr val="F4F3F5"/>
            </a:solidFill>
            <a:ln w="12700">
              <a:gradFill flip="none" rotWithShape="1">
                <a:gsLst>
                  <a:gs pos="40000">
                    <a:srgbClr val="0078D4"/>
                  </a:gs>
                  <a:gs pos="96000">
                    <a:srgbClr val="C03BC4"/>
                  </a:gs>
                </a:gsLst>
                <a:lin ang="2700000" scaled="1"/>
                <a:tileRect/>
              </a:gradFill>
              <a:headEnd type="none" w="med" len="med"/>
              <a:tailEnd type="none" w="med" len="med"/>
            </a:ln>
            <a:effectLst>
              <a:outerShdw blurRad="127000" dist="127000" dir="2700000" algn="tl" rotWithShape="0">
                <a:srgbClr val="000000">
                  <a:alpha val="25000"/>
                </a:srgbClr>
              </a:outerShdw>
            </a:effectLst>
            <a:scene3d>
              <a:camera prst="perspectiveRight" fov="2700000">
                <a:rot lat="0" lon="21594000" rev="0"/>
              </a:camera>
              <a:lightRig rig="flat" dir="t"/>
            </a:scene3d>
            <a:sp3d>
              <a:bevelT w="0" h="38100"/>
              <a:bevelB w="0" h="0"/>
              <a:contourClr>
                <a:schemeClr val="bg1"/>
              </a:contourClr>
            </a:sp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46304" rIns="91440" bIns="146304" numCol="1" spcCol="0" rtlCol="0" fromWordArt="0" anchor="t" anchorCtr="0" forceAA="0" compatLnSpc="1">
              <a:prstTxWarp prst="textNoShape">
                <a:avLst/>
              </a:prstTxWarp>
              <a:noAutofit/>
            </a:bodyPr>
            <a:lstStyle/>
            <a:p>
              <a:pPr marL="0" marR="0" lvl="0" indent="0" algn="l" defTabSz="914049" rtl="0" eaLnBrk="1" fontAlgn="auto" latinLnBrk="0" hangingPunct="1">
                <a:lnSpc>
                  <a:spcPct val="90000"/>
                </a:lnSpc>
                <a:spcBef>
                  <a:spcPts val="0"/>
                </a:spcBef>
                <a:spcAft>
                  <a:spcPts val="600"/>
                </a:spcAft>
                <a:buClrTx/>
                <a:buSzTx/>
                <a:buFontTx/>
                <a:buNone/>
                <a:tabLst/>
                <a:defRPr/>
              </a:pPr>
              <a:r>
                <a:rPr kumimoji="0" lang="en-US" sz="1765" b="0" i="0" u="none" strike="noStrike" kern="1200" cap="none" spc="0" normalizeH="0" baseline="0" noProof="0">
                  <a:ln>
                    <a:noFill/>
                  </a:ln>
                  <a:solidFill>
                    <a:srgbClr val="000000"/>
                  </a:solidFill>
                  <a:effectLst/>
                  <a:uLnTx/>
                  <a:uFillTx/>
                  <a:latin typeface="Segoe UI Semibold"/>
                  <a:ea typeface="+mn-ea"/>
                  <a:cs typeface="+mn-cs"/>
                </a:rPr>
                <a:t>Microsoft 365 Business Premium</a:t>
              </a:r>
            </a:p>
            <a:p>
              <a:pPr marL="0" marR="0" lvl="0" indent="0" algn="l" defTabSz="914049"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Cloud Services</a:t>
              </a:r>
            </a:p>
          </p:txBody>
        </p:sp>
        <p:grpSp>
          <p:nvGrpSpPr>
            <p:cNvPr id="49" name="Group 48">
              <a:extLst>
                <a:ext uri="{FF2B5EF4-FFF2-40B4-BE49-F238E27FC236}">
                  <a16:creationId xmlns:a16="http://schemas.microsoft.com/office/drawing/2014/main" id="{0EC457A6-95DC-335E-40E0-5A25484DCF96}"/>
                </a:ext>
              </a:extLst>
            </p:cNvPr>
            <p:cNvGrpSpPr/>
            <p:nvPr/>
          </p:nvGrpSpPr>
          <p:grpSpPr>
            <a:xfrm>
              <a:off x="7974037" y="2688006"/>
              <a:ext cx="1780665" cy="578448"/>
              <a:chOff x="7850212" y="1906956"/>
              <a:chExt cx="1780665" cy="578448"/>
            </a:xfrm>
          </p:grpSpPr>
          <p:pic>
            <p:nvPicPr>
              <p:cNvPr id="29" name="Picture 28">
                <a:extLst>
                  <a:ext uri="{FF2B5EF4-FFF2-40B4-BE49-F238E27FC236}">
                    <a16:creationId xmlns:a16="http://schemas.microsoft.com/office/drawing/2014/main" id="{97AB8917-C658-4B19-B458-613F58496032}"/>
                  </a:ext>
                  <a:ext uri="{C183D7F6-B498-43B3-948B-1728B52AA6E4}">
                    <adec:decorative xmlns:adec="http://schemas.microsoft.com/office/drawing/2017/decorative" val="1"/>
                  </a:ext>
                </a:extLst>
              </p:cNvPr>
              <p:cNvPicPr>
                <a:picLocks noChangeAspect="1"/>
              </p:cNvPicPr>
              <p:nvPr/>
            </p:nvPicPr>
            <p:blipFill>
              <a:blip r:embed="rId3">
                <a:clrChange>
                  <a:clrFrom>
                    <a:srgbClr val="F5F5F5"/>
                  </a:clrFrom>
                  <a:clrTo>
                    <a:srgbClr val="F5F5F5">
                      <a:alpha val="0"/>
                    </a:srgbClr>
                  </a:clrTo>
                </a:clrChange>
              </a:blip>
              <a:stretch>
                <a:fillRect/>
              </a:stretch>
            </p:blipFill>
            <p:spPr>
              <a:xfrm>
                <a:off x="7850212" y="1906956"/>
                <a:ext cx="447122" cy="563582"/>
              </a:xfrm>
              <a:prstGeom prst="rect">
                <a:avLst/>
              </a:prstGeom>
            </p:spPr>
          </p:pic>
          <p:pic>
            <p:nvPicPr>
              <p:cNvPr id="14" name="Picture 13">
                <a:extLst>
                  <a:ext uri="{FF2B5EF4-FFF2-40B4-BE49-F238E27FC236}">
                    <a16:creationId xmlns:a16="http://schemas.microsoft.com/office/drawing/2014/main" id="{E1748778-51D6-4D08-BB6C-3242FA087495}"/>
                  </a:ext>
                  <a:ext uri="{C183D7F6-B498-43B3-948B-1728B52AA6E4}">
                    <adec:decorative xmlns:adec="http://schemas.microsoft.com/office/drawing/2017/decorative" val="1"/>
                  </a:ext>
                </a:extLst>
              </p:cNvPr>
              <p:cNvPicPr>
                <a:picLocks noChangeAspect="1"/>
              </p:cNvPicPr>
              <p:nvPr/>
            </p:nvPicPr>
            <p:blipFill>
              <a:blip r:embed="rId4">
                <a:clrChange>
                  <a:clrFrom>
                    <a:srgbClr val="F5F5F5"/>
                  </a:clrFrom>
                  <a:clrTo>
                    <a:srgbClr val="F5F5F5">
                      <a:alpha val="0"/>
                    </a:srgbClr>
                  </a:clrTo>
                </a:clrChange>
              </a:blip>
              <a:stretch>
                <a:fillRect/>
              </a:stretch>
            </p:blipFill>
            <p:spPr>
              <a:xfrm>
                <a:off x="8246815" y="1906956"/>
                <a:ext cx="1384062" cy="578448"/>
              </a:xfrm>
              <a:prstGeom prst="rect">
                <a:avLst/>
              </a:prstGeom>
            </p:spPr>
          </p:pic>
        </p:grpSp>
        <p:pic>
          <p:nvPicPr>
            <p:cNvPr id="19" name="Picture 18">
              <a:extLst>
                <a:ext uri="{FF2B5EF4-FFF2-40B4-BE49-F238E27FC236}">
                  <a16:creationId xmlns:a16="http://schemas.microsoft.com/office/drawing/2014/main" id="{0902E076-4A85-40F7-B827-1F82A647EA9C}"/>
                </a:ext>
              </a:extLst>
            </p:cNvPr>
            <p:cNvPicPr>
              <a:picLocks noChangeAspect="1"/>
            </p:cNvPicPr>
            <p:nvPr/>
          </p:nvPicPr>
          <p:blipFill>
            <a:blip r:embed="rId8">
              <a:clrChange>
                <a:clrFrom>
                  <a:srgbClr val="F5F5F5"/>
                </a:clrFrom>
                <a:clrTo>
                  <a:srgbClr val="F5F5F5">
                    <a:alpha val="0"/>
                  </a:srgbClr>
                </a:clrTo>
              </a:clrChange>
            </a:blip>
            <a:stretch>
              <a:fillRect/>
            </a:stretch>
          </p:blipFill>
          <p:spPr>
            <a:xfrm>
              <a:off x="7974042" y="4544720"/>
              <a:ext cx="748401" cy="595455"/>
            </a:xfrm>
            <a:prstGeom prst="rect">
              <a:avLst/>
            </a:prstGeom>
          </p:spPr>
        </p:pic>
        <p:sp>
          <p:nvSpPr>
            <p:cNvPr id="4" name="TextBox 3">
              <a:extLst>
                <a:ext uri="{FF2B5EF4-FFF2-40B4-BE49-F238E27FC236}">
                  <a16:creationId xmlns:a16="http://schemas.microsoft.com/office/drawing/2014/main" id="{5EB89A15-4381-4580-9DFE-F3C003DF3945}"/>
                </a:ext>
              </a:extLst>
            </p:cNvPr>
            <p:cNvSpPr txBox="1"/>
            <p:nvPr/>
          </p:nvSpPr>
          <p:spPr>
            <a:xfrm>
              <a:off x="8577108" y="4705174"/>
              <a:ext cx="714867" cy="423857"/>
            </a:xfrm>
            <a:prstGeom prst="rect">
              <a:avLst/>
            </a:prstGeom>
            <a:noFill/>
          </p:spPr>
          <p:txBody>
            <a:bodyPr wrap="square" lIns="179259" tIns="143407" rIns="179259" bIns="143407" rtlCol="0">
              <a:spAutoFit/>
            </a:bodyPr>
            <a:lstStyle/>
            <a:p>
              <a:pPr marL="0" marR="0" lvl="0" indent="0" algn="ctr" defTabSz="914139" rtl="0" eaLnBrk="1" fontAlgn="auto" latinLnBrk="0" hangingPunct="1">
                <a:lnSpc>
                  <a:spcPct val="90000"/>
                </a:lnSpc>
                <a:spcBef>
                  <a:spcPts val="0"/>
                </a:spcBef>
                <a:spcAft>
                  <a:spcPts val="588"/>
                </a:spcAft>
                <a:buClrTx/>
                <a:buSzTx/>
                <a:buFontTx/>
                <a:buNone/>
                <a:tabLst/>
                <a:defRPr/>
              </a:pPr>
              <a:r>
                <a:rPr kumimoji="0" lang="en-US" sz="5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Azure AD Premium</a:t>
              </a:r>
            </a:p>
          </p:txBody>
        </p:sp>
        <p:sp>
          <p:nvSpPr>
            <p:cNvPr id="24" name="TextBox 23">
              <a:extLst>
                <a:ext uri="{FF2B5EF4-FFF2-40B4-BE49-F238E27FC236}">
                  <a16:creationId xmlns:a16="http://schemas.microsoft.com/office/drawing/2014/main" id="{BC715CCB-418E-4A43-A3DE-F6CD3DDE9A5F}"/>
                </a:ext>
              </a:extLst>
            </p:cNvPr>
            <p:cNvSpPr txBox="1"/>
            <p:nvPr/>
          </p:nvSpPr>
          <p:spPr>
            <a:xfrm>
              <a:off x="9002069" y="4709275"/>
              <a:ext cx="786354" cy="423918"/>
            </a:xfrm>
            <a:prstGeom prst="rect">
              <a:avLst/>
            </a:prstGeom>
            <a:noFill/>
          </p:spPr>
          <p:txBody>
            <a:bodyPr wrap="square" lIns="179259" tIns="143407" rIns="179259" bIns="143407" rtlCol="0">
              <a:spAutoFit/>
            </a:bodyPr>
            <a:lstStyle/>
            <a:p>
              <a:pPr marL="0" marR="0" lvl="0" indent="0" algn="ctr" defTabSz="914139" rtl="0" eaLnBrk="1" fontAlgn="auto" latinLnBrk="0" hangingPunct="1">
                <a:lnSpc>
                  <a:spcPct val="90000"/>
                </a:lnSpc>
                <a:spcBef>
                  <a:spcPts val="0"/>
                </a:spcBef>
                <a:spcAft>
                  <a:spcPts val="588"/>
                </a:spcAft>
                <a:buClrTx/>
                <a:buSzTx/>
                <a:buFontTx/>
                <a:buNone/>
                <a:tabLst/>
                <a:defRPr/>
              </a:pPr>
              <a:r>
                <a:rPr kumimoji="0" lang="en-US" sz="5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Windows Virtual Desktop </a:t>
              </a:r>
            </a:p>
          </p:txBody>
        </p:sp>
        <p:pic>
          <p:nvPicPr>
            <p:cNvPr id="1026" name="Picture 7">
              <a:extLst>
                <a:ext uri="{FF2B5EF4-FFF2-40B4-BE49-F238E27FC236}">
                  <a16:creationId xmlns:a16="http://schemas.microsoft.com/office/drawing/2014/main" id="{4FFF2CBA-49D5-4B49-BC0D-6E490A1AB58D}"/>
                </a:ext>
              </a:extLst>
            </p:cNvPr>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9254099" y="4540862"/>
              <a:ext cx="252761" cy="253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See the source image">
              <a:extLst>
                <a:ext uri="{FF2B5EF4-FFF2-40B4-BE49-F238E27FC236}">
                  <a16:creationId xmlns:a16="http://schemas.microsoft.com/office/drawing/2014/main" id="{6ECC0D6E-75B8-4F34-9698-D1986969764E}"/>
                </a:ext>
              </a:extLst>
            </p:cNvPr>
            <p:cNvPicPr>
              <a:picLocks noChangeAspect="1" noChangeArrowheads="1"/>
            </p:cNvPicPr>
            <p:nvPr/>
          </p:nvPicPr>
          <p:blipFill rotWithShape="1">
            <a:blip r:embed="rId10" cstate="print">
              <a:extLst>
                <a:ext uri="{28A0092B-C50C-407E-A947-70E740481C1C}">
                  <a14:useLocalDpi xmlns:a14="http://schemas.microsoft.com/office/drawing/2010/main"/>
                </a:ext>
              </a:extLst>
            </a:blip>
            <a:srcRect/>
            <a:stretch/>
          </p:blipFill>
          <p:spPr bwMode="auto">
            <a:xfrm>
              <a:off x="8767846" y="4551177"/>
              <a:ext cx="319345" cy="277029"/>
            </a:xfrm>
            <a:prstGeom prst="rect">
              <a:avLst/>
            </a:prstGeom>
            <a:noFill/>
            <a:extLst>
              <a:ext uri="{909E8E84-426E-40DD-AFC4-6F175D3DCCD1}">
                <a14:hiddenFill xmlns:a14="http://schemas.microsoft.com/office/drawing/2010/main">
                  <a:solidFill>
                    <a:srgbClr val="FFFFFF"/>
                  </a:solidFill>
                </a14:hiddenFill>
              </a:ext>
            </a:extLst>
          </p:spPr>
        </p:pic>
        <p:sp>
          <p:nvSpPr>
            <p:cNvPr id="31" name="Rectangle 30">
              <a:extLst>
                <a:ext uri="{FF2B5EF4-FFF2-40B4-BE49-F238E27FC236}">
                  <a16:creationId xmlns:a16="http://schemas.microsoft.com/office/drawing/2014/main" id="{EFC62A97-7D68-4759-B692-7A1EE5EF4C1C}"/>
                </a:ext>
              </a:extLst>
            </p:cNvPr>
            <p:cNvSpPr/>
            <p:nvPr/>
          </p:nvSpPr>
          <p:spPr>
            <a:xfrm>
              <a:off x="7935645" y="3319572"/>
              <a:ext cx="2437123" cy="258532"/>
            </a:xfrm>
            <a:prstGeom prst="rect">
              <a:avLst/>
            </a:prstGeom>
          </p:spPr>
          <p:txBody>
            <a:bodyPr wrap="none" lIns="137141">
              <a:spAutoFit/>
            </a:bodyPr>
            <a:lstStyle/>
            <a:p>
              <a:pPr marL="0" marR="0" lvl="0" indent="0" algn="l" defTabSz="914049"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Desktop, Web and Mobile Apps</a:t>
              </a:r>
            </a:p>
          </p:txBody>
        </p:sp>
        <p:sp>
          <p:nvSpPr>
            <p:cNvPr id="32" name="Rectangle 31">
              <a:extLst>
                <a:ext uri="{FF2B5EF4-FFF2-40B4-BE49-F238E27FC236}">
                  <a16:creationId xmlns:a16="http://schemas.microsoft.com/office/drawing/2014/main" id="{7F88C515-A529-4ADD-A71A-FE4D35594B33}"/>
                </a:ext>
              </a:extLst>
            </p:cNvPr>
            <p:cNvSpPr/>
            <p:nvPr/>
          </p:nvSpPr>
          <p:spPr>
            <a:xfrm>
              <a:off x="7906149" y="4234042"/>
              <a:ext cx="2848545" cy="258532"/>
            </a:xfrm>
            <a:prstGeom prst="rect">
              <a:avLst/>
            </a:prstGeom>
          </p:spPr>
          <p:txBody>
            <a:bodyPr wrap="square" lIns="137141">
              <a:spAutoFit/>
            </a:bodyPr>
            <a:lstStyle/>
            <a:p>
              <a:pPr marL="0" marR="0" lvl="0" indent="0" algn="l" defTabSz="914049"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Comprehensive Security</a:t>
              </a:r>
            </a:p>
          </p:txBody>
        </p:sp>
        <p:grpSp>
          <p:nvGrpSpPr>
            <p:cNvPr id="52" name="Group 51">
              <a:extLst>
                <a:ext uri="{FF2B5EF4-FFF2-40B4-BE49-F238E27FC236}">
                  <a16:creationId xmlns:a16="http://schemas.microsoft.com/office/drawing/2014/main" id="{6821E58D-30A9-6DDC-652D-482A2B290801}"/>
                </a:ext>
              </a:extLst>
            </p:cNvPr>
            <p:cNvGrpSpPr/>
            <p:nvPr/>
          </p:nvGrpSpPr>
          <p:grpSpPr>
            <a:xfrm>
              <a:off x="7911276" y="3568336"/>
              <a:ext cx="2478686" cy="572085"/>
              <a:chOff x="7787451" y="2790779"/>
              <a:chExt cx="2478686" cy="572085"/>
            </a:xfrm>
          </p:grpSpPr>
          <p:pic>
            <p:nvPicPr>
              <p:cNvPr id="15" name="Picture 14">
                <a:extLst>
                  <a:ext uri="{FF2B5EF4-FFF2-40B4-BE49-F238E27FC236}">
                    <a16:creationId xmlns:a16="http://schemas.microsoft.com/office/drawing/2014/main" id="{164D6BDA-473F-4302-AB3D-DF7655370228}"/>
                  </a:ext>
                  <a:ext uri="{C183D7F6-B498-43B3-948B-1728B52AA6E4}">
                    <adec:decorative xmlns:adec="http://schemas.microsoft.com/office/drawing/2017/decorative" val="1"/>
                  </a:ext>
                </a:extLst>
              </p:cNvPr>
              <p:cNvPicPr>
                <a:picLocks noChangeAspect="1"/>
              </p:cNvPicPr>
              <p:nvPr/>
            </p:nvPicPr>
            <p:blipFill rotWithShape="1">
              <a:blip r:embed="rId5" cstate="print">
                <a:clrChange>
                  <a:clrFrom>
                    <a:srgbClr val="F5F5F5"/>
                  </a:clrFrom>
                  <a:clrTo>
                    <a:srgbClr val="F5F5F5">
                      <a:alpha val="0"/>
                    </a:srgbClr>
                  </a:clrTo>
                </a:clrChange>
                <a:extLst>
                  <a:ext uri="{28A0092B-C50C-407E-A947-70E740481C1C}">
                    <a14:useLocalDpi xmlns:a14="http://schemas.microsoft.com/office/drawing/2010/main"/>
                  </a:ext>
                </a:extLst>
              </a:blip>
              <a:srcRect l="3698"/>
              <a:stretch/>
            </p:blipFill>
            <p:spPr>
              <a:xfrm>
                <a:off x="7787451" y="2790779"/>
                <a:ext cx="1419465" cy="572085"/>
              </a:xfrm>
              <a:prstGeom prst="rect">
                <a:avLst/>
              </a:prstGeom>
              <a:noFill/>
            </p:spPr>
          </p:pic>
          <p:pic>
            <p:nvPicPr>
              <p:cNvPr id="17" name="Picture 16">
                <a:extLst>
                  <a:ext uri="{FF2B5EF4-FFF2-40B4-BE49-F238E27FC236}">
                    <a16:creationId xmlns:a16="http://schemas.microsoft.com/office/drawing/2014/main" id="{5B321460-8D88-40B3-9469-3E0A6A33ED75}"/>
                  </a:ext>
                  <a:ext uri="{C183D7F6-B498-43B3-948B-1728B52AA6E4}">
                    <adec:decorative xmlns:adec="http://schemas.microsoft.com/office/drawing/2017/decorative" val="1"/>
                  </a:ext>
                </a:extLst>
              </p:cNvPr>
              <p:cNvPicPr>
                <a:picLocks noChangeAspect="1"/>
              </p:cNvPicPr>
              <p:nvPr/>
            </p:nvPicPr>
            <p:blipFill rotWithShape="1">
              <a:blip r:embed="rId7" cstate="print">
                <a:clrChange>
                  <a:clrFrom>
                    <a:srgbClr val="F5F5F5"/>
                  </a:clrFrom>
                  <a:clrTo>
                    <a:srgbClr val="F5F5F5">
                      <a:alpha val="0"/>
                    </a:srgbClr>
                  </a:clrTo>
                </a:clrChange>
                <a:extLst>
                  <a:ext uri="{28A0092B-C50C-407E-A947-70E740481C1C}">
                    <a14:useLocalDpi xmlns:a14="http://schemas.microsoft.com/office/drawing/2010/main"/>
                  </a:ext>
                </a:extLst>
              </a:blip>
              <a:srcRect l="5239" r="4382"/>
              <a:stretch/>
            </p:blipFill>
            <p:spPr>
              <a:xfrm>
                <a:off x="9118252" y="2825489"/>
                <a:ext cx="1147885" cy="510881"/>
              </a:xfrm>
              <a:prstGeom prst="rect">
                <a:avLst/>
              </a:prstGeom>
            </p:spPr>
          </p:pic>
        </p:grpSp>
        <p:pic>
          <p:nvPicPr>
            <p:cNvPr id="16" name="Picture 2">
              <a:extLst>
                <a:ext uri="{FF2B5EF4-FFF2-40B4-BE49-F238E27FC236}">
                  <a16:creationId xmlns:a16="http://schemas.microsoft.com/office/drawing/2014/main" id="{3A77FE0F-08CB-43F8-8B95-86104637A84B}"/>
                </a:ext>
              </a:extLst>
            </p:cNvPr>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9745192" y="4570364"/>
              <a:ext cx="242307" cy="242307"/>
            </a:xfrm>
            <a:prstGeom prst="rect">
              <a:avLst/>
            </a:prstGeom>
            <a:noFill/>
            <a:extLst>
              <a:ext uri="{909E8E84-426E-40DD-AFC4-6F175D3DCCD1}">
                <a14:hiddenFill xmlns:a14="http://schemas.microsoft.com/office/drawing/2010/main">
                  <a:solidFill>
                    <a:srgbClr val="FFFFFF"/>
                  </a:solidFill>
                </a14:hiddenFill>
              </a:ext>
            </a:extLst>
          </p:spPr>
        </p:pic>
        <p:sp>
          <p:nvSpPr>
            <p:cNvPr id="46" name="TextBox 45">
              <a:extLst>
                <a:ext uri="{FF2B5EF4-FFF2-40B4-BE49-F238E27FC236}">
                  <a16:creationId xmlns:a16="http://schemas.microsoft.com/office/drawing/2014/main" id="{F5F323E1-2CE8-453F-B5A4-CE2E5870F3F8}"/>
                </a:ext>
              </a:extLst>
            </p:cNvPr>
            <p:cNvSpPr txBox="1"/>
            <p:nvPr/>
          </p:nvSpPr>
          <p:spPr>
            <a:xfrm>
              <a:off x="9514866" y="4720690"/>
              <a:ext cx="714867" cy="428114"/>
            </a:xfrm>
            <a:prstGeom prst="rect">
              <a:avLst/>
            </a:prstGeom>
            <a:noFill/>
          </p:spPr>
          <p:txBody>
            <a:bodyPr wrap="square" lIns="179259" tIns="143407" rIns="179259" bIns="143407" rtlCol="0">
              <a:spAutoFit/>
            </a:bodyPr>
            <a:lstStyle/>
            <a:p>
              <a:pPr marL="0" marR="0" lvl="0" indent="0" algn="ctr" defTabSz="914139" rtl="0" eaLnBrk="1" fontAlgn="auto" latinLnBrk="0" hangingPunct="1">
                <a:lnSpc>
                  <a:spcPct val="90000"/>
                </a:lnSpc>
                <a:spcBef>
                  <a:spcPts val="0"/>
                </a:spcBef>
                <a:spcAft>
                  <a:spcPts val="588"/>
                </a:spcAft>
                <a:buClrTx/>
                <a:buSzTx/>
                <a:buFontTx/>
                <a:buNone/>
                <a:tabLst/>
                <a:defRPr/>
              </a:pPr>
              <a:r>
                <a:rPr kumimoji="0" lang="en-US" sz="5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Microsoft Defender</a:t>
              </a:r>
            </a:p>
          </p:txBody>
        </p:sp>
      </p:grpSp>
      <p:sp>
        <p:nvSpPr>
          <p:cNvPr id="5" name="TextBox 4">
            <a:extLst>
              <a:ext uri="{FF2B5EF4-FFF2-40B4-BE49-F238E27FC236}">
                <a16:creationId xmlns:a16="http://schemas.microsoft.com/office/drawing/2014/main" id="{8E12DE8A-7E5F-4B3C-D29B-39E40DABCB94}"/>
              </a:ext>
            </a:extLst>
          </p:cNvPr>
          <p:cNvSpPr txBox="1"/>
          <p:nvPr/>
        </p:nvSpPr>
        <p:spPr>
          <a:xfrm>
            <a:off x="298446" y="6292970"/>
            <a:ext cx="6264302" cy="315471"/>
          </a:xfrm>
          <a:prstGeom prst="rect">
            <a:avLst/>
          </a:prstGeom>
          <a:noFill/>
        </p:spPr>
        <p:txBody>
          <a:bodyPr wrap="square" lIns="0" tIns="0" rIns="0" bIns="0" anchor="t">
            <a:spAutoFit/>
          </a:bodyPr>
          <a:lstStyle/>
          <a:p>
            <a:pPr marL="0" marR="0" lvl="0" indent="0" algn="l" defTabSz="913963" rtl="0" eaLnBrk="1" fontAlgn="auto" latinLnBrk="0" hangingPunct="1">
              <a:lnSpc>
                <a:spcPct val="100000"/>
              </a:lnSpc>
              <a:spcBef>
                <a:spcPts val="27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Segoe UI"/>
                <a:ea typeface="+mn-ea"/>
                <a:cs typeface="+mn-cs"/>
              </a:rPr>
              <a:t>Note: Not all features/product logos shown.</a:t>
            </a:r>
          </a:p>
          <a:p>
            <a:pPr marL="0" marR="0" lvl="2" indent="0" algn="l" defTabSz="914400" rtl="0" eaLnBrk="1" fontAlgn="auto" latinLnBrk="0" hangingPunct="1">
              <a:lnSpc>
                <a:spcPct val="100000"/>
              </a:lnSpc>
              <a:spcBef>
                <a:spcPts val="270"/>
              </a:spcBef>
              <a:spcAft>
                <a:spcPts val="0"/>
              </a:spcAft>
              <a:buClr>
                <a:srgbClr val="FFFFFF">
                  <a:lumMod val="50000"/>
                </a:srgbClr>
              </a:buClr>
              <a:buSzPct val="90000"/>
              <a:buFontTx/>
              <a:buNone/>
              <a:tabLst/>
              <a:defRPr/>
            </a:pPr>
            <a:r>
              <a:rPr kumimoji="0" lang="en-US" sz="900" b="0" i="0" u="none" strike="noStrike" kern="1200" cap="none" spc="0" normalizeH="0" baseline="0" noProof="0">
                <a:ln>
                  <a:noFill/>
                </a:ln>
                <a:solidFill>
                  <a:srgbClr val="000000"/>
                </a:solidFill>
                <a:effectLst/>
                <a:uLnTx/>
                <a:uFillTx/>
                <a:latin typeface="Segoe UI"/>
                <a:ea typeface="+mn-ea"/>
                <a:cs typeface="Segoe UI Semibold"/>
              </a:rPr>
              <a:t>Price is subject to change based on subscription term, currency and region</a:t>
            </a:r>
          </a:p>
        </p:txBody>
      </p:sp>
      <p:sp>
        <p:nvSpPr>
          <p:cNvPr id="21" name="TextBox 20">
            <a:extLst>
              <a:ext uri="{FF2B5EF4-FFF2-40B4-BE49-F238E27FC236}">
                <a16:creationId xmlns:a16="http://schemas.microsoft.com/office/drawing/2014/main" id="{22A5A67D-5A85-4CC1-A84A-88766BDD889D}"/>
              </a:ext>
              <a:ext uri="{C183D7F6-B498-43B3-948B-1728B52AA6E4}">
                <adec:decorative xmlns:adec="http://schemas.microsoft.com/office/drawing/2017/decorative" val="0"/>
              </a:ext>
            </a:extLst>
          </p:cNvPr>
          <p:cNvSpPr txBox="1"/>
          <p:nvPr/>
        </p:nvSpPr>
        <p:spPr>
          <a:xfrm>
            <a:off x="8782818" y="6045310"/>
            <a:ext cx="1941729" cy="483514"/>
          </a:xfrm>
          <a:prstGeom prst="rect">
            <a:avLst/>
          </a:prstGeom>
          <a:noFill/>
        </p:spPr>
        <p:txBody>
          <a:bodyPr wrap="none" lIns="137141" tIns="143407" rIns="179259" bIns="143407" rtlCol="0">
            <a:spAutoFit/>
          </a:bodyPr>
          <a:lstStyle/>
          <a:p>
            <a:pPr marL="0" marR="0" lvl="0" indent="0" algn="l" defTabSz="914139" rtl="0" eaLnBrk="1" fontAlgn="auto" latinLnBrk="0" hangingPunct="1">
              <a:lnSpc>
                <a:spcPct val="90000"/>
              </a:lnSpc>
              <a:spcBef>
                <a:spcPts val="0"/>
              </a:spcBef>
              <a:spcAft>
                <a:spcPts val="588"/>
              </a:spcAft>
              <a:buClrTx/>
              <a:buSzTx/>
              <a:buFontTx/>
              <a:buNone/>
              <a:tabLst/>
              <a:defRPr/>
            </a:pPr>
            <a:r>
              <a:rPr kumimoji="0" lang="en-US" sz="1400" b="1" i="0" u="none" strike="noStrike" kern="1200" cap="none" spc="0" normalizeH="0" baseline="0" noProof="0">
                <a:ln>
                  <a:noFill/>
                </a:ln>
                <a:solidFill>
                  <a:srgbClr val="0078D4"/>
                </a:solidFill>
                <a:effectLst/>
                <a:uLnTx/>
                <a:uFillTx/>
                <a:latin typeface="Segoe UI Semibold"/>
                <a:ea typeface="+mn-ea"/>
                <a:cs typeface="+mn-cs"/>
              </a:rPr>
              <a:t>$22 </a:t>
            </a:r>
            <a:r>
              <a:rPr kumimoji="0" lang="en-US" sz="1400" b="0" i="0" u="none" strike="noStrike" kern="1200" cap="none" spc="0" normalizeH="0" baseline="0" noProof="0">
                <a:ln>
                  <a:noFill/>
                </a:ln>
                <a:solidFill>
                  <a:srgbClr val="000000"/>
                </a:solidFill>
                <a:effectLst/>
                <a:uLnTx/>
                <a:uFillTx/>
                <a:latin typeface="Segoe UI Semibold"/>
                <a:ea typeface="+mn-ea"/>
                <a:cs typeface="+mn-cs"/>
              </a:rPr>
              <a:t>per user/month</a:t>
            </a:r>
          </a:p>
        </p:txBody>
      </p:sp>
    </p:spTree>
    <p:extLst>
      <p:ext uri="{BB962C8B-B14F-4D97-AF65-F5344CB8AC3E}">
        <p14:creationId xmlns:p14="http://schemas.microsoft.com/office/powerpoint/2010/main" val="357866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Top Corners Rounded 20">
            <a:extLst>
              <a:ext uri="{FF2B5EF4-FFF2-40B4-BE49-F238E27FC236}">
                <a16:creationId xmlns:a16="http://schemas.microsoft.com/office/drawing/2014/main" id="{1B33DFB9-AB91-6BD2-17D0-EDC5538FDB78}"/>
              </a:ext>
              <a:ext uri="{C183D7F6-B498-43B3-948B-1728B52AA6E4}">
                <adec:decorative xmlns:adec="http://schemas.microsoft.com/office/drawing/2017/decorative" val="1"/>
              </a:ext>
            </a:extLst>
          </p:cNvPr>
          <p:cNvSpPr/>
          <p:nvPr/>
        </p:nvSpPr>
        <p:spPr bwMode="auto">
          <a:xfrm>
            <a:off x="588260" y="1540861"/>
            <a:ext cx="10865553" cy="4303427"/>
          </a:xfrm>
          <a:prstGeom prst="round2SameRect">
            <a:avLst>
              <a:gd name="adj1" fmla="val 3837"/>
              <a:gd name="adj2" fmla="val 0"/>
            </a:avLst>
          </a:prstGeom>
          <a:solidFill>
            <a:schemeClr val="bg1">
              <a:lumMod val="85000"/>
              <a:alpha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6439DBCA-10E6-6A34-ECCA-7AB25CFC20D8}"/>
              </a:ext>
            </a:extLst>
          </p:cNvPr>
          <p:cNvSpPr>
            <a:spLocks noGrp="1"/>
          </p:cNvSpPr>
          <p:nvPr>
            <p:ph type="title"/>
          </p:nvPr>
        </p:nvSpPr>
        <p:spPr>
          <a:xfrm>
            <a:off x="574816" y="510988"/>
            <a:ext cx="11018520" cy="430887"/>
          </a:xfrm>
        </p:spPr>
        <p:txBody>
          <a:bodyPr lIns="0" tIns="0" rIns="0" bIns="0">
            <a:spAutoFit/>
          </a:bodyPr>
          <a:lstStyle/>
          <a:p>
            <a:r>
              <a:rPr lang="en-US"/>
              <a:t>Top of mind for our customers…</a:t>
            </a:r>
          </a:p>
        </p:txBody>
      </p:sp>
      <p:grpSp>
        <p:nvGrpSpPr>
          <p:cNvPr id="29" name="Group 28" descr="How do you meet employee needs for remote flexibility AND in-person collaboration?&#10;">
            <a:extLst>
              <a:ext uri="{FF2B5EF4-FFF2-40B4-BE49-F238E27FC236}">
                <a16:creationId xmlns:a16="http://schemas.microsoft.com/office/drawing/2014/main" id="{84E224D7-609E-7F2C-25F7-7B389541F69A}"/>
              </a:ext>
            </a:extLst>
          </p:cNvPr>
          <p:cNvGrpSpPr/>
          <p:nvPr/>
        </p:nvGrpSpPr>
        <p:grpSpPr>
          <a:xfrm>
            <a:off x="878878" y="1784637"/>
            <a:ext cx="3253275" cy="2153454"/>
            <a:chOff x="1457229" y="1784637"/>
            <a:chExt cx="3253275" cy="2153454"/>
          </a:xfrm>
        </p:grpSpPr>
        <p:sp>
          <p:nvSpPr>
            <p:cNvPr id="73" name="Rectangle 72">
              <a:extLst>
                <a:ext uri="{FF2B5EF4-FFF2-40B4-BE49-F238E27FC236}">
                  <a16:creationId xmlns:a16="http://schemas.microsoft.com/office/drawing/2014/main" id="{31BD86F2-4711-A791-AD69-3E219AF1487C}"/>
                </a:ext>
                <a:ext uri="{C183D7F6-B498-43B3-948B-1728B52AA6E4}">
                  <adec:decorative xmlns:adec="http://schemas.microsoft.com/office/drawing/2017/decorative" val="1"/>
                </a:ext>
              </a:extLst>
            </p:cNvPr>
            <p:cNvSpPr/>
            <p:nvPr/>
          </p:nvSpPr>
          <p:spPr bwMode="auto">
            <a:xfrm>
              <a:off x="1457229" y="1784637"/>
              <a:ext cx="3253275" cy="2153454"/>
            </a:xfrm>
            <a:prstGeom prst="rect">
              <a:avLst/>
            </a:prstGeom>
            <a:solidFill>
              <a:schemeClr val="bg1"/>
            </a:solidFill>
            <a:ln w="9525" cap="flat" cmpd="sng" algn="ctr">
              <a:solidFill>
                <a:srgbClr val="FFFFFF">
                  <a:lumMod val="85000"/>
                </a:srgbClr>
              </a:solidFill>
              <a:prstDash val="solid"/>
              <a:headEnd type="none" w="med" len="med"/>
              <a:tailEnd type="none" w="med" len="med"/>
            </a:ln>
            <a:effectLst/>
          </p:spPr>
          <p:txBody>
            <a:bodyPr rot="0" spcFirstLastPara="0" vertOverflow="overflow" horzOverflow="overflow" vert="horz" wrap="square" lIns="274320" tIns="731520"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ts val="800"/>
                </a:spcBef>
                <a:spcAft>
                  <a:spcPts val="0"/>
                </a:spcAft>
                <a:buClrTx/>
                <a:buSzTx/>
                <a:buFontTx/>
                <a:buNone/>
                <a:tabLst/>
                <a:defRPr/>
              </a:pPr>
              <a:r>
                <a:rPr kumimoji="0" lang="en-US" sz="1600" b="0" i="0" u="none" strike="noStrike" kern="1200" cap="none" spc="0" normalizeH="0" baseline="0" noProof="0">
                  <a:ln>
                    <a:noFill/>
                  </a:ln>
                  <a:solidFill>
                    <a:srgbClr val="5D5BD4"/>
                  </a:solidFill>
                  <a:effectLst/>
                  <a:uLnTx/>
                  <a:uFillTx/>
                  <a:latin typeface="Segoe UI Semibold"/>
                  <a:ea typeface="Segoe UI" pitchFamily="34" charset="0"/>
                  <a:cs typeface="Segoe UI"/>
                </a:rPr>
                <a:t>How do you meet employee needs for remote flexibility AND in-person collaboration?</a:t>
              </a:r>
            </a:p>
          </p:txBody>
        </p:sp>
        <p:grpSp>
          <p:nvGrpSpPr>
            <p:cNvPr id="14" name="Group 11">
              <a:extLst>
                <a:ext uri="{FF2B5EF4-FFF2-40B4-BE49-F238E27FC236}">
                  <a16:creationId xmlns:a16="http://schemas.microsoft.com/office/drawing/2014/main" id="{8B4910E4-F577-7E78-DD2B-EC6C85AAC50A}"/>
                </a:ext>
                <a:ext uri="{C183D7F6-B498-43B3-948B-1728B52AA6E4}">
                  <adec:decorative xmlns:adec="http://schemas.microsoft.com/office/drawing/2017/decorative" val="1"/>
                </a:ext>
              </a:extLst>
            </p:cNvPr>
            <p:cNvGrpSpPr>
              <a:grpSpLocks noChangeAspect="1"/>
            </p:cNvGrpSpPr>
            <p:nvPr/>
          </p:nvGrpSpPr>
          <p:grpSpPr bwMode="auto">
            <a:xfrm>
              <a:off x="1727101" y="2024787"/>
              <a:ext cx="507032" cy="299791"/>
              <a:chOff x="1174" y="1815"/>
              <a:chExt cx="252" cy="149"/>
            </a:xfrm>
          </p:grpSpPr>
          <p:sp>
            <p:nvSpPr>
              <p:cNvPr id="15" name="Freeform 12">
                <a:extLst>
                  <a:ext uri="{FF2B5EF4-FFF2-40B4-BE49-F238E27FC236}">
                    <a16:creationId xmlns:a16="http://schemas.microsoft.com/office/drawing/2014/main" id="{2E6031DD-52C9-CF3B-F35D-BF22F0EE319D}"/>
                  </a:ext>
                </a:extLst>
              </p:cNvPr>
              <p:cNvSpPr>
                <a:spLocks/>
              </p:cNvSpPr>
              <p:nvPr/>
            </p:nvSpPr>
            <p:spPr bwMode="auto">
              <a:xfrm>
                <a:off x="1174" y="1925"/>
                <a:ext cx="56" cy="39"/>
              </a:xfrm>
              <a:custGeom>
                <a:avLst/>
                <a:gdLst>
                  <a:gd name="T0" fmla="*/ 0 w 75"/>
                  <a:gd name="T1" fmla="*/ 53 h 53"/>
                  <a:gd name="T2" fmla="*/ 0 w 75"/>
                  <a:gd name="T3" fmla="*/ 53 h 53"/>
                  <a:gd name="T4" fmla="*/ 63 w 75"/>
                  <a:gd name="T5" fmla="*/ 53 h 53"/>
                  <a:gd name="T6" fmla="*/ 63 w 75"/>
                  <a:gd name="T7" fmla="*/ 53 h 53"/>
                  <a:gd name="T8" fmla="*/ 75 w 75"/>
                  <a:gd name="T9" fmla="*/ 4 h 53"/>
                  <a:gd name="T10" fmla="*/ 54 w 75"/>
                  <a:gd name="T11" fmla="*/ 0 h 53"/>
                  <a:gd name="T12" fmla="*/ 0 w 75"/>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75" h="53">
                    <a:moveTo>
                      <a:pt x="0" y="53"/>
                    </a:moveTo>
                    <a:lnTo>
                      <a:pt x="0" y="53"/>
                    </a:lnTo>
                    <a:lnTo>
                      <a:pt x="63" y="53"/>
                    </a:lnTo>
                    <a:lnTo>
                      <a:pt x="63" y="53"/>
                    </a:lnTo>
                    <a:cubicBezTo>
                      <a:pt x="63" y="35"/>
                      <a:pt x="67" y="19"/>
                      <a:pt x="75" y="4"/>
                    </a:cubicBezTo>
                    <a:cubicBezTo>
                      <a:pt x="69" y="1"/>
                      <a:pt x="61" y="0"/>
                      <a:pt x="54" y="0"/>
                    </a:cubicBezTo>
                    <a:cubicBezTo>
                      <a:pt x="24" y="0"/>
                      <a:pt x="0" y="24"/>
                      <a:pt x="0" y="53"/>
                    </a:cubicBezTo>
                    <a:close/>
                  </a:path>
                </a:pathLst>
              </a:custGeom>
              <a:solidFill>
                <a:srgbClr val="D1D1D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16" name="Freeform 13">
                <a:extLst>
                  <a:ext uri="{FF2B5EF4-FFF2-40B4-BE49-F238E27FC236}">
                    <a16:creationId xmlns:a16="http://schemas.microsoft.com/office/drawing/2014/main" id="{01B04E08-5D58-83BA-5EBB-1BCE60EE1D5E}"/>
                  </a:ext>
                </a:extLst>
              </p:cNvPr>
              <p:cNvSpPr>
                <a:spLocks/>
              </p:cNvSpPr>
              <p:nvPr/>
            </p:nvSpPr>
            <p:spPr bwMode="auto">
              <a:xfrm>
                <a:off x="1241" y="1905"/>
                <a:ext cx="103" cy="59"/>
              </a:xfrm>
              <a:custGeom>
                <a:avLst/>
                <a:gdLst>
                  <a:gd name="T0" fmla="*/ 22 w 138"/>
                  <a:gd name="T1" fmla="*/ 25 h 80"/>
                  <a:gd name="T2" fmla="*/ 22 w 138"/>
                  <a:gd name="T3" fmla="*/ 25 h 80"/>
                  <a:gd name="T4" fmla="*/ 13 w 138"/>
                  <a:gd name="T5" fmla="*/ 36 h 80"/>
                  <a:gd name="T6" fmla="*/ 6 w 138"/>
                  <a:gd name="T7" fmla="*/ 48 h 80"/>
                  <a:gd name="T8" fmla="*/ 0 w 138"/>
                  <a:gd name="T9" fmla="*/ 80 h 80"/>
                  <a:gd name="T10" fmla="*/ 17 w 138"/>
                  <a:gd name="T11" fmla="*/ 80 h 80"/>
                  <a:gd name="T12" fmla="*/ 30 w 138"/>
                  <a:gd name="T13" fmla="*/ 80 h 80"/>
                  <a:gd name="T14" fmla="*/ 44 w 138"/>
                  <a:gd name="T15" fmla="*/ 80 h 80"/>
                  <a:gd name="T16" fmla="*/ 116 w 138"/>
                  <a:gd name="T17" fmla="*/ 80 h 80"/>
                  <a:gd name="T18" fmla="*/ 138 w 138"/>
                  <a:gd name="T19" fmla="*/ 25 h 80"/>
                  <a:gd name="T20" fmla="*/ 80 w 138"/>
                  <a:gd name="T21" fmla="*/ 0 h 80"/>
                  <a:gd name="T22" fmla="*/ 22 w 138"/>
                  <a:gd name="T23" fmla="*/ 2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 h="80">
                    <a:moveTo>
                      <a:pt x="22" y="25"/>
                    </a:moveTo>
                    <a:lnTo>
                      <a:pt x="22" y="25"/>
                    </a:lnTo>
                    <a:cubicBezTo>
                      <a:pt x="19" y="28"/>
                      <a:pt x="16" y="32"/>
                      <a:pt x="13" y="36"/>
                    </a:cubicBezTo>
                    <a:cubicBezTo>
                      <a:pt x="11" y="40"/>
                      <a:pt x="8" y="44"/>
                      <a:pt x="6" y="48"/>
                    </a:cubicBezTo>
                    <a:cubicBezTo>
                      <a:pt x="2" y="58"/>
                      <a:pt x="0" y="69"/>
                      <a:pt x="0" y="80"/>
                    </a:cubicBezTo>
                    <a:lnTo>
                      <a:pt x="17" y="80"/>
                    </a:lnTo>
                    <a:lnTo>
                      <a:pt x="30" y="80"/>
                    </a:lnTo>
                    <a:lnTo>
                      <a:pt x="44" y="80"/>
                    </a:lnTo>
                    <a:lnTo>
                      <a:pt x="116" y="80"/>
                    </a:lnTo>
                    <a:cubicBezTo>
                      <a:pt x="116" y="58"/>
                      <a:pt x="124" y="39"/>
                      <a:pt x="138" y="25"/>
                    </a:cubicBezTo>
                    <a:cubicBezTo>
                      <a:pt x="123" y="9"/>
                      <a:pt x="103" y="0"/>
                      <a:pt x="80" y="0"/>
                    </a:cubicBezTo>
                    <a:cubicBezTo>
                      <a:pt x="57" y="0"/>
                      <a:pt x="36" y="9"/>
                      <a:pt x="22" y="25"/>
                    </a:cubicBezTo>
                    <a:close/>
                  </a:path>
                </a:pathLst>
              </a:custGeom>
              <a:solidFill>
                <a:schemeClr val="accent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17" name="Freeform 14">
                <a:extLst>
                  <a:ext uri="{FF2B5EF4-FFF2-40B4-BE49-F238E27FC236}">
                    <a16:creationId xmlns:a16="http://schemas.microsoft.com/office/drawing/2014/main" id="{B712FBC4-324A-80D1-385A-7488E8E10B15}"/>
                  </a:ext>
                </a:extLst>
              </p:cNvPr>
              <p:cNvSpPr>
                <a:spLocks/>
              </p:cNvSpPr>
              <p:nvPr/>
            </p:nvSpPr>
            <p:spPr bwMode="auto">
              <a:xfrm>
                <a:off x="1347" y="1924"/>
                <a:ext cx="79" cy="40"/>
              </a:xfrm>
              <a:custGeom>
                <a:avLst/>
                <a:gdLst>
                  <a:gd name="T0" fmla="*/ 53 w 106"/>
                  <a:gd name="T1" fmla="*/ 0 h 54"/>
                  <a:gd name="T2" fmla="*/ 53 w 106"/>
                  <a:gd name="T3" fmla="*/ 0 h 54"/>
                  <a:gd name="T4" fmla="*/ 32 w 106"/>
                  <a:gd name="T5" fmla="*/ 5 h 54"/>
                  <a:gd name="T6" fmla="*/ 20 w 106"/>
                  <a:gd name="T7" fmla="*/ 12 h 54"/>
                  <a:gd name="T8" fmla="*/ 10 w 106"/>
                  <a:gd name="T9" fmla="*/ 22 h 54"/>
                  <a:gd name="T10" fmla="*/ 0 w 106"/>
                  <a:gd name="T11" fmla="*/ 54 h 54"/>
                  <a:gd name="T12" fmla="*/ 17 w 106"/>
                  <a:gd name="T13" fmla="*/ 54 h 54"/>
                  <a:gd name="T14" fmla="*/ 30 w 106"/>
                  <a:gd name="T15" fmla="*/ 54 h 54"/>
                  <a:gd name="T16" fmla="*/ 44 w 106"/>
                  <a:gd name="T17" fmla="*/ 54 h 54"/>
                  <a:gd name="T18" fmla="*/ 106 w 106"/>
                  <a:gd name="T19" fmla="*/ 54 h 54"/>
                  <a:gd name="T20" fmla="*/ 53 w 106"/>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54">
                    <a:moveTo>
                      <a:pt x="53" y="0"/>
                    </a:moveTo>
                    <a:lnTo>
                      <a:pt x="53" y="0"/>
                    </a:lnTo>
                    <a:cubicBezTo>
                      <a:pt x="45" y="0"/>
                      <a:pt x="38" y="2"/>
                      <a:pt x="32" y="5"/>
                    </a:cubicBezTo>
                    <a:cubicBezTo>
                      <a:pt x="27" y="7"/>
                      <a:pt x="24" y="9"/>
                      <a:pt x="20" y="12"/>
                    </a:cubicBezTo>
                    <a:cubicBezTo>
                      <a:pt x="16" y="15"/>
                      <a:pt x="13" y="18"/>
                      <a:pt x="10" y="22"/>
                    </a:cubicBezTo>
                    <a:cubicBezTo>
                      <a:pt x="4" y="31"/>
                      <a:pt x="0" y="42"/>
                      <a:pt x="0" y="54"/>
                    </a:cubicBezTo>
                    <a:lnTo>
                      <a:pt x="17" y="54"/>
                    </a:lnTo>
                    <a:lnTo>
                      <a:pt x="30" y="54"/>
                    </a:lnTo>
                    <a:lnTo>
                      <a:pt x="44" y="54"/>
                    </a:lnTo>
                    <a:lnTo>
                      <a:pt x="106" y="54"/>
                    </a:lnTo>
                    <a:cubicBezTo>
                      <a:pt x="106" y="24"/>
                      <a:pt x="82" y="0"/>
                      <a:pt x="53" y="0"/>
                    </a:cubicBezTo>
                    <a:close/>
                  </a:path>
                </a:pathLst>
              </a:custGeom>
              <a:solidFill>
                <a:srgbClr val="C1C1C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18" name="Freeform 15">
                <a:extLst>
                  <a:ext uri="{FF2B5EF4-FFF2-40B4-BE49-F238E27FC236}">
                    <a16:creationId xmlns:a16="http://schemas.microsoft.com/office/drawing/2014/main" id="{56638C11-FE1A-7EE5-BDB0-8451ECDE5838}"/>
                  </a:ext>
                </a:extLst>
              </p:cNvPr>
              <p:cNvSpPr>
                <a:spLocks/>
              </p:cNvSpPr>
              <p:nvPr/>
            </p:nvSpPr>
            <p:spPr bwMode="auto">
              <a:xfrm>
                <a:off x="1362" y="1865"/>
                <a:ext cx="49" cy="50"/>
              </a:xfrm>
              <a:custGeom>
                <a:avLst/>
                <a:gdLst>
                  <a:gd name="T0" fmla="*/ 31 w 66"/>
                  <a:gd name="T1" fmla="*/ 66 h 67"/>
                  <a:gd name="T2" fmla="*/ 31 w 66"/>
                  <a:gd name="T3" fmla="*/ 66 h 67"/>
                  <a:gd name="T4" fmla="*/ 33 w 66"/>
                  <a:gd name="T5" fmla="*/ 67 h 67"/>
                  <a:gd name="T6" fmla="*/ 35 w 66"/>
                  <a:gd name="T7" fmla="*/ 66 h 67"/>
                  <a:gd name="T8" fmla="*/ 57 w 66"/>
                  <a:gd name="T9" fmla="*/ 56 h 67"/>
                  <a:gd name="T10" fmla="*/ 66 w 66"/>
                  <a:gd name="T11" fmla="*/ 33 h 67"/>
                  <a:gd name="T12" fmla="*/ 33 w 66"/>
                  <a:gd name="T13" fmla="*/ 0 h 67"/>
                  <a:gd name="T14" fmla="*/ 0 w 66"/>
                  <a:gd name="T15" fmla="*/ 33 h 67"/>
                  <a:gd name="T16" fmla="*/ 9 w 66"/>
                  <a:gd name="T17" fmla="*/ 56 h 67"/>
                  <a:gd name="T18" fmla="*/ 31 w 66"/>
                  <a:gd name="T19" fmla="*/ 6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67">
                    <a:moveTo>
                      <a:pt x="31" y="66"/>
                    </a:moveTo>
                    <a:lnTo>
                      <a:pt x="31" y="66"/>
                    </a:lnTo>
                    <a:cubicBezTo>
                      <a:pt x="31" y="66"/>
                      <a:pt x="32" y="67"/>
                      <a:pt x="33" y="67"/>
                    </a:cubicBezTo>
                    <a:cubicBezTo>
                      <a:pt x="34" y="67"/>
                      <a:pt x="34" y="66"/>
                      <a:pt x="35" y="66"/>
                    </a:cubicBezTo>
                    <a:cubicBezTo>
                      <a:pt x="44" y="66"/>
                      <a:pt x="51" y="62"/>
                      <a:pt x="57" y="56"/>
                    </a:cubicBezTo>
                    <a:cubicBezTo>
                      <a:pt x="63" y="50"/>
                      <a:pt x="66" y="42"/>
                      <a:pt x="66" y="33"/>
                    </a:cubicBezTo>
                    <a:cubicBezTo>
                      <a:pt x="66" y="15"/>
                      <a:pt x="51" y="0"/>
                      <a:pt x="33" y="0"/>
                    </a:cubicBezTo>
                    <a:cubicBezTo>
                      <a:pt x="14" y="0"/>
                      <a:pt x="0" y="15"/>
                      <a:pt x="0" y="33"/>
                    </a:cubicBezTo>
                    <a:cubicBezTo>
                      <a:pt x="0" y="42"/>
                      <a:pt x="3" y="50"/>
                      <a:pt x="9" y="56"/>
                    </a:cubicBezTo>
                    <a:cubicBezTo>
                      <a:pt x="15" y="62"/>
                      <a:pt x="22" y="66"/>
                      <a:pt x="31" y="66"/>
                    </a:cubicBezTo>
                    <a:close/>
                  </a:path>
                </a:pathLst>
              </a:custGeom>
              <a:solidFill>
                <a:srgbClr val="C1C1C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19" name="Freeform 16">
                <a:extLst>
                  <a:ext uri="{FF2B5EF4-FFF2-40B4-BE49-F238E27FC236}">
                    <a16:creationId xmlns:a16="http://schemas.microsoft.com/office/drawing/2014/main" id="{8AACCD87-93D3-472C-1D8F-D50EEBE87CA0}"/>
                  </a:ext>
                </a:extLst>
              </p:cNvPr>
              <p:cNvSpPr>
                <a:spLocks/>
              </p:cNvSpPr>
              <p:nvPr/>
            </p:nvSpPr>
            <p:spPr bwMode="auto">
              <a:xfrm>
                <a:off x="1261" y="1815"/>
                <a:ext cx="79" cy="80"/>
              </a:xfrm>
              <a:custGeom>
                <a:avLst/>
                <a:gdLst>
                  <a:gd name="T0" fmla="*/ 23 w 106"/>
                  <a:gd name="T1" fmla="*/ 98 h 107"/>
                  <a:gd name="T2" fmla="*/ 23 w 106"/>
                  <a:gd name="T3" fmla="*/ 98 h 107"/>
                  <a:gd name="T4" fmla="*/ 49 w 106"/>
                  <a:gd name="T5" fmla="*/ 107 h 107"/>
                  <a:gd name="T6" fmla="*/ 53 w 106"/>
                  <a:gd name="T7" fmla="*/ 107 h 107"/>
                  <a:gd name="T8" fmla="*/ 57 w 106"/>
                  <a:gd name="T9" fmla="*/ 107 h 107"/>
                  <a:gd name="T10" fmla="*/ 83 w 106"/>
                  <a:gd name="T11" fmla="*/ 98 h 107"/>
                  <a:gd name="T12" fmla="*/ 106 w 106"/>
                  <a:gd name="T13" fmla="*/ 54 h 107"/>
                  <a:gd name="T14" fmla="*/ 75 w 106"/>
                  <a:gd name="T15" fmla="*/ 5 h 107"/>
                  <a:gd name="T16" fmla="*/ 53 w 106"/>
                  <a:gd name="T17" fmla="*/ 0 h 107"/>
                  <a:gd name="T18" fmla="*/ 31 w 106"/>
                  <a:gd name="T19" fmla="*/ 5 h 107"/>
                  <a:gd name="T20" fmla="*/ 31 w 106"/>
                  <a:gd name="T21" fmla="*/ 5 h 107"/>
                  <a:gd name="T22" fmla="*/ 0 w 106"/>
                  <a:gd name="T23" fmla="*/ 54 h 107"/>
                  <a:gd name="T24" fmla="*/ 23 w 106"/>
                  <a:gd name="T25" fmla="*/ 98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107">
                    <a:moveTo>
                      <a:pt x="23" y="98"/>
                    </a:moveTo>
                    <a:lnTo>
                      <a:pt x="23" y="98"/>
                    </a:lnTo>
                    <a:cubicBezTo>
                      <a:pt x="30" y="103"/>
                      <a:pt x="39" y="106"/>
                      <a:pt x="49" y="107"/>
                    </a:cubicBezTo>
                    <a:cubicBezTo>
                      <a:pt x="50" y="107"/>
                      <a:pt x="52" y="107"/>
                      <a:pt x="53" y="107"/>
                    </a:cubicBezTo>
                    <a:cubicBezTo>
                      <a:pt x="54" y="107"/>
                      <a:pt x="55" y="107"/>
                      <a:pt x="57" y="107"/>
                    </a:cubicBezTo>
                    <a:cubicBezTo>
                      <a:pt x="66" y="106"/>
                      <a:pt x="76" y="103"/>
                      <a:pt x="83" y="98"/>
                    </a:cubicBezTo>
                    <a:cubicBezTo>
                      <a:pt x="97" y="88"/>
                      <a:pt x="106" y="72"/>
                      <a:pt x="106" y="54"/>
                    </a:cubicBezTo>
                    <a:cubicBezTo>
                      <a:pt x="106" y="32"/>
                      <a:pt x="93" y="14"/>
                      <a:pt x="75" y="5"/>
                    </a:cubicBezTo>
                    <a:cubicBezTo>
                      <a:pt x="68" y="2"/>
                      <a:pt x="61" y="0"/>
                      <a:pt x="53" y="0"/>
                    </a:cubicBezTo>
                    <a:cubicBezTo>
                      <a:pt x="45" y="0"/>
                      <a:pt x="38" y="2"/>
                      <a:pt x="31" y="5"/>
                    </a:cubicBezTo>
                    <a:lnTo>
                      <a:pt x="31" y="5"/>
                    </a:lnTo>
                    <a:cubicBezTo>
                      <a:pt x="12" y="14"/>
                      <a:pt x="0" y="32"/>
                      <a:pt x="0" y="54"/>
                    </a:cubicBezTo>
                    <a:cubicBezTo>
                      <a:pt x="0" y="72"/>
                      <a:pt x="9" y="88"/>
                      <a:pt x="23" y="98"/>
                    </a:cubicBezTo>
                    <a:close/>
                  </a:path>
                </a:pathLst>
              </a:custGeom>
              <a:solidFill>
                <a:schemeClr val="accent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20" name="Freeform 17">
                <a:extLst>
                  <a:ext uri="{FF2B5EF4-FFF2-40B4-BE49-F238E27FC236}">
                    <a16:creationId xmlns:a16="http://schemas.microsoft.com/office/drawing/2014/main" id="{631A4C2E-413E-10B1-8340-82353DB34D59}"/>
                  </a:ext>
                </a:extLst>
              </p:cNvPr>
              <p:cNvSpPr>
                <a:spLocks/>
              </p:cNvSpPr>
              <p:nvPr/>
            </p:nvSpPr>
            <p:spPr bwMode="auto">
              <a:xfrm>
                <a:off x="1184" y="1856"/>
                <a:ext cx="60" cy="59"/>
              </a:xfrm>
              <a:custGeom>
                <a:avLst/>
                <a:gdLst>
                  <a:gd name="T0" fmla="*/ 40 w 80"/>
                  <a:gd name="T1" fmla="*/ 0 h 80"/>
                  <a:gd name="T2" fmla="*/ 40 w 80"/>
                  <a:gd name="T3" fmla="*/ 0 h 80"/>
                  <a:gd name="T4" fmla="*/ 0 w 80"/>
                  <a:gd name="T5" fmla="*/ 40 h 80"/>
                  <a:gd name="T6" fmla="*/ 14 w 80"/>
                  <a:gd name="T7" fmla="*/ 70 h 80"/>
                  <a:gd name="T8" fmla="*/ 37 w 80"/>
                  <a:gd name="T9" fmla="*/ 80 h 80"/>
                  <a:gd name="T10" fmla="*/ 40 w 80"/>
                  <a:gd name="T11" fmla="*/ 80 h 80"/>
                  <a:gd name="T12" fmla="*/ 42 w 80"/>
                  <a:gd name="T13" fmla="*/ 80 h 80"/>
                  <a:gd name="T14" fmla="*/ 65 w 80"/>
                  <a:gd name="T15" fmla="*/ 70 h 80"/>
                  <a:gd name="T16" fmla="*/ 80 w 80"/>
                  <a:gd name="T17" fmla="*/ 40 h 80"/>
                  <a:gd name="T18" fmla="*/ 40 w 80"/>
                  <a:gd name="T1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lnTo>
                      <a:pt x="40" y="0"/>
                    </a:lnTo>
                    <a:cubicBezTo>
                      <a:pt x="18" y="0"/>
                      <a:pt x="0" y="18"/>
                      <a:pt x="0" y="40"/>
                    </a:cubicBezTo>
                    <a:cubicBezTo>
                      <a:pt x="0" y="52"/>
                      <a:pt x="5" y="63"/>
                      <a:pt x="14" y="70"/>
                    </a:cubicBezTo>
                    <a:cubicBezTo>
                      <a:pt x="21" y="76"/>
                      <a:pt x="29" y="79"/>
                      <a:pt x="37" y="80"/>
                    </a:cubicBezTo>
                    <a:cubicBezTo>
                      <a:pt x="38" y="80"/>
                      <a:pt x="39" y="80"/>
                      <a:pt x="40" y="80"/>
                    </a:cubicBezTo>
                    <a:cubicBezTo>
                      <a:pt x="41" y="80"/>
                      <a:pt x="41" y="80"/>
                      <a:pt x="42" y="80"/>
                    </a:cubicBezTo>
                    <a:cubicBezTo>
                      <a:pt x="51" y="79"/>
                      <a:pt x="59" y="76"/>
                      <a:pt x="65" y="70"/>
                    </a:cubicBezTo>
                    <a:cubicBezTo>
                      <a:pt x="74" y="63"/>
                      <a:pt x="80" y="52"/>
                      <a:pt x="80" y="40"/>
                    </a:cubicBezTo>
                    <a:cubicBezTo>
                      <a:pt x="80" y="18"/>
                      <a:pt x="62" y="0"/>
                      <a:pt x="40" y="0"/>
                    </a:cubicBezTo>
                    <a:close/>
                  </a:path>
                </a:pathLst>
              </a:custGeom>
              <a:solidFill>
                <a:srgbClr val="D1D1D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grpSp>
      </p:grpSp>
      <p:grpSp>
        <p:nvGrpSpPr>
          <p:cNvPr id="30" name="Group 29" descr="How do you enable seamless work from anywhere?&#10;">
            <a:extLst>
              <a:ext uri="{FF2B5EF4-FFF2-40B4-BE49-F238E27FC236}">
                <a16:creationId xmlns:a16="http://schemas.microsoft.com/office/drawing/2014/main" id="{13F6D032-A0C8-86BE-3CD8-10B004386EA7}"/>
              </a:ext>
            </a:extLst>
          </p:cNvPr>
          <p:cNvGrpSpPr/>
          <p:nvPr/>
        </p:nvGrpSpPr>
        <p:grpSpPr>
          <a:xfrm>
            <a:off x="4422939" y="1784637"/>
            <a:ext cx="3208206" cy="2153454"/>
            <a:chOff x="4678005" y="1784637"/>
            <a:chExt cx="2926080" cy="2153454"/>
          </a:xfrm>
        </p:grpSpPr>
        <p:sp>
          <p:nvSpPr>
            <p:cNvPr id="154" name="Rectangle 153">
              <a:extLst>
                <a:ext uri="{FF2B5EF4-FFF2-40B4-BE49-F238E27FC236}">
                  <a16:creationId xmlns:a16="http://schemas.microsoft.com/office/drawing/2014/main" id="{85B751FD-BDE9-6089-B23D-EED9ED4DB383}"/>
                </a:ext>
                <a:ext uri="{C183D7F6-B498-43B3-948B-1728B52AA6E4}">
                  <adec:decorative xmlns:adec="http://schemas.microsoft.com/office/drawing/2017/decorative" val="1"/>
                </a:ext>
              </a:extLst>
            </p:cNvPr>
            <p:cNvSpPr/>
            <p:nvPr/>
          </p:nvSpPr>
          <p:spPr bwMode="auto">
            <a:xfrm>
              <a:off x="4678005" y="1784637"/>
              <a:ext cx="2926080" cy="2153454"/>
            </a:xfrm>
            <a:prstGeom prst="rect">
              <a:avLst/>
            </a:prstGeom>
            <a:solidFill>
              <a:schemeClr val="bg1"/>
            </a:solidFill>
            <a:ln w="9525" cap="flat" cmpd="sng" algn="ctr">
              <a:solidFill>
                <a:srgbClr val="FFFFFF">
                  <a:lumMod val="85000"/>
                </a:srgbClr>
              </a:solidFill>
              <a:prstDash val="solid"/>
              <a:headEnd type="none" w="med" len="med"/>
              <a:tailEnd type="none" w="med" len="med"/>
            </a:ln>
            <a:effectLst/>
          </p:spPr>
          <p:txBody>
            <a:bodyPr rot="0" spcFirstLastPara="0" vertOverflow="overflow" horzOverflow="overflow" vert="horz" wrap="square" lIns="274320" tIns="731520" rIns="182880" bIns="146304" numCol="1" spcCol="0" rtlCol="0" fromWordArt="0" anchor="t" anchorCtr="0" forceAA="0" compatLnSpc="1">
              <a:prstTxWarp prst="textNoShape">
                <a:avLst/>
              </a:prstTxWarp>
              <a:noAutofit/>
            </a:bodyPr>
            <a:lstStyle/>
            <a:p>
              <a:pPr defTabSz="932472" fontAlgn="base">
                <a:spcBef>
                  <a:spcPts val="800"/>
                </a:spcBef>
              </a:pPr>
              <a:r>
                <a:rPr lang="en-US" sz="1600">
                  <a:solidFill>
                    <a:srgbClr val="5D5BD4"/>
                  </a:solidFill>
                  <a:latin typeface="Segoe UI Semibold"/>
                  <a:cs typeface="Segoe UI"/>
                </a:rPr>
                <a:t>How do you enable seamless work from anywhere?</a:t>
              </a:r>
            </a:p>
          </p:txBody>
        </p:sp>
        <p:grpSp>
          <p:nvGrpSpPr>
            <p:cNvPr id="3" name="Group 16">
              <a:extLst>
                <a:ext uri="{FF2B5EF4-FFF2-40B4-BE49-F238E27FC236}">
                  <a16:creationId xmlns:a16="http://schemas.microsoft.com/office/drawing/2014/main" id="{1C022D37-B97E-CD54-A165-C76484BD2694}"/>
                </a:ext>
                <a:ext uri="{C183D7F6-B498-43B3-948B-1728B52AA6E4}">
                  <adec:decorative xmlns:adec="http://schemas.microsoft.com/office/drawing/2017/decorative" val="1"/>
                </a:ext>
              </a:extLst>
            </p:cNvPr>
            <p:cNvGrpSpPr>
              <a:grpSpLocks noChangeAspect="1"/>
            </p:cNvGrpSpPr>
            <p:nvPr/>
          </p:nvGrpSpPr>
          <p:grpSpPr bwMode="auto">
            <a:xfrm>
              <a:off x="4972169" y="1927703"/>
              <a:ext cx="412751" cy="396875"/>
              <a:chOff x="6402" y="4040"/>
              <a:chExt cx="312" cy="300"/>
            </a:xfrm>
          </p:grpSpPr>
          <p:sp>
            <p:nvSpPr>
              <p:cNvPr id="4" name="Freeform 17">
                <a:extLst>
                  <a:ext uri="{FF2B5EF4-FFF2-40B4-BE49-F238E27FC236}">
                    <a16:creationId xmlns:a16="http://schemas.microsoft.com/office/drawing/2014/main" id="{B0DFE1BE-525E-4E1D-8FC5-3DEBC84AB706}"/>
                  </a:ext>
                </a:extLst>
              </p:cNvPr>
              <p:cNvSpPr>
                <a:spLocks/>
              </p:cNvSpPr>
              <p:nvPr/>
            </p:nvSpPr>
            <p:spPr bwMode="auto">
              <a:xfrm>
                <a:off x="6402" y="4101"/>
                <a:ext cx="300" cy="239"/>
              </a:xfrm>
              <a:custGeom>
                <a:avLst/>
                <a:gdLst>
                  <a:gd name="T0" fmla="*/ 0 w 403"/>
                  <a:gd name="T1" fmla="*/ 99 h 320"/>
                  <a:gd name="T2" fmla="*/ 0 w 403"/>
                  <a:gd name="T3" fmla="*/ 99 h 320"/>
                  <a:gd name="T4" fmla="*/ 1 w 403"/>
                  <a:gd name="T5" fmla="*/ 99 h 320"/>
                  <a:gd name="T6" fmla="*/ 81 w 403"/>
                  <a:gd name="T7" fmla="*/ 99 h 320"/>
                  <a:gd name="T8" fmla="*/ 108 w 403"/>
                  <a:gd name="T9" fmla="*/ 126 h 320"/>
                  <a:gd name="T10" fmla="*/ 108 w 403"/>
                  <a:gd name="T11" fmla="*/ 254 h 320"/>
                  <a:gd name="T12" fmla="*/ 189 w 403"/>
                  <a:gd name="T13" fmla="*/ 254 h 320"/>
                  <a:gd name="T14" fmla="*/ 189 w 403"/>
                  <a:gd name="T15" fmla="*/ 293 h 320"/>
                  <a:gd name="T16" fmla="*/ 136 w 403"/>
                  <a:gd name="T17" fmla="*/ 293 h 320"/>
                  <a:gd name="T18" fmla="*/ 136 w 403"/>
                  <a:gd name="T19" fmla="*/ 320 h 320"/>
                  <a:gd name="T20" fmla="*/ 269 w 403"/>
                  <a:gd name="T21" fmla="*/ 320 h 320"/>
                  <a:gd name="T22" fmla="*/ 269 w 403"/>
                  <a:gd name="T23" fmla="*/ 294 h 320"/>
                  <a:gd name="T24" fmla="*/ 232 w 403"/>
                  <a:gd name="T25" fmla="*/ 294 h 320"/>
                  <a:gd name="T26" fmla="*/ 228 w 403"/>
                  <a:gd name="T27" fmla="*/ 293 h 320"/>
                  <a:gd name="T28" fmla="*/ 216 w 403"/>
                  <a:gd name="T29" fmla="*/ 288 h 320"/>
                  <a:gd name="T30" fmla="*/ 206 w 403"/>
                  <a:gd name="T31" fmla="*/ 267 h 320"/>
                  <a:gd name="T32" fmla="*/ 206 w 403"/>
                  <a:gd name="T33" fmla="*/ 254 h 320"/>
                  <a:gd name="T34" fmla="*/ 206 w 403"/>
                  <a:gd name="T35" fmla="*/ 134 h 320"/>
                  <a:gd name="T36" fmla="*/ 232 w 403"/>
                  <a:gd name="T37" fmla="*/ 107 h 320"/>
                  <a:gd name="T38" fmla="*/ 403 w 403"/>
                  <a:gd name="T39" fmla="*/ 107 h 320"/>
                  <a:gd name="T40" fmla="*/ 403 w 403"/>
                  <a:gd name="T41" fmla="*/ 0 h 320"/>
                  <a:gd name="T42" fmla="*/ 304 w 403"/>
                  <a:gd name="T43" fmla="*/ 0 h 320"/>
                  <a:gd name="T44" fmla="*/ 291 w 403"/>
                  <a:gd name="T45" fmla="*/ 13 h 320"/>
                  <a:gd name="T46" fmla="*/ 225 w 403"/>
                  <a:gd name="T47" fmla="*/ 80 h 320"/>
                  <a:gd name="T48" fmla="*/ 206 w 403"/>
                  <a:gd name="T49" fmla="*/ 99 h 320"/>
                  <a:gd name="T50" fmla="*/ 187 w 403"/>
                  <a:gd name="T51" fmla="*/ 80 h 320"/>
                  <a:gd name="T52" fmla="*/ 120 w 403"/>
                  <a:gd name="T53" fmla="*/ 13 h 320"/>
                  <a:gd name="T54" fmla="*/ 107 w 403"/>
                  <a:gd name="T55" fmla="*/ 0 h 320"/>
                  <a:gd name="T56" fmla="*/ 0 w 403"/>
                  <a:gd name="T57" fmla="*/ 0 h 320"/>
                  <a:gd name="T58" fmla="*/ 0 w 403"/>
                  <a:gd name="T59" fmla="*/ 9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3" h="320">
                    <a:moveTo>
                      <a:pt x="0" y="99"/>
                    </a:moveTo>
                    <a:lnTo>
                      <a:pt x="0" y="99"/>
                    </a:lnTo>
                    <a:cubicBezTo>
                      <a:pt x="1" y="99"/>
                      <a:pt x="1" y="99"/>
                      <a:pt x="1" y="99"/>
                    </a:cubicBezTo>
                    <a:lnTo>
                      <a:pt x="81" y="99"/>
                    </a:lnTo>
                    <a:cubicBezTo>
                      <a:pt x="96" y="99"/>
                      <a:pt x="108" y="111"/>
                      <a:pt x="108" y="126"/>
                    </a:cubicBezTo>
                    <a:lnTo>
                      <a:pt x="108" y="254"/>
                    </a:lnTo>
                    <a:lnTo>
                      <a:pt x="189" y="254"/>
                    </a:lnTo>
                    <a:lnTo>
                      <a:pt x="189" y="293"/>
                    </a:lnTo>
                    <a:lnTo>
                      <a:pt x="136" y="293"/>
                    </a:lnTo>
                    <a:lnTo>
                      <a:pt x="136" y="320"/>
                    </a:lnTo>
                    <a:lnTo>
                      <a:pt x="269" y="320"/>
                    </a:lnTo>
                    <a:lnTo>
                      <a:pt x="269" y="294"/>
                    </a:lnTo>
                    <a:lnTo>
                      <a:pt x="232" y="294"/>
                    </a:lnTo>
                    <a:cubicBezTo>
                      <a:pt x="231" y="294"/>
                      <a:pt x="229" y="294"/>
                      <a:pt x="228" y="293"/>
                    </a:cubicBezTo>
                    <a:cubicBezTo>
                      <a:pt x="223" y="293"/>
                      <a:pt x="219" y="291"/>
                      <a:pt x="216" y="288"/>
                    </a:cubicBezTo>
                    <a:cubicBezTo>
                      <a:pt x="210" y="283"/>
                      <a:pt x="206" y="276"/>
                      <a:pt x="206" y="267"/>
                    </a:cubicBezTo>
                    <a:lnTo>
                      <a:pt x="206" y="254"/>
                    </a:lnTo>
                    <a:lnTo>
                      <a:pt x="206" y="134"/>
                    </a:lnTo>
                    <a:cubicBezTo>
                      <a:pt x="206" y="119"/>
                      <a:pt x="218" y="107"/>
                      <a:pt x="232" y="107"/>
                    </a:cubicBezTo>
                    <a:lnTo>
                      <a:pt x="403" y="107"/>
                    </a:lnTo>
                    <a:lnTo>
                      <a:pt x="403" y="0"/>
                    </a:lnTo>
                    <a:lnTo>
                      <a:pt x="304" y="0"/>
                    </a:lnTo>
                    <a:lnTo>
                      <a:pt x="291" y="13"/>
                    </a:lnTo>
                    <a:lnTo>
                      <a:pt x="225" y="80"/>
                    </a:lnTo>
                    <a:lnTo>
                      <a:pt x="206" y="99"/>
                    </a:lnTo>
                    <a:lnTo>
                      <a:pt x="187" y="80"/>
                    </a:lnTo>
                    <a:lnTo>
                      <a:pt x="120" y="13"/>
                    </a:lnTo>
                    <a:lnTo>
                      <a:pt x="107" y="0"/>
                    </a:lnTo>
                    <a:lnTo>
                      <a:pt x="0" y="0"/>
                    </a:lnTo>
                    <a:lnTo>
                      <a:pt x="0" y="99"/>
                    </a:lnTo>
                    <a:close/>
                  </a:path>
                </a:pathLst>
              </a:custGeom>
              <a:solidFill>
                <a:srgbClr val="C1C1C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5" name="Freeform 18">
                <a:extLst>
                  <a:ext uri="{FF2B5EF4-FFF2-40B4-BE49-F238E27FC236}">
                    <a16:creationId xmlns:a16="http://schemas.microsoft.com/office/drawing/2014/main" id="{D9B8ED80-49D1-3EE2-E4AF-F031851E6A4E}"/>
                  </a:ext>
                </a:extLst>
              </p:cNvPr>
              <p:cNvSpPr>
                <a:spLocks noEditPoints="1"/>
              </p:cNvSpPr>
              <p:nvPr/>
            </p:nvSpPr>
            <p:spPr bwMode="auto">
              <a:xfrm>
                <a:off x="6403" y="4195"/>
                <a:ext cx="60" cy="109"/>
              </a:xfrm>
              <a:custGeom>
                <a:avLst/>
                <a:gdLst>
                  <a:gd name="T0" fmla="*/ 24 w 80"/>
                  <a:gd name="T1" fmla="*/ 128 h 147"/>
                  <a:gd name="T2" fmla="*/ 24 w 80"/>
                  <a:gd name="T3" fmla="*/ 128 h 147"/>
                  <a:gd name="T4" fmla="*/ 24 w 80"/>
                  <a:gd name="T5" fmla="*/ 107 h 147"/>
                  <a:gd name="T6" fmla="*/ 50 w 80"/>
                  <a:gd name="T7" fmla="*/ 107 h 147"/>
                  <a:gd name="T8" fmla="*/ 50 w 80"/>
                  <a:gd name="T9" fmla="*/ 128 h 147"/>
                  <a:gd name="T10" fmla="*/ 50 w 80"/>
                  <a:gd name="T11" fmla="*/ 133 h 147"/>
                  <a:gd name="T12" fmla="*/ 24 w 80"/>
                  <a:gd name="T13" fmla="*/ 133 h 147"/>
                  <a:gd name="T14" fmla="*/ 24 w 80"/>
                  <a:gd name="T15" fmla="*/ 128 h 147"/>
                  <a:gd name="T16" fmla="*/ 0 w 80"/>
                  <a:gd name="T17" fmla="*/ 147 h 147"/>
                  <a:gd name="T18" fmla="*/ 0 w 80"/>
                  <a:gd name="T19" fmla="*/ 147 h 147"/>
                  <a:gd name="T20" fmla="*/ 80 w 80"/>
                  <a:gd name="T21" fmla="*/ 146 h 147"/>
                  <a:gd name="T22" fmla="*/ 80 w 80"/>
                  <a:gd name="T23" fmla="*/ 128 h 147"/>
                  <a:gd name="T24" fmla="*/ 80 w 80"/>
                  <a:gd name="T25" fmla="*/ 0 h 147"/>
                  <a:gd name="T26" fmla="*/ 0 w 80"/>
                  <a:gd name="T27" fmla="*/ 0 h 147"/>
                  <a:gd name="T28" fmla="*/ 0 w 80"/>
                  <a:gd name="T29" fmla="*/ 128 h 147"/>
                  <a:gd name="T30" fmla="*/ 0 w 80"/>
                  <a:gd name="T31"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147">
                    <a:moveTo>
                      <a:pt x="24" y="128"/>
                    </a:moveTo>
                    <a:lnTo>
                      <a:pt x="24" y="128"/>
                    </a:lnTo>
                    <a:lnTo>
                      <a:pt x="24" y="107"/>
                    </a:lnTo>
                    <a:lnTo>
                      <a:pt x="50" y="107"/>
                    </a:lnTo>
                    <a:lnTo>
                      <a:pt x="50" y="128"/>
                    </a:lnTo>
                    <a:lnTo>
                      <a:pt x="50" y="133"/>
                    </a:lnTo>
                    <a:lnTo>
                      <a:pt x="24" y="133"/>
                    </a:lnTo>
                    <a:lnTo>
                      <a:pt x="24" y="128"/>
                    </a:lnTo>
                    <a:close/>
                    <a:moveTo>
                      <a:pt x="0" y="147"/>
                    </a:moveTo>
                    <a:lnTo>
                      <a:pt x="0" y="147"/>
                    </a:lnTo>
                    <a:lnTo>
                      <a:pt x="80" y="146"/>
                    </a:lnTo>
                    <a:lnTo>
                      <a:pt x="80" y="128"/>
                    </a:lnTo>
                    <a:lnTo>
                      <a:pt x="80" y="0"/>
                    </a:lnTo>
                    <a:lnTo>
                      <a:pt x="0" y="0"/>
                    </a:lnTo>
                    <a:lnTo>
                      <a:pt x="0" y="128"/>
                    </a:lnTo>
                    <a:lnTo>
                      <a:pt x="0" y="147"/>
                    </a:lnTo>
                    <a:close/>
                  </a:path>
                </a:pathLst>
              </a:custGeom>
              <a:solidFill>
                <a:srgbClr val="C1C1C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6" name="Freeform 19">
                <a:extLst>
                  <a:ext uri="{FF2B5EF4-FFF2-40B4-BE49-F238E27FC236}">
                    <a16:creationId xmlns:a16="http://schemas.microsoft.com/office/drawing/2014/main" id="{29325E0D-39C3-2BF3-EB80-B606A8B29952}"/>
                  </a:ext>
                </a:extLst>
              </p:cNvPr>
              <p:cNvSpPr>
                <a:spLocks/>
              </p:cNvSpPr>
              <p:nvPr/>
            </p:nvSpPr>
            <p:spPr bwMode="auto">
              <a:xfrm>
                <a:off x="6506" y="4040"/>
                <a:ext cx="99" cy="107"/>
              </a:xfrm>
              <a:custGeom>
                <a:avLst/>
                <a:gdLst>
                  <a:gd name="T0" fmla="*/ 67 w 133"/>
                  <a:gd name="T1" fmla="*/ 143 h 143"/>
                  <a:gd name="T2" fmla="*/ 67 w 133"/>
                  <a:gd name="T3" fmla="*/ 143 h 143"/>
                  <a:gd name="T4" fmla="*/ 128 w 133"/>
                  <a:gd name="T5" fmla="*/ 82 h 143"/>
                  <a:gd name="T6" fmla="*/ 133 w 133"/>
                  <a:gd name="T7" fmla="*/ 76 h 143"/>
                  <a:gd name="T8" fmla="*/ 113 w 133"/>
                  <a:gd name="T9" fmla="*/ 56 h 143"/>
                  <a:gd name="T10" fmla="*/ 88 w 133"/>
                  <a:gd name="T11" fmla="*/ 82 h 143"/>
                  <a:gd name="T12" fmla="*/ 81 w 133"/>
                  <a:gd name="T13" fmla="*/ 89 h 143"/>
                  <a:gd name="T14" fmla="*/ 81 w 133"/>
                  <a:gd name="T15" fmla="*/ 82 h 143"/>
                  <a:gd name="T16" fmla="*/ 81 w 133"/>
                  <a:gd name="T17" fmla="*/ 0 h 143"/>
                  <a:gd name="T18" fmla="*/ 52 w 133"/>
                  <a:gd name="T19" fmla="*/ 0 h 143"/>
                  <a:gd name="T20" fmla="*/ 52 w 133"/>
                  <a:gd name="T21" fmla="*/ 82 h 143"/>
                  <a:gd name="T22" fmla="*/ 52 w 133"/>
                  <a:gd name="T23" fmla="*/ 89 h 143"/>
                  <a:gd name="T24" fmla="*/ 46 w 133"/>
                  <a:gd name="T25" fmla="*/ 82 h 143"/>
                  <a:gd name="T26" fmla="*/ 20 w 133"/>
                  <a:gd name="T27" fmla="*/ 56 h 143"/>
                  <a:gd name="T28" fmla="*/ 0 w 133"/>
                  <a:gd name="T29" fmla="*/ 76 h 143"/>
                  <a:gd name="T30" fmla="*/ 6 w 133"/>
                  <a:gd name="T31" fmla="*/ 82 h 143"/>
                  <a:gd name="T32" fmla="*/ 67 w 133"/>
                  <a:gd name="T33"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3" h="143">
                    <a:moveTo>
                      <a:pt x="67" y="143"/>
                    </a:moveTo>
                    <a:lnTo>
                      <a:pt x="67" y="143"/>
                    </a:lnTo>
                    <a:lnTo>
                      <a:pt x="128" y="82"/>
                    </a:lnTo>
                    <a:lnTo>
                      <a:pt x="133" y="76"/>
                    </a:lnTo>
                    <a:lnTo>
                      <a:pt x="113" y="56"/>
                    </a:lnTo>
                    <a:lnTo>
                      <a:pt x="88" y="82"/>
                    </a:lnTo>
                    <a:lnTo>
                      <a:pt x="81" y="89"/>
                    </a:lnTo>
                    <a:lnTo>
                      <a:pt x="81" y="82"/>
                    </a:lnTo>
                    <a:lnTo>
                      <a:pt x="81" y="0"/>
                    </a:lnTo>
                    <a:lnTo>
                      <a:pt x="52" y="0"/>
                    </a:lnTo>
                    <a:lnTo>
                      <a:pt x="52" y="82"/>
                    </a:lnTo>
                    <a:lnTo>
                      <a:pt x="52" y="89"/>
                    </a:lnTo>
                    <a:lnTo>
                      <a:pt x="46" y="82"/>
                    </a:lnTo>
                    <a:lnTo>
                      <a:pt x="20" y="56"/>
                    </a:lnTo>
                    <a:lnTo>
                      <a:pt x="0" y="76"/>
                    </a:lnTo>
                    <a:lnTo>
                      <a:pt x="6" y="82"/>
                    </a:lnTo>
                    <a:lnTo>
                      <a:pt x="67" y="143"/>
                    </a:lnTo>
                    <a:close/>
                  </a:path>
                </a:pathLst>
              </a:custGeom>
              <a:solidFill>
                <a:schemeClr val="accent4"/>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7" name="Freeform 20">
                <a:extLst>
                  <a:ext uri="{FF2B5EF4-FFF2-40B4-BE49-F238E27FC236}">
                    <a16:creationId xmlns:a16="http://schemas.microsoft.com/office/drawing/2014/main" id="{79C96E23-02D3-654E-B808-513B246F8423}"/>
                  </a:ext>
                </a:extLst>
              </p:cNvPr>
              <p:cNvSpPr>
                <a:spLocks noEditPoints="1"/>
              </p:cNvSpPr>
              <p:nvPr/>
            </p:nvSpPr>
            <p:spPr bwMode="auto">
              <a:xfrm>
                <a:off x="6575" y="4201"/>
                <a:ext cx="139" cy="99"/>
              </a:xfrm>
              <a:custGeom>
                <a:avLst/>
                <a:gdLst>
                  <a:gd name="T0" fmla="*/ 111 w 187"/>
                  <a:gd name="T1" fmla="*/ 120 h 133"/>
                  <a:gd name="T2" fmla="*/ 111 w 187"/>
                  <a:gd name="T3" fmla="*/ 120 h 133"/>
                  <a:gd name="T4" fmla="*/ 111 w 187"/>
                  <a:gd name="T5" fmla="*/ 120 h 133"/>
                  <a:gd name="T6" fmla="*/ 71 w 187"/>
                  <a:gd name="T7" fmla="*/ 120 h 133"/>
                  <a:gd name="T8" fmla="*/ 71 w 187"/>
                  <a:gd name="T9" fmla="*/ 120 h 133"/>
                  <a:gd name="T10" fmla="*/ 71 w 187"/>
                  <a:gd name="T11" fmla="*/ 93 h 133"/>
                  <a:gd name="T12" fmla="*/ 111 w 187"/>
                  <a:gd name="T13" fmla="*/ 93 h 133"/>
                  <a:gd name="T14" fmla="*/ 111 w 187"/>
                  <a:gd name="T15" fmla="*/ 120 h 133"/>
                  <a:gd name="T16" fmla="*/ 187 w 187"/>
                  <a:gd name="T17" fmla="*/ 0 h 133"/>
                  <a:gd name="T18" fmla="*/ 187 w 187"/>
                  <a:gd name="T19" fmla="*/ 0 h 133"/>
                  <a:gd name="T20" fmla="*/ 171 w 187"/>
                  <a:gd name="T21" fmla="*/ 0 h 133"/>
                  <a:gd name="T22" fmla="*/ 0 w 187"/>
                  <a:gd name="T23" fmla="*/ 0 h 133"/>
                  <a:gd name="T24" fmla="*/ 0 w 187"/>
                  <a:gd name="T25" fmla="*/ 120 h 133"/>
                  <a:gd name="T26" fmla="*/ 0 w 187"/>
                  <a:gd name="T27" fmla="*/ 133 h 133"/>
                  <a:gd name="T28" fmla="*/ 187 w 187"/>
                  <a:gd name="T29" fmla="*/ 133 h 133"/>
                  <a:gd name="T30" fmla="*/ 187 w 187"/>
                  <a:gd name="T31"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7" h="133">
                    <a:moveTo>
                      <a:pt x="111" y="120"/>
                    </a:moveTo>
                    <a:lnTo>
                      <a:pt x="111" y="120"/>
                    </a:lnTo>
                    <a:lnTo>
                      <a:pt x="111" y="120"/>
                    </a:lnTo>
                    <a:lnTo>
                      <a:pt x="71" y="120"/>
                    </a:lnTo>
                    <a:lnTo>
                      <a:pt x="71" y="120"/>
                    </a:lnTo>
                    <a:lnTo>
                      <a:pt x="71" y="93"/>
                    </a:lnTo>
                    <a:lnTo>
                      <a:pt x="111" y="93"/>
                    </a:lnTo>
                    <a:lnTo>
                      <a:pt x="111" y="120"/>
                    </a:lnTo>
                    <a:close/>
                    <a:moveTo>
                      <a:pt x="187" y="0"/>
                    </a:moveTo>
                    <a:lnTo>
                      <a:pt x="187" y="0"/>
                    </a:lnTo>
                    <a:lnTo>
                      <a:pt x="171" y="0"/>
                    </a:lnTo>
                    <a:lnTo>
                      <a:pt x="0" y="0"/>
                    </a:lnTo>
                    <a:lnTo>
                      <a:pt x="0" y="120"/>
                    </a:lnTo>
                    <a:lnTo>
                      <a:pt x="0" y="133"/>
                    </a:lnTo>
                    <a:lnTo>
                      <a:pt x="187" y="133"/>
                    </a:lnTo>
                    <a:lnTo>
                      <a:pt x="187" y="0"/>
                    </a:lnTo>
                    <a:close/>
                  </a:path>
                </a:pathLst>
              </a:custGeom>
              <a:solidFill>
                <a:srgbClr val="C1C1C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grpSp>
      </p:grpSp>
      <p:grpSp>
        <p:nvGrpSpPr>
          <p:cNvPr id="31" name="Group 30" descr="How do you keep data secure when it’s now everywhere?&#10;">
            <a:extLst>
              <a:ext uri="{FF2B5EF4-FFF2-40B4-BE49-F238E27FC236}">
                <a16:creationId xmlns:a16="http://schemas.microsoft.com/office/drawing/2014/main" id="{D6D15086-64AF-F174-3116-3024D67761BB}"/>
              </a:ext>
            </a:extLst>
          </p:cNvPr>
          <p:cNvGrpSpPr/>
          <p:nvPr/>
        </p:nvGrpSpPr>
        <p:grpSpPr>
          <a:xfrm>
            <a:off x="7921930" y="1784637"/>
            <a:ext cx="3208206" cy="2153454"/>
            <a:chOff x="7898780" y="1784637"/>
            <a:chExt cx="2926080" cy="2153454"/>
          </a:xfrm>
        </p:grpSpPr>
        <p:sp>
          <p:nvSpPr>
            <p:cNvPr id="208" name="Rectangle 207">
              <a:extLst>
                <a:ext uri="{FF2B5EF4-FFF2-40B4-BE49-F238E27FC236}">
                  <a16:creationId xmlns:a16="http://schemas.microsoft.com/office/drawing/2014/main" id="{5FC45693-AEEB-0F3A-3BA6-4617FA8DCCAF}"/>
                </a:ext>
                <a:ext uri="{C183D7F6-B498-43B3-948B-1728B52AA6E4}">
                  <adec:decorative xmlns:adec="http://schemas.microsoft.com/office/drawing/2017/decorative" val="1"/>
                </a:ext>
              </a:extLst>
            </p:cNvPr>
            <p:cNvSpPr/>
            <p:nvPr/>
          </p:nvSpPr>
          <p:spPr bwMode="auto">
            <a:xfrm>
              <a:off x="7898780" y="1784637"/>
              <a:ext cx="2926080" cy="2153454"/>
            </a:xfrm>
            <a:prstGeom prst="rect">
              <a:avLst/>
            </a:prstGeom>
            <a:solidFill>
              <a:schemeClr val="bg1"/>
            </a:solidFill>
            <a:ln w="9525" cap="flat" cmpd="sng" algn="ctr">
              <a:solidFill>
                <a:srgbClr val="FFFFFF">
                  <a:lumMod val="85000"/>
                </a:srgbClr>
              </a:solidFill>
              <a:prstDash val="solid"/>
              <a:headEnd type="none" w="med" len="med"/>
              <a:tailEnd type="none" w="med" len="med"/>
            </a:ln>
            <a:effectLst/>
          </p:spPr>
          <p:txBody>
            <a:bodyPr rot="0" spcFirstLastPara="0" vertOverflow="overflow" horzOverflow="overflow" vert="horz" wrap="square" lIns="274320" tIns="731520" rIns="182880" bIns="146304" numCol="1" spcCol="0" rtlCol="0" fromWordArt="0" anchor="t" anchorCtr="0" forceAA="0" compatLnSpc="1">
              <a:prstTxWarp prst="textNoShape">
                <a:avLst/>
              </a:prstTxWarp>
              <a:noAutofit/>
            </a:bodyPr>
            <a:lstStyle/>
            <a:p>
              <a:pPr defTabSz="932472" fontAlgn="base">
                <a:spcBef>
                  <a:spcPts val="800"/>
                </a:spcBef>
              </a:pPr>
              <a:r>
                <a:rPr lang="en-US" sz="1600">
                  <a:solidFill>
                    <a:srgbClr val="5D5BD4"/>
                  </a:solidFill>
                  <a:latin typeface="Segoe UI Semibold"/>
                  <a:cs typeface="Segoe UI"/>
                </a:rPr>
                <a:t>How do you keep data secure when it’s now everywhere?</a:t>
              </a:r>
            </a:p>
          </p:txBody>
        </p:sp>
        <p:grpSp>
          <p:nvGrpSpPr>
            <p:cNvPr id="8" name="Group 4">
              <a:extLst>
                <a:ext uri="{FF2B5EF4-FFF2-40B4-BE49-F238E27FC236}">
                  <a16:creationId xmlns:a16="http://schemas.microsoft.com/office/drawing/2014/main" id="{04F87F4F-E2E4-D32F-0E52-AE5E7F883BDC}"/>
                </a:ext>
                <a:ext uri="{C183D7F6-B498-43B3-948B-1728B52AA6E4}">
                  <adec:decorative xmlns:adec="http://schemas.microsoft.com/office/drawing/2017/decorative" val="1"/>
                </a:ext>
              </a:extLst>
            </p:cNvPr>
            <p:cNvGrpSpPr>
              <a:grpSpLocks noChangeAspect="1"/>
            </p:cNvGrpSpPr>
            <p:nvPr/>
          </p:nvGrpSpPr>
          <p:grpSpPr bwMode="auto">
            <a:xfrm>
              <a:off x="8162506" y="1906537"/>
              <a:ext cx="392907" cy="418041"/>
              <a:chOff x="3270" y="3258"/>
              <a:chExt cx="297" cy="316"/>
            </a:xfrm>
          </p:grpSpPr>
          <p:sp>
            <p:nvSpPr>
              <p:cNvPr id="9" name="Freeform 5">
                <a:extLst>
                  <a:ext uri="{FF2B5EF4-FFF2-40B4-BE49-F238E27FC236}">
                    <a16:creationId xmlns:a16="http://schemas.microsoft.com/office/drawing/2014/main" id="{2E285710-7D3A-1E3E-84E6-D9E7D51A99C9}"/>
                  </a:ext>
                </a:extLst>
              </p:cNvPr>
              <p:cNvSpPr>
                <a:spLocks/>
              </p:cNvSpPr>
              <p:nvPr/>
            </p:nvSpPr>
            <p:spPr bwMode="auto">
              <a:xfrm>
                <a:off x="3306" y="3340"/>
                <a:ext cx="58" cy="63"/>
              </a:xfrm>
              <a:custGeom>
                <a:avLst/>
                <a:gdLst>
                  <a:gd name="T0" fmla="*/ 46 w 77"/>
                  <a:gd name="T1" fmla="*/ 85 h 85"/>
                  <a:gd name="T2" fmla="*/ 46 w 77"/>
                  <a:gd name="T3" fmla="*/ 85 h 85"/>
                  <a:gd name="T4" fmla="*/ 46 w 77"/>
                  <a:gd name="T5" fmla="*/ 31 h 85"/>
                  <a:gd name="T6" fmla="*/ 65 w 77"/>
                  <a:gd name="T7" fmla="*/ 50 h 85"/>
                  <a:gd name="T8" fmla="*/ 77 w 77"/>
                  <a:gd name="T9" fmla="*/ 38 h 85"/>
                  <a:gd name="T10" fmla="*/ 38 w 77"/>
                  <a:gd name="T11" fmla="*/ 0 h 85"/>
                  <a:gd name="T12" fmla="*/ 0 w 77"/>
                  <a:gd name="T13" fmla="*/ 38 h 85"/>
                  <a:gd name="T14" fmla="*/ 12 w 77"/>
                  <a:gd name="T15" fmla="*/ 50 h 85"/>
                  <a:gd name="T16" fmla="*/ 30 w 77"/>
                  <a:gd name="T17" fmla="*/ 31 h 85"/>
                  <a:gd name="T18" fmla="*/ 30 w 77"/>
                  <a:gd name="T19" fmla="*/ 85 h 85"/>
                  <a:gd name="T20" fmla="*/ 46 w 77"/>
                  <a:gd name="T21"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85">
                    <a:moveTo>
                      <a:pt x="46" y="85"/>
                    </a:moveTo>
                    <a:lnTo>
                      <a:pt x="46" y="85"/>
                    </a:lnTo>
                    <a:lnTo>
                      <a:pt x="46" y="31"/>
                    </a:lnTo>
                    <a:lnTo>
                      <a:pt x="65" y="50"/>
                    </a:lnTo>
                    <a:lnTo>
                      <a:pt x="77" y="38"/>
                    </a:lnTo>
                    <a:lnTo>
                      <a:pt x="38" y="0"/>
                    </a:lnTo>
                    <a:lnTo>
                      <a:pt x="0" y="38"/>
                    </a:lnTo>
                    <a:lnTo>
                      <a:pt x="12" y="50"/>
                    </a:lnTo>
                    <a:lnTo>
                      <a:pt x="30" y="31"/>
                    </a:lnTo>
                    <a:lnTo>
                      <a:pt x="30" y="85"/>
                    </a:lnTo>
                    <a:lnTo>
                      <a:pt x="46" y="85"/>
                    </a:lnTo>
                    <a:close/>
                  </a:path>
                </a:pathLst>
              </a:custGeom>
              <a:solidFill>
                <a:schemeClr val="accent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10" name="Freeform 6">
                <a:extLst>
                  <a:ext uri="{FF2B5EF4-FFF2-40B4-BE49-F238E27FC236}">
                    <a16:creationId xmlns:a16="http://schemas.microsoft.com/office/drawing/2014/main" id="{B992A18D-3C21-5466-828F-275EB5CC6AFA}"/>
                  </a:ext>
                </a:extLst>
              </p:cNvPr>
              <p:cNvSpPr>
                <a:spLocks/>
              </p:cNvSpPr>
              <p:nvPr/>
            </p:nvSpPr>
            <p:spPr bwMode="auto">
              <a:xfrm>
                <a:off x="3270" y="3258"/>
                <a:ext cx="169" cy="106"/>
              </a:xfrm>
              <a:custGeom>
                <a:avLst/>
                <a:gdLst>
                  <a:gd name="T0" fmla="*/ 4 w 227"/>
                  <a:gd name="T1" fmla="*/ 107 h 142"/>
                  <a:gd name="T2" fmla="*/ 4 w 227"/>
                  <a:gd name="T3" fmla="*/ 107 h 142"/>
                  <a:gd name="T4" fmla="*/ 16 w 227"/>
                  <a:gd name="T5" fmla="*/ 125 h 142"/>
                  <a:gd name="T6" fmla="*/ 34 w 227"/>
                  <a:gd name="T7" fmla="*/ 137 h 142"/>
                  <a:gd name="T8" fmla="*/ 36 w 227"/>
                  <a:gd name="T9" fmla="*/ 138 h 142"/>
                  <a:gd name="T10" fmla="*/ 87 w 227"/>
                  <a:gd name="T11" fmla="*/ 87 h 142"/>
                  <a:gd name="T12" fmla="*/ 142 w 227"/>
                  <a:gd name="T13" fmla="*/ 142 h 142"/>
                  <a:gd name="T14" fmla="*/ 185 w 227"/>
                  <a:gd name="T15" fmla="*/ 142 h 142"/>
                  <a:gd name="T16" fmla="*/ 201 w 227"/>
                  <a:gd name="T17" fmla="*/ 138 h 142"/>
                  <a:gd name="T18" fmla="*/ 215 w 227"/>
                  <a:gd name="T19" fmla="*/ 129 h 142"/>
                  <a:gd name="T20" fmla="*/ 224 w 227"/>
                  <a:gd name="T21" fmla="*/ 116 h 142"/>
                  <a:gd name="T22" fmla="*/ 227 w 227"/>
                  <a:gd name="T23" fmla="*/ 99 h 142"/>
                  <a:gd name="T24" fmla="*/ 224 w 227"/>
                  <a:gd name="T25" fmla="*/ 82 h 142"/>
                  <a:gd name="T26" fmla="*/ 215 w 227"/>
                  <a:gd name="T27" fmla="*/ 69 h 142"/>
                  <a:gd name="T28" fmla="*/ 201 w 227"/>
                  <a:gd name="T29" fmla="*/ 60 h 142"/>
                  <a:gd name="T30" fmla="*/ 184 w 227"/>
                  <a:gd name="T31" fmla="*/ 56 h 142"/>
                  <a:gd name="T32" fmla="*/ 177 w 227"/>
                  <a:gd name="T33" fmla="*/ 34 h 142"/>
                  <a:gd name="T34" fmla="*/ 163 w 227"/>
                  <a:gd name="T35" fmla="*/ 16 h 142"/>
                  <a:gd name="T36" fmla="*/ 144 w 227"/>
                  <a:gd name="T37" fmla="*/ 4 h 142"/>
                  <a:gd name="T38" fmla="*/ 121 w 227"/>
                  <a:gd name="T39" fmla="*/ 0 h 142"/>
                  <a:gd name="T40" fmla="*/ 105 w 227"/>
                  <a:gd name="T41" fmla="*/ 2 h 142"/>
                  <a:gd name="T42" fmla="*/ 90 w 227"/>
                  <a:gd name="T43" fmla="*/ 7 h 142"/>
                  <a:gd name="T44" fmla="*/ 77 w 227"/>
                  <a:gd name="T45" fmla="*/ 17 h 142"/>
                  <a:gd name="T46" fmla="*/ 67 w 227"/>
                  <a:gd name="T47" fmla="*/ 29 h 142"/>
                  <a:gd name="T48" fmla="*/ 57 w 227"/>
                  <a:gd name="T49" fmla="*/ 28 h 142"/>
                  <a:gd name="T50" fmla="*/ 34 w 227"/>
                  <a:gd name="T51" fmla="*/ 32 h 142"/>
                  <a:gd name="T52" fmla="*/ 16 w 227"/>
                  <a:gd name="T53" fmla="*/ 45 h 142"/>
                  <a:gd name="T54" fmla="*/ 4 w 227"/>
                  <a:gd name="T55" fmla="*/ 63 h 142"/>
                  <a:gd name="T56" fmla="*/ 0 w 227"/>
                  <a:gd name="T57" fmla="*/ 85 h 142"/>
                  <a:gd name="T58" fmla="*/ 4 w 227"/>
                  <a:gd name="T59" fmla="*/ 10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42">
                    <a:moveTo>
                      <a:pt x="4" y="107"/>
                    </a:moveTo>
                    <a:lnTo>
                      <a:pt x="4" y="107"/>
                    </a:lnTo>
                    <a:cubicBezTo>
                      <a:pt x="7" y="114"/>
                      <a:pt x="11" y="120"/>
                      <a:pt x="16" y="125"/>
                    </a:cubicBezTo>
                    <a:cubicBezTo>
                      <a:pt x="21" y="130"/>
                      <a:pt x="27" y="134"/>
                      <a:pt x="34" y="137"/>
                    </a:cubicBezTo>
                    <a:cubicBezTo>
                      <a:pt x="35" y="137"/>
                      <a:pt x="35" y="138"/>
                      <a:pt x="36" y="138"/>
                    </a:cubicBezTo>
                    <a:lnTo>
                      <a:pt x="87" y="87"/>
                    </a:lnTo>
                    <a:lnTo>
                      <a:pt x="142" y="142"/>
                    </a:lnTo>
                    <a:lnTo>
                      <a:pt x="185" y="142"/>
                    </a:lnTo>
                    <a:cubicBezTo>
                      <a:pt x="190" y="142"/>
                      <a:pt x="196" y="141"/>
                      <a:pt x="201" y="138"/>
                    </a:cubicBezTo>
                    <a:cubicBezTo>
                      <a:pt x="206" y="136"/>
                      <a:pt x="211" y="133"/>
                      <a:pt x="215" y="129"/>
                    </a:cubicBezTo>
                    <a:cubicBezTo>
                      <a:pt x="219" y="125"/>
                      <a:pt x="222" y="121"/>
                      <a:pt x="224" y="116"/>
                    </a:cubicBezTo>
                    <a:cubicBezTo>
                      <a:pt x="226" y="111"/>
                      <a:pt x="227" y="105"/>
                      <a:pt x="227" y="99"/>
                    </a:cubicBezTo>
                    <a:cubicBezTo>
                      <a:pt x="227" y="93"/>
                      <a:pt x="226" y="87"/>
                      <a:pt x="224" y="82"/>
                    </a:cubicBezTo>
                    <a:cubicBezTo>
                      <a:pt x="222" y="77"/>
                      <a:pt x="218" y="73"/>
                      <a:pt x="215" y="69"/>
                    </a:cubicBezTo>
                    <a:cubicBezTo>
                      <a:pt x="211" y="65"/>
                      <a:pt x="206" y="62"/>
                      <a:pt x="201" y="60"/>
                    </a:cubicBezTo>
                    <a:cubicBezTo>
                      <a:pt x="196" y="57"/>
                      <a:pt x="190" y="56"/>
                      <a:pt x="184" y="56"/>
                    </a:cubicBezTo>
                    <a:cubicBezTo>
                      <a:pt x="183" y="48"/>
                      <a:pt x="181" y="41"/>
                      <a:pt x="177" y="34"/>
                    </a:cubicBezTo>
                    <a:cubicBezTo>
                      <a:pt x="173" y="27"/>
                      <a:pt x="169" y="21"/>
                      <a:pt x="163" y="16"/>
                    </a:cubicBezTo>
                    <a:cubicBezTo>
                      <a:pt x="158" y="11"/>
                      <a:pt x="151" y="7"/>
                      <a:pt x="144" y="4"/>
                    </a:cubicBezTo>
                    <a:cubicBezTo>
                      <a:pt x="137" y="2"/>
                      <a:pt x="129" y="0"/>
                      <a:pt x="121" y="0"/>
                    </a:cubicBezTo>
                    <a:cubicBezTo>
                      <a:pt x="115" y="0"/>
                      <a:pt x="110" y="1"/>
                      <a:pt x="105" y="2"/>
                    </a:cubicBezTo>
                    <a:cubicBezTo>
                      <a:pt x="99" y="4"/>
                      <a:pt x="94" y="5"/>
                      <a:pt x="90" y="7"/>
                    </a:cubicBezTo>
                    <a:cubicBezTo>
                      <a:pt x="85" y="10"/>
                      <a:pt x="81" y="13"/>
                      <a:pt x="77" y="17"/>
                    </a:cubicBezTo>
                    <a:cubicBezTo>
                      <a:pt x="73" y="20"/>
                      <a:pt x="70" y="24"/>
                      <a:pt x="67" y="29"/>
                    </a:cubicBezTo>
                    <a:cubicBezTo>
                      <a:pt x="63" y="28"/>
                      <a:pt x="60" y="28"/>
                      <a:pt x="57" y="28"/>
                    </a:cubicBezTo>
                    <a:cubicBezTo>
                      <a:pt x="49" y="28"/>
                      <a:pt x="41" y="29"/>
                      <a:pt x="34" y="32"/>
                    </a:cubicBezTo>
                    <a:cubicBezTo>
                      <a:pt x="27" y="35"/>
                      <a:pt x="21" y="39"/>
                      <a:pt x="16" y="45"/>
                    </a:cubicBezTo>
                    <a:cubicBezTo>
                      <a:pt x="11" y="50"/>
                      <a:pt x="7" y="56"/>
                      <a:pt x="4" y="63"/>
                    </a:cubicBezTo>
                    <a:cubicBezTo>
                      <a:pt x="1" y="70"/>
                      <a:pt x="0" y="77"/>
                      <a:pt x="0" y="85"/>
                    </a:cubicBezTo>
                    <a:cubicBezTo>
                      <a:pt x="0" y="93"/>
                      <a:pt x="1" y="100"/>
                      <a:pt x="4" y="107"/>
                    </a:cubicBezTo>
                    <a:close/>
                  </a:path>
                </a:pathLst>
              </a:custGeom>
              <a:solidFill>
                <a:srgbClr val="C1C1C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11" name="Freeform 7">
                <a:extLst>
                  <a:ext uri="{FF2B5EF4-FFF2-40B4-BE49-F238E27FC236}">
                    <a16:creationId xmlns:a16="http://schemas.microsoft.com/office/drawing/2014/main" id="{FFFCF137-914F-BACE-1570-D3DA64D1B8DD}"/>
                  </a:ext>
                </a:extLst>
              </p:cNvPr>
              <p:cNvSpPr>
                <a:spLocks noEditPoints="1"/>
              </p:cNvSpPr>
              <p:nvPr/>
            </p:nvSpPr>
            <p:spPr bwMode="auto">
              <a:xfrm>
                <a:off x="3316" y="3501"/>
                <a:ext cx="36" cy="67"/>
              </a:xfrm>
              <a:custGeom>
                <a:avLst/>
                <a:gdLst>
                  <a:gd name="T0" fmla="*/ 18 w 49"/>
                  <a:gd name="T1" fmla="*/ 59 h 91"/>
                  <a:gd name="T2" fmla="*/ 18 w 49"/>
                  <a:gd name="T3" fmla="*/ 59 h 91"/>
                  <a:gd name="T4" fmla="*/ 31 w 49"/>
                  <a:gd name="T5" fmla="*/ 59 h 91"/>
                  <a:gd name="T6" fmla="*/ 31 w 49"/>
                  <a:gd name="T7" fmla="*/ 72 h 91"/>
                  <a:gd name="T8" fmla="*/ 18 w 49"/>
                  <a:gd name="T9" fmla="*/ 72 h 91"/>
                  <a:gd name="T10" fmla="*/ 18 w 49"/>
                  <a:gd name="T11" fmla="*/ 59 h 91"/>
                  <a:gd name="T12" fmla="*/ 49 w 49"/>
                  <a:gd name="T13" fmla="*/ 0 h 91"/>
                  <a:gd name="T14" fmla="*/ 49 w 49"/>
                  <a:gd name="T15" fmla="*/ 0 h 91"/>
                  <a:gd name="T16" fmla="*/ 0 w 49"/>
                  <a:gd name="T17" fmla="*/ 0 h 91"/>
                  <a:gd name="T18" fmla="*/ 0 w 49"/>
                  <a:gd name="T19" fmla="*/ 91 h 91"/>
                  <a:gd name="T20" fmla="*/ 49 w 49"/>
                  <a:gd name="T21" fmla="*/ 91 h 91"/>
                  <a:gd name="T22" fmla="*/ 49 w 49"/>
                  <a:gd name="T23"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91">
                    <a:moveTo>
                      <a:pt x="18" y="59"/>
                    </a:moveTo>
                    <a:lnTo>
                      <a:pt x="18" y="59"/>
                    </a:lnTo>
                    <a:lnTo>
                      <a:pt x="31" y="59"/>
                    </a:lnTo>
                    <a:lnTo>
                      <a:pt x="31" y="72"/>
                    </a:lnTo>
                    <a:lnTo>
                      <a:pt x="18" y="72"/>
                    </a:lnTo>
                    <a:lnTo>
                      <a:pt x="18" y="59"/>
                    </a:lnTo>
                    <a:close/>
                    <a:moveTo>
                      <a:pt x="49" y="0"/>
                    </a:moveTo>
                    <a:lnTo>
                      <a:pt x="49" y="0"/>
                    </a:lnTo>
                    <a:lnTo>
                      <a:pt x="0" y="0"/>
                    </a:lnTo>
                    <a:lnTo>
                      <a:pt x="0" y="91"/>
                    </a:lnTo>
                    <a:lnTo>
                      <a:pt x="49" y="91"/>
                    </a:lnTo>
                    <a:lnTo>
                      <a:pt x="49" y="0"/>
                    </a:lnTo>
                    <a:close/>
                  </a:path>
                </a:pathLst>
              </a:custGeom>
              <a:solidFill>
                <a:srgbClr val="C1C1C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12" name="Freeform 8">
                <a:extLst>
                  <a:ext uri="{FF2B5EF4-FFF2-40B4-BE49-F238E27FC236}">
                    <a16:creationId xmlns:a16="http://schemas.microsoft.com/office/drawing/2014/main" id="{2C48B841-7D89-2B49-1596-D9BABB6604AD}"/>
                  </a:ext>
                </a:extLst>
              </p:cNvPr>
              <p:cNvSpPr>
                <a:spLocks/>
              </p:cNvSpPr>
              <p:nvPr/>
            </p:nvSpPr>
            <p:spPr bwMode="auto">
              <a:xfrm>
                <a:off x="3279" y="3405"/>
                <a:ext cx="224" cy="169"/>
              </a:xfrm>
              <a:custGeom>
                <a:avLst/>
                <a:gdLst>
                  <a:gd name="T0" fmla="*/ 190 w 301"/>
                  <a:gd name="T1" fmla="*/ 174 h 227"/>
                  <a:gd name="T2" fmla="*/ 190 w 301"/>
                  <a:gd name="T3" fmla="*/ 174 h 227"/>
                  <a:gd name="T4" fmla="*/ 190 w 301"/>
                  <a:gd name="T5" fmla="*/ 109 h 227"/>
                  <a:gd name="T6" fmla="*/ 192 w 301"/>
                  <a:gd name="T7" fmla="*/ 100 h 227"/>
                  <a:gd name="T8" fmla="*/ 197 w 301"/>
                  <a:gd name="T9" fmla="*/ 93 h 227"/>
                  <a:gd name="T10" fmla="*/ 205 w 301"/>
                  <a:gd name="T11" fmla="*/ 89 h 227"/>
                  <a:gd name="T12" fmla="*/ 213 w 301"/>
                  <a:gd name="T13" fmla="*/ 87 h 227"/>
                  <a:gd name="T14" fmla="*/ 301 w 301"/>
                  <a:gd name="T15" fmla="*/ 87 h 227"/>
                  <a:gd name="T16" fmla="*/ 301 w 301"/>
                  <a:gd name="T17" fmla="*/ 0 h 227"/>
                  <a:gd name="T18" fmla="*/ 99 w 301"/>
                  <a:gd name="T19" fmla="*/ 0 h 227"/>
                  <a:gd name="T20" fmla="*/ 99 w 301"/>
                  <a:gd name="T21" fmla="*/ 13 h 227"/>
                  <a:gd name="T22" fmla="*/ 50 w 301"/>
                  <a:gd name="T23" fmla="*/ 13 h 227"/>
                  <a:gd name="T24" fmla="*/ 50 w 301"/>
                  <a:gd name="T25" fmla="*/ 0 h 227"/>
                  <a:gd name="T26" fmla="*/ 0 w 301"/>
                  <a:gd name="T27" fmla="*/ 0 h 227"/>
                  <a:gd name="T28" fmla="*/ 0 w 301"/>
                  <a:gd name="T29" fmla="*/ 174 h 227"/>
                  <a:gd name="T30" fmla="*/ 34 w 301"/>
                  <a:gd name="T31" fmla="*/ 174 h 227"/>
                  <a:gd name="T32" fmla="*/ 34 w 301"/>
                  <a:gd name="T33" fmla="*/ 127 h 227"/>
                  <a:gd name="T34" fmla="*/ 35 w 301"/>
                  <a:gd name="T35" fmla="*/ 122 h 227"/>
                  <a:gd name="T36" fmla="*/ 38 w 301"/>
                  <a:gd name="T37" fmla="*/ 118 h 227"/>
                  <a:gd name="T38" fmla="*/ 43 w 301"/>
                  <a:gd name="T39" fmla="*/ 115 h 227"/>
                  <a:gd name="T40" fmla="*/ 48 w 301"/>
                  <a:gd name="T41" fmla="*/ 113 h 227"/>
                  <a:gd name="T42" fmla="*/ 99 w 301"/>
                  <a:gd name="T43" fmla="*/ 113 h 227"/>
                  <a:gd name="T44" fmla="*/ 105 w 301"/>
                  <a:gd name="T45" fmla="*/ 115 h 227"/>
                  <a:gd name="T46" fmla="*/ 109 w 301"/>
                  <a:gd name="T47" fmla="*/ 118 h 227"/>
                  <a:gd name="T48" fmla="*/ 112 w 301"/>
                  <a:gd name="T49" fmla="*/ 122 h 227"/>
                  <a:gd name="T50" fmla="*/ 113 w 301"/>
                  <a:gd name="T51" fmla="*/ 127 h 227"/>
                  <a:gd name="T52" fmla="*/ 113 w 301"/>
                  <a:gd name="T53" fmla="*/ 174 h 227"/>
                  <a:gd name="T54" fmla="*/ 132 w 301"/>
                  <a:gd name="T55" fmla="*/ 174 h 227"/>
                  <a:gd name="T56" fmla="*/ 132 w 301"/>
                  <a:gd name="T57" fmla="*/ 200 h 227"/>
                  <a:gd name="T58" fmla="*/ 113 w 301"/>
                  <a:gd name="T59" fmla="*/ 200 h 227"/>
                  <a:gd name="T60" fmla="*/ 113 w 301"/>
                  <a:gd name="T61" fmla="*/ 220 h 227"/>
                  <a:gd name="T62" fmla="*/ 112 w 301"/>
                  <a:gd name="T63" fmla="*/ 226 h 227"/>
                  <a:gd name="T64" fmla="*/ 111 w 301"/>
                  <a:gd name="T65" fmla="*/ 227 h 227"/>
                  <a:gd name="T66" fmla="*/ 197 w 301"/>
                  <a:gd name="T67" fmla="*/ 227 h 227"/>
                  <a:gd name="T68" fmla="*/ 192 w 301"/>
                  <a:gd name="T69" fmla="*/ 221 h 227"/>
                  <a:gd name="T70" fmla="*/ 190 w 301"/>
                  <a:gd name="T71" fmla="*/ 213 h 227"/>
                  <a:gd name="T72" fmla="*/ 190 w 301"/>
                  <a:gd name="T73" fmla="*/ 200 h 227"/>
                  <a:gd name="T74" fmla="*/ 159 w 301"/>
                  <a:gd name="T75" fmla="*/ 200 h 227"/>
                  <a:gd name="T76" fmla="*/ 159 w 301"/>
                  <a:gd name="T77" fmla="*/ 174 h 227"/>
                  <a:gd name="T78" fmla="*/ 190 w 301"/>
                  <a:gd name="T79" fmla="*/ 17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01" h="227">
                    <a:moveTo>
                      <a:pt x="190" y="174"/>
                    </a:moveTo>
                    <a:lnTo>
                      <a:pt x="190" y="174"/>
                    </a:lnTo>
                    <a:lnTo>
                      <a:pt x="190" y="109"/>
                    </a:lnTo>
                    <a:cubicBezTo>
                      <a:pt x="190" y="106"/>
                      <a:pt x="191" y="103"/>
                      <a:pt x="192" y="100"/>
                    </a:cubicBezTo>
                    <a:cubicBezTo>
                      <a:pt x="194" y="97"/>
                      <a:pt x="195" y="95"/>
                      <a:pt x="197" y="93"/>
                    </a:cubicBezTo>
                    <a:cubicBezTo>
                      <a:pt x="200" y="91"/>
                      <a:pt x="202" y="90"/>
                      <a:pt x="205" y="89"/>
                    </a:cubicBezTo>
                    <a:cubicBezTo>
                      <a:pt x="207" y="88"/>
                      <a:pt x="210" y="87"/>
                      <a:pt x="213" y="87"/>
                    </a:cubicBezTo>
                    <a:lnTo>
                      <a:pt x="301" y="87"/>
                    </a:lnTo>
                    <a:lnTo>
                      <a:pt x="301" y="0"/>
                    </a:lnTo>
                    <a:lnTo>
                      <a:pt x="99" y="0"/>
                    </a:lnTo>
                    <a:lnTo>
                      <a:pt x="99" y="13"/>
                    </a:lnTo>
                    <a:lnTo>
                      <a:pt x="50" y="13"/>
                    </a:lnTo>
                    <a:lnTo>
                      <a:pt x="50" y="0"/>
                    </a:lnTo>
                    <a:lnTo>
                      <a:pt x="0" y="0"/>
                    </a:lnTo>
                    <a:lnTo>
                      <a:pt x="0" y="174"/>
                    </a:lnTo>
                    <a:lnTo>
                      <a:pt x="34" y="174"/>
                    </a:lnTo>
                    <a:lnTo>
                      <a:pt x="34" y="127"/>
                    </a:lnTo>
                    <a:cubicBezTo>
                      <a:pt x="34" y="126"/>
                      <a:pt x="35" y="124"/>
                      <a:pt x="35" y="122"/>
                    </a:cubicBezTo>
                    <a:cubicBezTo>
                      <a:pt x="36" y="120"/>
                      <a:pt x="37" y="119"/>
                      <a:pt x="38" y="118"/>
                    </a:cubicBezTo>
                    <a:cubicBezTo>
                      <a:pt x="39" y="116"/>
                      <a:pt x="41" y="115"/>
                      <a:pt x="43" y="115"/>
                    </a:cubicBezTo>
                    <a:cubicBezTo>
                      <a:pt x="44" y="114"/>
                      <a:pt x="46" y="113"/>
                      <a:pt x="48" y="113"/>
                    </a:cubicBezTo>
                    <a:lnTo>
                      <a:pt x="99" y="113"/>
                    </a:lnTo>
                    <a:cubicBezTo>
                      <a:pt x="101" y="113"/>
                      <a:pt x="103" y="114"/>
                      <a:pt x="105" y="115"/>
                    </a:cubicBezTo>
                    <a:cubicBezTo>
                      <a:pt x="106" y="115"/>
                      <a:pt x="108" y="116"/>
                      <a:pt x="109" y="118"/>
                    </a:cubicBezTo>
                    <a:cubicBezTo>
                      <a:pt x="110" y="119"/>
                      <a:pt x="111" y="120"/>
                      <a:pt x="112" y="122"/>
                    </a:cubicBezTo>
                    <a:cubicBezTo>
                      <a:pt x="113" y="124"/>
                      <a:pt x="113" y="126"/>
                      <a:pt x="113" y="127"/>
                    </a:cubicBezTo>
                    <a:lnTo>
                      <a:pt x="113" y="174"/>
                    </a:lnTo>
                    <a:lnTo>
                      <a:pt x="132" y="174"/>
                    </a:lnTo>
                    <a:lnTo>
                      <a:pt x="132" y="200"/>
                    </a:lnTo>
                    <a:lnTo>
                      <a:pt x="113" y="200"/>
                    </a:lnTo>
                    <a:lnTo>
                      <a:pt x="113" y="220"/>
                    </a:lnTo>
                    <a:cubicBezTo>
                      <a:pt x="113" y="222"/>
                      <a:pt x="113" y="224"/>
                      <a:pt x="112" y="226"/>
                    </a:cubicBezTo>
                    <a:cubicBezTo>
                      <a:pt x="112" y="226"/>
                      <a:pt x="111" y="226"/>
                      <a:pt x="111" y="227"/>
                    </a:cubicBezTo>
                    <a:lnTo>
                      <a:pt x="197" y="227"/>
                    </a:lnTo>
                    <a:cubicBezTo>
                      <a:pt x="195" y="225"/>
                      <a:pt x="193" y="223"/>
                      <a:pt x="192" y="221"/>
                    </a:cubicBezTo>
                    <a:cubicBezTo>
                      <a:pt x="191" y="218"/>
                      <a:pt x="190" y="216"/>
                      <a:pt x="190" y="213"/>
                    </a:cubicBezTo>
                    <a:lnTo>
                      <a:pt x="190" y="200"/>
                    </a:lnTo>
                    <a:lnTo>
                      <a:pt x="159" y="200"/>
                    </a:lnTo>
                    <a:lnTo>
                      <a:pt x="159" y="174"/>
                    </a:lnTo>
                    <a:lnTo>
                      <a:pt x="190" y="174"/>
                    </a:lnTo>
                    <a:close/>
                  </a:path>
                </a:pathLst>
              </a:custGeom>
              <a:solidFill>
                <a:srgbClr val="C1C1C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13" name="Freeform 9">
                <a:extLst>
                  <a:ext uri="{FF2B5EF4-FFF2-40B4-BE49-F238E27FC236}">
                    <a16:creationId xmlns:a16="http://schemas.microsoft.com/office/drawing/2014/main" id="{271688A7-4984-906D-276B-348A2CFD74DE}"/>
                  </a:ext>
                </a:extLst>
              </p:cNvPr>
              <p:cNvSpPr>
                <a:spLocks noEditPoints="1"/>
              </p:cNvSpPr>
              <p:nvPr/>
            </p:nvSpPr>
            <p:spPr bwMode="auto">
              <a:xfrm>
                <a:off x="3432" y="3481"/>
                <a:ext cx="135" cy="87"/>
              </a:xfrm>
              <a:custGeom>
                <a:avLst/>
                <a:gdLst>
                  <a:gd name="T0" fmla="*/ 76 w 182"/>
                  <a:gd name="T1" fmla="*/ 84 h 117"/>
                  <a:gd name="T2" fmla="*/ 76 w 182"/>
                  <a:gd name="T3" fmla="*/ 84 h 117"/>
                  <a:gd name="T4" fmla="*/ 106 w 182"/>
                  <a:gd name="T5" fmla="*/ 84 h 117"/>
                  <a:gd name="T6" fmla="*/ 106 w 182"/>
                  <a:gd name="T7" fmla="*/ 104 h 117"/>
                  <a:gd name="T8" fmla="*/ 76 w 182"/>
                  <a:gd name="T9" fmla="*/ 104 h 117"/>
                  <a:gd name="T10" fmla="*/ 76 w 182"/>
                  <a:gd name="T11" fmla="*/ 84 h 117"/>
                  <a:gd name="T12" fmla="*/ 2 w 182"/>
                  <a:gd name="T13" fmla="*/ 115 h 117"/>
                  <a:gd name="T14" fmla="*/ 2 w 182"/>
                  <a:gd name="T15" fmla="*/ 115 h 117"/>
                  <a:gd name="T16" fmla="*/ 5 w 182"/>
                  <a:gd name="T17" fmla="*/ 116 h 117"/>
                  <a:gd name="T18" fmla="*/ 8 w 182"/>
                  <a:gd name="T19" fmla="*/ 117 h 117"/>
                  <a:gd name="T20" fmla="*/ 174 w 182"/>
                  <a:gd name="T21" fmla="*/ 117 h 117"/>
                  <a:gd name="T22" fmla="*/ 177 w 182"/>
                  <a:gd name="T23" fmla="*/ 116 h 117"/>
                  <a:gd name="T24" fmla="*/ 180 w 182"/>
                  <a:gd name="T25" fmla="*/ 115 h 117"/>
                  <a:gd name="T26" fmla="*/ 182 w 182"/>
                  <a:gd name="T27" fmla="*/ 113 h 117"/>
                  <a:gd name="T28" fmla="*/ 182 w 182"/>
                  <a:gd name="T29" fmla="*/ 111 h 117"/>
                  <a:gd name="T30" fmla="*/ 182 w 182"/>
                  <a:gd name="T31" fmla="*/ 7 h 117"/>
                  <a:gd name="T32" fmla="*/ 182 w 182"/>
                  <a:gd name="T33" fmla="*/ 5 h 117"/>
                  <a:gd name="T34" fmla="*/ 180 w 182"/>
                  <a:gd name="T35" fmla="*/ 2 h 117"/>
                  <a:gd name="T36" fmla="*/ 177 w 182"/>
                  <a:gd name="T37" fmla="*/ 1 h 117"/>
                  <a:gd name="T38" fmla="*/ 174 w 182"/>
                  <a:gd name="T39" fmla="*/ 0 h 117"/>
                  <a:gd name="T40" fmla="*/ 8 w 182"/>
                  <a:gd name="T41" fmla="*/ 0 h 117"/>
                  <a:gd name="T42" fmla="*/ 5 w 182"/>
                  <a:gd name="T43" fmla="*/ 1 h 117"/>
                  <a:gd name="T44" fmla="*/ 2 w 182"/>
                  <a:gd name="T45" fmla="*/ 2 h 117"/>
                  <a:gd name="T46" fmla="*/ 1 w 182"/>
                  <a:gd name="T47" fmla="*/ 5 h 117"/>
                  <a:gd name="T48" fmla="*/ 0 w 182"/>
                  <a:gd name="T49" fmla="*/ 7 h 117"/>
                  <a:gd name="T50" fmla="*/ 0 w 182"/>
                  <a:gd name="T51" fmla="*/ 111 h 117"/>
                  <a:gd name="T52" fmla="*/ 1 w 182"/>
                  <a:gd name="T53" fmla="*/ 113 h 117"/>
                  <a:gd name="T54" fmla="*/ 2 w 182"/>
                  <a:gd name="T55" fmla="*/ 115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2" h="117">
                    <a:moveTo>
                      <a:pt x="76" y="84"/>
                    </a:moveTo>
                    <a:lnTo>
                      <a:pt x="76" y="84"/>
                    </a:lnTo>
                    <a:lnTo>
                      <a:pt x="106" y="84"/>
                    </a:lnTo>
                    <a:lnTo>
                      <a:pt x="106" y="104"/>
                    </a:lnTo>
                    <a:lnTo>
                      <a:pt x="76" y="104"/>
                    </a:lnTo>
                    <a:lnTo>
                      <a:pt x="76" y="84"/>
                    </a:lnTo>
                    <a:close/>
                    <a:moveTo>
                      <a:pt x="2" y="115"/>
                    </a:moveTo>
                    <a:lnTo>
                      <a:pt x="2" y="115"/>
                    </a:lnTo>
                    <a:cubicBezTo>
                      <a:pt x="3" y="115"/>
                      <a:pt x="4" y="116"/>
                      <a:pt x="5" y="116"/>
                    </a:cubicBezTo>
                    <a:cubicBezTo>
                      <a:pt x="6" y="117"/>
                      <a:pt x="7" y="117"/>
                      <a:pt x="8" y="117"/>
                    </a:cubicBezTo>
                    <a:lnTo>
                      <a:pt x="174" y="117"/>
                    </a:lnTo>
                    <a:cubicBezTo>
                      <a:pt x="175" y="117"/>
                      <a:pt x="176" y="117"/>
                      <a:pt x="177" y="116"/>
                    </a:cubicBezTo>
                    <a:cubicBezTo>
                      <a:pt x="178" y="116"/>
                      <a:pt x="179" y="115"/>
                      <a:pt x="180" y="115"/>
                    </a:cubicBezTo>
                    <a:cubicBezTo>
                      <a:pt x="181" y="114"/>
                      <a:pt x="181" y="113"/>
                      <a:pt x="182" y="113"/>
                    </a:cubicBezTo>
                    <a:cubicBezTo>
                      <a:pt x="182" y="112"/>
                      <a:pt x="182" y="111"/>
                      <a:pt x="182" y="111"/>
                    </a:cubicBezTo>
                    <a:lnTo>
                      <a:pt x="182" y="7"/>
                    </a:lnTo>
                    <a:cubicBezTo>
                      <a:pt x="182" y="6"/>
                      <a:pt x="182" y="5"/>
                      <a:pt x="182" y="5"/>
                    </a:cubicBezTo>
                    <a:cubicBezTo>
                      <a:pt x="181" y="4"/>
                      <a:pt x="181" y="3"/>
                      <a:pt x="180" y="2"/>
                    </a:cubicBezTo>
                    <a:cubicBezTo>
                      <a:pt x="179" y="2"/>
                      <a:pt x="178" y="1"/>
                      <a:pt x="177" y="1"/>
                    </a:cubicBezTo>
                    <a:cubicBezTo>
                      <a:pt x="176" y="1"/>
                      <a:pt x="175" y="0"/>
                      <a:pt x="174" y="0"/>
                    </a:cubicBezTo>
                    <a:lnTo>
                      <a:pt x="8" y="0"/>
                    </a:lnTo>
                    <a:cubicBezTo>
                      <a:pt x="7" y="0"/>
                      <a:pt x="6" y="1"/>
                      <a:pt x="5" y="1"/>
                    </a:cubicBezTo>
                    <a:cubicBezTo>
                      <a:pt x="4" y="1"/>
                      <a:pt x="3" y="2"/>
                      <a:pt x="2" y="2"/>
                    </a:cubicBezTo>
                    <a:cubicBezTo>
                      <a:pt x="2" y="3"/>
                      <a:pt x="1" y="4"/>
                      <a:pt x="1" y="5"/>
                    </a:cubicBezTo>
                    <a:cubicBezTo>
                      <a:pt x="1" y="5"/>
                      <a:pt x="0" y="6"/>
                      <a:pt x="0" y="7"/>
                    </a:cubicBezTo>
                    <a:lnTo>
                      <a:pt x="0" y="111"/>
                    </a:lnTo>
                    <a:cubicBezTo>
                      <a:pt x="0" y="111"/>
                      <a:pt x="1" y="112"/>
                      <a:pt x="1" y="113"/>
                    </a:cubicBezTo>
                    <a:cubicBezTo>
                      <a:pt x="1" y="113"/>
                      <a:pt x="2" y="114"/>
                      <a:pt x="2" y="115"/>
                    </a:cubicBezTo>
                    <a:close/>
                  </a:path>
                </a:pathLst>
              </a:custGeom>
              <a:solidFill>
                <a:srgbClr val="D1D1D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grpSp>
      </p:grpSp>
      <p:sp>
        <p:nvSpPr>
          <p:cNvPr id="245" name="Rectangle 244">
            <a:extLst>
              <a:ext uri="{FF2B5EF4-FFF2-40B4-BE49-F238E27FC236}">
                <a16:creationId xmlns:a16="http://schemas.microsoft.com/office/drawing/2014/main" id="{F97F4563-7716-295B-F732-4FB142A0C9AD}"/>
              </a:ext>
              <a:ext uri="{C183D7F6-B498-43B3-948B-1728B52AA6E4}">
                <adec:decorative xmlns:adec="http://schemas.microsoft.com/office/drawing/2017/decorative" val="1"/>
              </a:ext>
            </a:extLst>
          </p:cNvPr>
          <p:cNvSpPr/>
          <p:nvPr/>
        </p:nvSpPr>
        <p:spPr bwMode="auto">
          <a:xfrm>
            <a:off x="0" y="3553429"/>
            <a:ext cx="12192000" cy="330457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55" name="TextBox 254">
            <a:extLst>
              <a:ext uri="{FF2B5EF4-FFF2-40B4-BE49-F238E27FC236}">
                <a16:creationId xmlns:a16="http://schemas.microsoft.com/office/drawing/2014/main" id="{CDEAEC05-35BE-AC46-F10F-FEE3150ADBFA}"/>
              </a:ext>
            </a:extLst>
          </p:cNvPr>
          <p:cNvSpPr txBox="1"/>
          <p:nvPr/>
        </p:nvSpPr>
        <p:spPr>
          <a:xfrm>
            <a:off x="853722" y="3992330"/>
            <a:ext cx="2743200" cy="1107996"/>
          </a:xfrm>
          <a:prstGeom prst="rect">
            <a:avLst/>
          </a:prstGeom>
          <a:noFill/>
        </p:spPr>
        <p:txBody>
          <a:bodyPr wrap="square" lIns="27432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a:ln>
                  <a:noFill/>
                </a:ln>
                <a:solidFill>
                  <a:srgbClr val="50E6FF">
                    <a:lumMod val="60000"/>
                    <a:lumOff val="40000"/>
                  </a:srgbClr>
                </a:solidFill>
                <a:effectLst/>
                <a:uLnTx/>
                <a:uFillTx/>
                <a:latin typeface="Segoe UI Semibold"/>
                <a:ea typeface="+mn-ea"/>
                <a:cs typeface="+mn-cs"/>
              </a:rPr>
              <a:t>43% </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a:ea typeface="+mn-ea"/>
                <a:cs typeface="+mn-cs"/>
              </a:rPr>
              <a:t>of remote workers do not feel included in meetings</a:t>
            </a:r>
            <a:r>
              <a:rPr kumimoji="0" lang="en-US" sz="1400" b="0" i="0" u="none" strike="noStrike" kern="1200" cap="none" spc="0" normalizeH="0" baseline="30000" noProof="0">
                <a:ln>
                  <a:noFill/>
                </a:ln>
                <a:solidFill>
                  <a:srgbClr val="FFFFFF"/>
                </a:solidFill>
                <a:effectLst/>
                <a:uLnTx/>
                <a:uFillTx/>
                <a:latin typeface="Segoe UI"/>
                <a:ea typeface="+mn-ea"/>
                <a:cs typeface="+mn-cs"/>
              </a:rPr>
              <a:t>1</a:t>
            </a:r>
            <a:endParaRPr kumimoji="0" lang="en-US" sz="1400" b="0" i="0" u="none" strike="noStrike" kern="1200" cap="none" spc="0" normalizeH="0" baseline="0" noProof="0">
              <a:ln>
                <a:noFill/>
              </a:ln>
              <a:solidFill>
                <a:srgbClr val="FFFFFF"/>
              </a:solidFill>
              <a:effectLst/>
              <a:uLnTx/>
              <a:uFillTx/>
              <a:latin typeface="Segoe UI"/>
              <a:ea typeface="+mn-ea"/>
              <a:cs typeface="Segoe UI Semilight" panose="020B0402040204020203" pitchFamily="34" charset="0"/>
            </a:endParaRPr>
          </a:p>
        </p:txBody>
      </p:sp>
      <p:sp>
        <p:nvSpPr>
          <p:cNvPr id="264" name="TextBox 263">
            <a:extLst>
              <a:ext uri="{FF2B5EF4-FFF2-40B4-BE49-F238E27FC236}">
                <a16:creationId xmlns:a16="http://schemas.microsoft.com/office/drawing/2014/main" id="{426240B7-6CF8-1997-1D5C-DB01EF8E9ECA}"/>
              </a:ext>
            </a:extLst>
          </p:cNvPr>
          <p:cNvSpPr txBox="1"/>
          <p:nvPr/>
        </p:nvSpPr>
        <p:spPr>
          <a:xfrm>
            <a:off x="4406628" y="3992330"/>
            <a:ext cx="2743200" cy="1323439"/>
          </a:xfrm>
          <a:prstGeom prst="rect">
            <a:avLst/>
          </a:prstGeom>
          <a:noFill/>
        </p:spPr>
        <p:txBody>
          <a:bodyPr wrap="square" lIns="274320" tIns="0" rIns="0" bIns="0" rtlCol="0">
            <a:spAutoFit/>
          </a:bodyPr>
          <a:lstStyle/>
          <a:p>
            <a:pPr marL="0" marR="0" lvl="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4400" b="0" i="0" u="none" strike="noStrike" kern="1200" cap="none" spc="0" normalizeH="0" baseline="0" noProof="0">
                <a:ln>
                  <a:noFill/>
                </a:ln>
                <a:solidFill>
                  <a:srgbClr val="50E6FF">
                    <a:lumMod val="60000"/>
                    <a:lumOff val="40000"/>
                  </a:srgbClr>
                </a:solidFill>
                <a:effectLst/>
                <a:uLnTx/>
                <a:uFillTx/>
                <a:latin typeface="Segoe UI Semibold"/>
                <a:ea typeface="+mn-ea"/>
                <a:cs typeface="+mn-cs"/>
              </a:rPr>
              <a:t>54%</a:t>
            </a:r>
          </a:p>
          <a:p>
            <a:pPr marL="0" marR="0" lvl="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400" b="0" i="0" u="none" strike="noStrike" kern="1200" cap="none" spc="0" normalizeH="0" baseline="0" noProof="0">
                <a:ln>
                  <a:noFill/>
                </a:ln>
                <a:solidFill>
                  <a:srgbClr val="FFFFFF"/>
                </a:solidFill>
                <a:effectLst/>
                <a:uLnTx/>
                <a:uFillTx/>
                <a:latin typeface="Segoe UI"/>
                <a:ea typeface="+mn-ea"/>
                <a:cs typeface="+mn-cs"/>
              </a:rPr>
              <a:t>of leaders fear productivity has been negatively impacted since the shift to hybrid work</a:t>
            </a:r>
            <a:r>
              <a:rPr kumimoji="0" lang="en-US" sz="1400" b="0" i="0" u="none" strike="noStrike" kern="1200" cap="none" spc="0" normalizeH="0" baseline="30000" noProof="0">
                <a:ln>
                  <a:noFill/>
                </a:ln>
                <a:solidFill>
                  <a:srgbClr val="FFFFFF"/>
                </a:solidFill>
                <a:effectLst/>
                <a:uLnTx/>
                <a:uFillTx/>
                <a:latin typeface="Segoe UI"/>
                <a:ea typeface="+mn-ea"/>
                <a:cs typeface="+mn-cs"/>
              </a:rPr>
              <a:t>1</a:t>
            </a:r>
          </a:p>
        </p:txBody>
      </p:sp>
      <p:sp>
        <p:nvSpPr>
          <p:cNvPr id="271" name="TextBox 270">
            <a:extLst>
              <a:ext uri="{FF2B5EF4-FFF2-40B4-BE49-F238E27FC236}">
                <a16:creationId xmlns:a16="http://schemas.microsoft.com/office/drawing/2014/main" id="{FD314E8F-D72C-5FB3-2A05-D4C938EB0899}"/>
              </a:ext>
            </a:extLst>
          </p:cNvPr>
          <p:cNvSpPr txBox="1">
            <a:spLocks/>
          </p:cNvSpPr>
          <p:nvPr/>
        </p:nvSpPr>
        <p:spPr>
          <a:xfrm>
            <a:off x="7906543" y="3992330"/>
            <a:ext cx="2743200" cy="1538883"/>
          </a:xfrm>
          <a:prstGeom prst="rect">
            <a:avLst/>
          </a:prstGeom>
          <a:noFill/>
        </p:spPr>
        <p:txBody>
          <a:bodyPr wrap="square" lIns="27432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a:ln>
                  <a:noFill/>
                </a:ln>
                <a:solidFill>
                  <a:srgbClr val="50E6FF">
                    <a:lumMod val="60000"/>
                    <a:lumOff val="40000"/>
                  </a:srgbClr>
                </a:solidFill>
                <a:effectLst/>
                <a:uLnTx/>
                <a:uFillTx/>
                <a:latin typeface="Segoe UI Semibold"/>
                <a:ea typeface="+mn-ea"/>
                <a:cs typeface="+mn-cs"/>
              </a:rPr>
              <a:t>64%</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a:ea typeface="Calibri" panose="020F0502020204030204" pitchFamily="34" charset="0"/>
                <a:cs typeface="Segoe UI"/>
              </a:rPr>
              <a:t>of small and medium businesses allow employees to access work data on personal phones and computers</a:t>
            </a:r>
            <a:r>
              <a:rPr kumimoji="0" lang="en-US" sz="1400" b="0" i="0" u="none" strike="noStrike" kern="1200" cap="none" spc="0" normalizeH="0" baseline="30000" noProof="0">
                <a:ln>
                  <a:noFill/>
                </a:ln>
                <a:solidFill>
                  <a:srgbClr val="FFFFFF"/>
                </a:solidFill>
                <a:effectLst/>
                <a:uLnTx/>
                <a:uFillTx/>
                <a:latin typeface="Segoe UI"/>
                <a:ea typeface="Calibri" panose="020F0502020204030204" pitchFamily="34" charset="0"/>
                <a:cs typeface="Segoe UI"/>
              </a:rPr>
              <a:t>2</a:t>
            </a:r>
            <a:endParaRPr kumimoji="0" lang="en-US" sz="1050" b="0" i="0" u="none" strike="noStrike" kern="1200" cap="none" spc="0" normalizeH="0" baseline="0" noProof="0">
              <a:ln>
                <a:noFill/>
              </a:ln>
              <a:solidFill>
                <a:srgbClr val="FFFFFF"/>
              </a:solidFill>
              <a:effectLst/>
              <a:uLnTx/>
              <a:uFillTx/>
              <a:latin typeface="Segoe UI"/>
              <a:ea typeface="+mn-ea"/>
              <a:cs typeface="Arial"/>
            </a:endParaRPr>
          </a:p>
        </p:txBody>
      </p:sp>
      <p:sp>
        <p:nvSpPr>
          <p:cNvPr id="272" name="Rectangle 271">
            <a:extLst>
              <a:ext uri="{FF2B5EF4-FFF2-40B4-BE49-F238E27FC236}">
                <a16:creationId xmlns:a16="http://schemas.microsoft.com/office/drawing/2014/main" id="{46F522AD-2C5A-5189-CCF0-B39C6BD0B3F9}"/>
              </a:ext>
            </a:extLst>
          </p:cNvPr>
          <p:cNvSpPr/>
          <p:nvPr/>
        </p:nvSpPr>
        <p:spPr>
          <a:xfrm>
            <a:off x="268594" y="6269038"/>
            <a:ext cx="3262111" cy="320601"/>
          </a:xfrm>
          <a:prstGeom prst="rect">
            <a:avLst/>
          </a:prstGeom>
        </p:spPr>
        <p:txBody>
          <a:bodyPr wrap="none" lIns="0" tIns="0" rIns="0" bIns="0">
            <a:spAutoFit/>
          </a:bodyPr>
          <a:lstStyle/>
          <a:p>
            <a:pPr marL="0" marR="0" lvl="0" indent="0" algn="l" defTabSz="914367" rtl="0" eaLnBrk="1" fontAlgn="auto" latinLnBrk="0" hangingPunct="1">
              <a:lnSpc>
                <a:spcPct val="100000"/>
              </a:lnSpc>
              <a:spcBef>
                <a:spcPts val="0"/>
              </a:spcBef>
              <a:spcAft>
                <a:spcPts val="1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Segoe UI"/>
                <a:ea typeface="Source Sans Pro" panose="020B0503030403020204" pitchFamily="34" charset="0"/>
                <a:cs typeface="Segoe UI" panose="020B0502040204020203" pitchFamily="34" charset="0"/>
              </a:rPr>
              <a:t>1. Microsoft Work Trend Index: 2022 Annual Report</a:t>
            </a:r>
          </a:p>
          <a:p>
            <a:pPr marL="0" marR="0" lvl="0" indent="0" algn="l" defTabSz="914367" rtl="0" eaLnBrk="1" fontAlgn="auto" latinLnBrk="0" hangingPunct="1">
              <a:lnSpc>
                <a:spcPct val="100000"/>
              </a:lnSpc>
              <a:spcBef>
                <a:spcPts val="0"/>
              </a:spcBef>
              <a:spcAft>
                <a:spcPts val="1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Segoe UI"/>
                <a:ea typeface="Source Sans Pro" panose="020B0503030403020204" pitchFamily="34" charset="0"/>
                <a:cs typeface="Segoe UI" panose="020B0502040204020203" pitchFamily="34" charset="0"/>
              </a:rPr>
              <a:t>2. Microsoft Internal Research of SMBs (2-299 employees)</a:t>
            </a:r>
          </a:p>
        </p:txBody>
      </p:sp>
      <p:cxnSp>
        <p:nvCxnSpPr>
          <p:cNvPr id="26" name="Straight Connector 25">
            <a:extLst>
              <a:ext uri="{FF2B5EF4-FFF2-40B4-BE49-F238E27FC236}">
                <a16:creationId xmlns:a16="http://schemas.microsoft.com/office/drawing/2014/main" id="{C22FEB0F-9AED-615A-8627-1C13F7175A38}"/>
              </a:ext>
              <a:ext uri="{C183D7F6-B498-43B3-948B-1728B52AA6E4}">
                <adec:decorative xmlns:adec="http://schemas.microsoft.com/office/drawing/2017/decorative" val="1"/>
              </a:ext>
            </a:extLst>
          </p:cNvPr>
          <p:cNvCxnSpPr>
            <a:cxnSpLocks/>
          </p:cNvCxnSpPr>
          <p:nvPr/>
        </p:nvCxnSpPr>
        <p:spPr>
          <a:xfrm>
            <a:off x="4263098" y="3910715"/>
            <a:ext cx="0" cy="1620498"/>
          </a:xfrm>
          <a:prstGeom prst="line">
            <a:avLst/>
          </a:prstGeom>
          <a:ln>
            <a:solidFill>
              <a:schemeClr val="accent6"/>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779B62D-07B6-B3A7-C856-EC72CD598723}"/>
              </a:ext>
              <a:ext uri="{C183D7F6-B498-43B3-948B-1728B52AA6E4}">
                <adec:decorative xmlns:adec="http://schemas.microsoft.com/office/drawing/2017/decorative" val="1"/>
              </a:ext>
            </a:extLst>
          </p:cNvPr>
          <p:cNvCxnSpPr>
            <a:cxnSpLocks/>
          </p:cNvCxnSpPr>
          <p:nvPr/>
        </p:nvCxnSpPr>
        <p:spPr>
          <a:xfrm>
            <a:off x="7790454" y="3910715"/>
            <a:ext cx="0" cy="1620498"/>
          </a:xfrm>
          <a:prstGeom prst="line">
            <a:avLst/>
          </a:prstGeom>
          <a:ln>
            <a:solidFill>
              <a:schemeClr val="accent6"/>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57833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42" presetClass="path" presetSubtype="0" decel="100000" fill="hold" nodeType="withEffect">
                                  <p:stCondLst>
                                    <p:cond delay="250"/>
                                  </p:stCondLst>
                                  <p:childTnLst>
                                    <p:animMotion origin="layout" path="M -1.45833E-6 2.96296E-6 L -1.45833E-6 0.04166 " pathEditMode="relative" rAng="0" ptsTypes="AA">
                                      <p:cBhvr>
                                        <p:cTn id="9" dur="750" spd="-100000" fill="hold"/>
                                        <p:tgtEl>
                                          <p:spTgt spid="29"/>
                                        </p:tgtEl>
                                        <p:attrNameLst>
                                          <p:attrName>ppt_x</p:attrName>
                                          <p:attrName>ppt_y</p:attrName>
                                        </p:attrNameLst>
                                      </p:cBhvr>
                                      <p:rCtr x="0" y="2083"/>
                                    </p:animMotion>
                                  </p:childTnLst>
                                </p:cTn>
                              </p:par>
                              <p:par>
                                <p:cTn id="10" presetID="10" presetClass="entr" presetSubtype="0" fill="hold" nodeType="withEffect">
                                  <p:stCondLst>
                                    <p:cond delay="50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42" presetClass="path" presetSubtype="0" decel="100000" fill="hold" nodeType="withEffect">
                                  <p:stCondLst>
                                    <p:cond delay="500"/>
                                  </p:stCondLst>
                                  <p:childTnLst>
                                    <p:animMotion origin="layout" path="M -1.45833E-6 2.96296E-6 L -1.45833E-6 0.04166 " pathEditMode="relative" rAng="0" ptsTypes="AA">
                                      <p:cBhvr>
                                        <p:cTn id="14" dur="750" spd="-100000" fill="hold"/>
                                        <p:tgtEl>
                                          <p:spTgt spid="30"/>
                                        </p:tgtEl>
                                        <p:attrNameLst>
                                          <p:attrName>ppt_x</p:attrName>
                                          <p:attrName>ppt_y</p:attrName>
                                        </p:attrNameLst>
                                      </p:cBhvr>
                                      <p:rCtr x="0" y="2083"/>
                                    </p:animMotion>
                                  </p:childTnLst>
                                </p:cTn>
                              </p:par>
                              <p:par>
                                <p:cTn id="15" presetID="10" presetClass="entr" presetSubtype="0" fill="hold" nodeType="withEffect">
                                  <p:stCondLst>
                                    <p:cond delay="75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par>
                                <p:cTn id="18" presetID="42" presetClass="path" presetSubtype="0" decel="100000" fill="hold" nodeType="withEffect">
                                  <p:stCondLst>
                                    <p:cond delay="750"/>
                                  </p:stCondLst>
                                  <p:childTnLst>
                                    <p:animMotion origin="layout" path="M -1.45833E-6 2.96296E-6 L -1.45833E-6 0.04166 " pathEditMode="relative" rAng="0" ptsTypes="AA">
                                      <p:cBhvr>
                                        <p:cTn id="19" dur="750" spd="-100000" fill="hold"/>
                                        <p:tgtEl>
                                          <p:spTgt spid="31"/>
                                        </p:tgtEl>
                                        <p:attrNameLst>
                                          <p:attrName>ppt_x</p:attrName>
                                          <p:attrName>ppt_y</p:attrName>
                                        </p:attrNameLst>
                                      </p:cBhvr>
                                      <p:rCtr x="0" y="2083"/>
                                    </p:animMotion>
                                  </p:childTnLst>
                                </p:cTn>
                              </p:par>
                              <p:par>
                                <p:cTn id="20" presetID="10" presetClass="entr" presetSubtype="0" fill="hold" grpId="0" nodeType="withEffect">
                                  <p:stCondLst>
                                    <p:cond delay="1000"/>
                                  </p:stCondLst>
                                  <p:childTnLst>
                                    <p:set>
                                      <p:cBhvr>
                                        <p:cTn id="21" dur="1" fill="hold">
                                          <p:stCondLst>
                                            <p:cond delay="0"/>
                                          </p:stCondLst>
                                        </p:cTn>
                                        <p:tgtEl>
                                          <p:spTgt spid="255"/>
                                        </p:tgtEl>
                                        <p:attrNameLst>
                                          <p:attrName>style.visibility</p:attrName>
                                        </p:attrNameLst>
                                      </p:cBhvr>
                                      <p:to>
                                        <p:strVal val="visible"/>
                                      </p:to>
                                    </p:set>
                                    <p:animEffect transition="in" filter="fade">
                                      <p:cBhvr>
                                        <p:cTn id="22" dur="500"/>
                                        <p:tgtEl>
                                          <p:spTgt spid="255"/>
                                        </p:tgtEl>
                                      </p:cBhvr>
                                    </p:animEffect>
                                  </p:childTnLst>
                                </p:cTn>
                              </p:par>
                              <p:par>
                                <p:cTn id="23" presetID="42" presetClass="path" presetSubtype="0" decel="100000" fill="hold" grpId="1" nodeType="withEffect">
                                  <p:stCondLst>
                                    <p:cond delay="1000"/>
                                  </p:stCondLst>
                                  <p:childTnLst>
                                    <p:animMotion origin="layout" path="M -1.45833E-6 2.96296E-6 L -1.45833E-6 0.04166 " pathEditMode="relative" rAng="0" ptsTypes="AA">
                                      <p:cBhvr>
                                        <p:cTn id="24" dur="750" spd="-100000" fill="hold"/>
                                        <p:tgtEl>
                                          <p:spTgt spid="255"/>
                                        </p:tgtEl>
                                        <p:attrNameLst>
                                          <p:attrName>ppt_x</p:attrName>
                                          <p:attrName>ppt_y</p:attrName>
                                        </p:attrNameLst>
                                      </p:cBhvr>
                                      <p:rCtr x="0" y="2083"/>
                                    </p:animMotion>
                                  </p:childTnLst>
                                </p:cTn>
                              </p:par>
                              <p:par>
                                <p:cTn id="25" presetID="10" presetClass="entr" presetSubtype="0" fill="hold" nodeType="withEffect">
                                  <p:stCondLst>
                                    <p:cond delay="100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par>
                                <p:cTn id="28" presetID="42" presetClass="path" presetSubtype="0" decel="100000" fill="hold" nodeType="withEffect">
                                  <p:stCondLst>
                                    <p:cond delay="1000"/>
                                  </p:stCondLst>
                                  <p:childTnLst>
                                    <p:animMotion origin="layout" path="M -1.45833E-6 2.96296E-6 L -1.45833E-6 0.04166 " pathEditMode="relative" rAng="0" ptsTypes="AA">
                                      <p:cBhvr>
                                        <p:cTn id="29" dur="750" spd="-100000" fill="hold"/>
                                        <p:tgtEl>
                                          <p:spTgt spid="26"/>
                                        </p:tgtEl>
                                        <p:attrNameLst>
                                          <p:attrName>ppt_x</p:attrName>
                                          <p:attrName>ppt_y</p:attrName>
                                        </p:attrNameLst>
                                      </p:cBhvr>
                                      <p:rCtr x="0" y="2083"/>
                                    </p:animMotion>
                                  </p:childTnLst>
                                </p:cTn>
                              </p:par>
                              <p:par>
                                <p:cTn id="30" presetID="10" presetClass="entr" presetSubtype="0" fill="hold" grpId="0" nodeType="withEffect">
                                  <p:stCondLst>
                                    <p:cond delay="1000"/>
                                  </p:stCondLst>
                                  <p:childTnLst>
                                    <p:set>
                                      <p:cBhvr>
                                        <p:cTn id="31" dur="1" fill="hold">
                                          <p:stCondLst>
                                            <p:cond delay="0"/>
                                          </p:stCondLst>
                                        </p:cTn>
                                        <p:tgtEl>
                                          <p:spTgt spid="264"/>
                                        </p:tgtEl>
                                        <p:attrNameLst>
                                          <p:attrName>style.visibility</p:attrName>
                                        </p:attrNameLst>
                                      </p:cBhvr>
                                      <p:to>
                                        <p:strVal val="visible"/>
                                      </p:to>
                                    </p:set>
                                    <p:animEffect transition="in" filter="fade">
                                      <p:cBhvr>
                                        <p:cTn id="32" dur="500"/>
                                        <p:tgtEl>
                                          <p:spTgt spid="264"/>
                                        </p:tgtEl>
                                      </p:cBhvr>
                                    </p:animEffect>
                                  </p:childTnLst>
                                </p:cTn>
                              </p:par>
                              <p:par>
                                <p:cTn id="33" presetID="42" presetClass="path" presetSubtype="0" decel="100000" fill="hold" grpId="1" nodeType="withEffect">
                                  <p:stCondLst>
                                    <p:cond delay="1000"/>
                                  </p:stCondLst>
                                  <p:childTnLst>
                                    <p:animMotion origin="layout" path="M -1.45833E-6 2.96296E-6 L -1.45833E-6 0.04166 " pathEditMode="relative" rAng="0" ptsTypes="AA">
                                      <p:cBhvr>
                                        <p:cTn id="34" dur="750" spd="-100000" fill="hold"/>
                                        <p:tgtEl>
                                          <p:spTgt spid="264"/>
                                        </p:tgtEl>
                                        <p:attrNameLst>
                                          <p:attrName>ppt_x</p:attrName>
                                          <p:attrName>ppt_y</p:attrName>
                                        </p:attrNameLst>
                                      </p:cBhvr>
                                      <p:rCtr x="0" y="2083"/>
                                    </p:animMotion>
                                  </p:childTnLst>
                                </p:cTn>
                              </p:par>
                              <p:par>
                                <p:cTn id="35" presetID="10" presetClass="entr" presetSubtype="0" fill="hold" nodeType="withEffect">
                                  <p:stCondLst>
                                    <p:cond delay="100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42" presetClass="path" presetSubtype="0" decel="100000" fill="hold" nodeType="withEffect">
                                  <p:stCondLst>
                                    <p:cond delay="1000"/>
                                  </p:stCondLst>
                                  <p:childTnLst>
                                    <p:animMotion origin="layout" path="M -1.45833E-6 2.96296E-6 L -1.45833E-6 0.04166 " pathEditMode="relative" rAng="0" ptsTypes="AA">
                                      <p:cBhvr>
                                        <p:cTn id="39" dur="750" spd="-100000" fill="hold"/>
                                        <p:tgtEl>
                                          <p:spTgt spid="27"/>
                                        </p:tgtEl>
                                        <p:attrNameLst>
                                          <p:attrName>ppt_x</p:attrName>
                                          <p:attrName>ppt_y</p:attrName>
                                        </p:attrNameLst>
                                      </p:cBhvr>
                                      <p:rCtr x="0" y="2083"/>
                                    </p:animMotion>
                                  </p:childTnLst>
                                </p:cTn>
                              </p:par>
                              <p:par>
                                <p:cTn id="40" presetID="10" presetClass="entr" presetSubtype="0" fill="hold" grpId="0" nodeType="withEffect">
                                  <p:stCondLst>
                                    <p:cond delay="1000"/>
                                  </p:stCondLst>
                                  <p:childTnLst>
                                    <p:set>
                                      <p:cBhvr>
                                        <p:cTn id="41" dur="1" fill="hold">
                                          <p:stCondLst>
                                            <p:cond delay="0"/>
                                          </p:stCondLst>
                                        </p:cTn>
                                        <p:tgtEl>
                                          <p:spTgt spid="271"/>
                                        </p:tgtEl>
                                        <p:attrNameLst>
                                          <p:attrName>style.visibility</p:attrName>
                                        </p:attrNameLst>
                                      </p:cBhvr>
                                      <p:to>
                                        <p:strVal val="visible"/>
                                      </p:to>
                                    </p:set>
                                    <p:animEffect transition="in" filter="fade">
                                      <p:cBhvr>
                                        <p:cTn id="42" dur="500"/>
                                        <p:tgtEl>
                                          <p:spTgt spid="271"/>
                                        </p:tgtEl>
                                      </p:cBhvr>
                                    </p:animEffect>
                                  </p:childTnLst>
                                </p:cTn>
                              </p:par>
                              <p:par>
                                <p:cTn id="43" presetID="42" presetClass="path" presetSubtype="0" decel="100000" fill="hold" grpId="1" nodeType="withEffect">
                                  <p:stCondLst>
                                    <p:cond delay="1000"/>
                                  </p:stCondLst>
                                  <p:childTnLst>
                                    <p:animMotion origin="layout" path="M -1.45833E-6 2.96296E-6 L -1.45833E-6 0.04166 " pathEditMode="relative" rAng="0" ptsTypes="AA">
                                      <p:cBhvr>
                                        <p:cTn id="44" dur="750" spd="-100000" fill="hold"/>
                                        <p:tgtEl>
                                          <p:spTgt spid="271"/>
                                        </p:tgtEl>
                                        <p:attrNameLst>
                                          <p:attrName>ppt_x</p:attrName>
                                          <p:attrName>ppt_y</p:attrName>
                                        </p:attrNameLst>
                                      </p:cBhvr>
                                      <p:rCtr x="0" y="2083"/>
                                    </p:animMotion>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42" presetClass="path" presetSubtype="0" decel="100000" fill="hold" grpId="1" nodeType="withEffect">
                                  <p:stCondLst>
                                    <p:cond delay="0"/>
                                  </p:stCondLst>
                                  <p:childTnLst>
                                    <p:animMotion origin="layout" path="M -1.45833E-6 2.96296E-6 L -1.45833E-6 0.04166 " pathEditMode="relative" rAng="0" ptsTypes="AA">
                                      <p:cBhvr>
                                        <p:cTn id="49" dur="750" spd="-100000" fill="hold"/>
                                        <p:tgtEl>
                                          <p:spTgt spid="21"/>
                                        </p:tgtEl>
                                        <p:attrNameLst>
                                          <p:attrName>ppt_x</p:attrName>
                                          <p:attrName>ppt_y</p:attrName>
                                        </p:attrNameLst>
                                      </p:cBhvr>
                                      <p:rCtr x="0" y="208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55" grpId="0"/>
      <p:bldP spid="255" grpId="1"/>
      <p:bldP spid="264" grpId="0"/>
      <p:bldP spid="264" grpId="1"/>
      <p:bldP spid="271" grpId="0"/>
      <p:bldP spid="271"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D24994B-A168-44D2-BAA2-123664C3AC5E}"/>
              </a:ext>
            </a:extLst>
          </p:cNvPr>
          <p:cNvSpPr>
            <a:spLocks noGrp="1"/>
          </p:cNvSpPr>
          <p:nvPr>
            <p:ph type="title"/>
          </p:nvPr>
        </p:nvSpPr>
        <p:spPr>
          <a:xfrm>
            <a:off x="574816" y="510988"/>
            <a:ext cx="11018520" cy="430887"/>
          </a:xfrm>
        </p:spPr>
        <p:txBody>
          <a:bodyPr/>
          <a:lstStyle/>
          <a:p>
            <a:r>
              <a:rPr lang="en-US"/>
              <a:t>Microsoft 365 Business Premium benefits </a:t>
            </a:r>
          </a:p>
        </p:txBody>
      </p:sp>
      <p:sp>
        <p:nvSpPr>
          <p:cNvPr id="5" name="Text Placeholder 4">
            <a:extLst>
              <a:ext uri="{FF2B5EF4-FFF2-40B4-BE49-F238E27FC236}">
                <a16:creationId xmlns:a16="http://schemas.microsoft.com/office/drawing/2014/main" id="{2C0BC53E-165A-4E25-B69F-178443B7A30A}"/>
              </a:ext>
            </a:extLst>
          </p:cNvPr>
          <p:cNvSpPr>
            <a:spLocks noGrp="1"/>
          </p:cNvSpPr>
          <p:nvPr>
            <p:ph type="body" sz="quarter" idx="11"/>
          </p:nvPr>
        </p:nvSpPr>
        <p:spPr>
          <a:xfrm>
            <a:off x="574675" y="941388"/>
            <a:ext cx="11018520" cy="307777"/>
          </a:xfrm>
        </p:spPr>
        <p:txBody>
          <a:bodyPr/>
          <a:lstStyle/>
          <a:p>
            <a:r>
              <a:rPr lang="en-US"/>
              <a:t>Enable your business to run from anywhere, with peace of mind </a:t>
            </a:r>
          </a:p>
        </p:txBody>
      </p:sp>
      <p:sp>
        <p:nvSpPr>
          <p:cNvPr id="19" name="Text Placeholder 3">
            <a:extLst>
              <a:ext uri="{FF2B5EF4-FFF2-40B4-BE49-F238E27FC236}">
                <a16:creationId xmlns:a16="http://schemas.microsoft.com/office/drawing/2014/main" id="{14FDF8A9-D92F-511C-0862-02EAEEE4EEDB}"/>
              </a:ext>
            </a:extLst>
          </p:cNvPr>
          <p:cNvSpPr txBox="1">
            <a:spLocks/>
          </p:cNvSpPr>
          <p:nvPr/>
        </p:nvSpPr>
        <p:spPr>
          <a:xfrm>
            <a:off x="584200" y="5214735"/>
            <a:ext cx="3383280" cy="1141851"/>
          </a:xfrm>
          <a:prstGeom prst="rect">
            <a:avLst/>
          </a:prstGeom>
        </p:spPr>
        <p:txBody>
          <a:bodyPr vert="horz" wrap="square" lIns="182880" tIns="0" rIns="0" bIns="0" rtlCol="0" anchor="t">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n-lt"/>
                <a:ea typeface="+mn-ea"/>
                <a:cs typeface="Segoe UI" panose="020B05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defRPr/>
            </a:pPr>
            <a:r>
              <a:rPr lang="en-US" sz="1600">
                <a:solidFill>
                  <a:schemeClr val="accent1"/>
                </a:solidFill>
                <a:latin typeface="+mj-lt"/>
                <a:cs typeface="Segoe UI"/>
              </a:rPr>
              <a:t>Comprehensive and easy to use</a:t>
            </a:r>
          </a:p>
          <a:p>
            <a:pPr marL="171450" indent="-171450">
              <a:spcAft>
                <a:spcPts val="600"/>
              </a:spcAft>
              <a:buFont typeface="Arial" panose="020B0604020202020204" pitchFamily="34" charset="0"/>
              <a:buChar char="•"/>
            </a:pPr>
            <a:r>
              <a:rPr lang="en-US" sz="1200"/>
              <a:t>One solution for productivity and security</a:t>
            </a:r>
          </a:p>
          <a:p>
            <a:pPr marL="171450" indent="-171450">
              <a:spcAft>
                <a:spcPts val="600"/>
              </a:spcAft>
              <a:buFont typeface="Arial" panose="020B0604020202020204" pitchFamily="34" charset="0"/>
              <a:buChar char="•"/>
            </a:pPr>
            <a:r>
              <a:rPr lang="en-US" sz="1200"/>
              <a:t>Cloud platform simplifies deployment</a:t>
            </a:r>
          </a:p>
          <a:p>
            <a:pPr marL="171450" indent="-171450">
              <a:spcAft>
                <a:spcPts val="600"/>
              </a:spcAft>
              <a:buFont typeface="Arial" panose="020B0604020202020204" pitchFamily="34" charset="0"/>
              <a:buChar char="•"/>
            </a:pPr>
            <a:r>
              <a:rPr lang="en-US" sz="1200"/>
              <a:t>Gets you up and running quickly</a:t>
            </a:r>
          </a:p>
        </p:txBody>
      </p:sp>
      <p:sp>
        <p:nvSpPr>
          <p:cNvPr id="20" name="Text Placeholder 3">
            <a:extLst>
              <a:ext uri="{FF2B5EF4-FFF2-40B4-BE49-F238E27FC236}">
                <a16:creationId xmlns:a16="http://schemas.microsoft.com/office/drawing/2014/main" id="{583F36A5-32D6-7B12-98AB-0ECD3A70CF10}"/>
              </a:ext>
            </a:extLst>
          </p:cNvPr>
          <p:cNvSpPr txBox="1">
            <a:spLocks/>
          </p:cNvSpPr>
          <p:nvPr/>
        </p:nvSpPr>
        <p:spPr>
          <a:xfrm>
            <a:off x="4364038" y="5214735"/>
            <a:ext cx="3383280" cy="1141851"/>
          </a:xfrm>
          <a:prstGeom prst="rect">
            <a:avLst/>
          </a:prstGeom>
        </p:spPr>
        <p:txBody>
          <a:bodyPr vert="horz" wrap="square" lIns="182880" tIns="0" rIns="0" bIns="0" rtlCol="0" anchor="t">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n-lt"/>
                <a:ea typeface="+mn-ea"/>
                <a:cs typeface="Segoe UI" panose="020B05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defRPr/>
            </a:pPr>
            <a:r>
              <a:rPr lang="en-US" sz="1600">
                <a:solidFill>
                  <a:schemeClr val="accent1"/>
                </a:solidFill>
                <a:latin typeface="+mj-lt"/>
                <a:cs typeface="Segoe UI"/>
              </a:rPr>
              <a:t>Reduces costs</a:t>
            </a:r>
          </a:p>
          <a:p>
            <a:pPr marL="171450" indent="-171450">
              <a:spcAft>
                <a:spcPts val="600"/>
              </a:spcAft>
              <a:buFont typeface="Arial" panose="020B0604020202020204" pitchFamily="34" charset="0"/>
              <a:buChar char="•"/>
            </a:pPr>
            <a:r>
              <a:rPr lang="en-US" sz="1200"/>
              <a:t>Eliminates costs of multiple point solutions</a:t>
            </a:r>
          </a:p>
          <a:p>
            <a:pPr marL="171450" indent="-171450">
              <a:spcAft>
                <a:spcPts val="600"/>
              </a:spcAft>
              <a:buFont typeface="Arial" panose="020B0604020202020204" pitchFamily="34" charset="0"/>
              <a:buChar char="•"/>
            </a:pPr>
            <a:r>
              <a:rPr lang="en-US" sz="1200"/>
              <a:t>Reduces helpdesk costs</a:t>
            </a:r>
          </a:p>
          <a:p>
            <a:pPr marL="171450" indent="-171450">
              <a:spcAft>
                <a:spcPts val="600"/>
              </a:spcAft>
              <a:buFont typeface="Arial" panose="020B0604020202020204" pitchFamily="34" charset="0"/>
              <a:buChar char="•"/>
            </a:pPr>
            <a:r>
              <a:rPr lang="en-US" sz="1200"/>
              <a:t>Eases licensing complexity</a:t>
            </a:r>
          </a:p>
        </p:txBody>
      </p:sp>
      <p:sp>
        <p:nvSpPr>
          <p:cNvPr id="21" name="Text Placeholder 3">
            <a:extLst>
              <a:ext uri="{FF2B5EF4-FFF2-40B4-BE49-F238E27FC236}">
                <a16:creationId xmlns:a16="http://schemas.microsoft.com/office/drawing/2014/main" id="{39939519-4F52-7B2B-7BF8-E60AC513EC22}"/>
              </a:ext>
            </a:extLst>
          </p:cNvPr>
          <p:cNvSpPr txBox="1">
            <a:spLocks/>
          </p:cNvSpPr>
          <p:nvPr/>
        </p:nvSpPr>
        <p:spPr>
          <a:xfrm>
            <a:off x="8143875" y="5214735"/>
            <a:ext cx="3383280" cy="1141851"/>
          </a:xfrm>
          <a:prstGeom prst="rect">
            <a:avLst/>
          </a:prstGeom>
        </p:spPr>
        <p:txBody>
          <a:bodyPr vert="horz" wrap="square" lIns="182880" tIns="0" rIns="0" bIns="0" rtlCol="0" anchor="t">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n-lt"/>
                <a:ea typeface="+mn-ea"/>
                <a:cs typeface="Segoe UI" panose="020B05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defRPr/>
            </a:pPr>
            <a:r>
              <a:rPr lang="en-US" sz="1600">
                <a:solidFill>
                  <a:schemeClr val="accent1"/>
                </a:solidFill>
                <a:latin typeface="+mj-lt"/>
                <a:cs typeface="Segoe UI"/>
              </a:rPr>
              <a:t>Enterprise grade technology</a:t>
            </a:r>
          </a:p>
          <a:p>
            <a:pPr marL="171450" indent="-171450">
              <a:spcAft>
                <a:spcPts val="600"/>
              </a:spcAft>
              <a:buFont typeface="Arial" panose="020B0604020202020204" pitchFamily="34" charset="0"/>
              <a:buChar char="•"/>
            </a:pPr>
            <a:r>
              <a:rPr lang="en-US" sz="1200"/>
              <a:t>Integrated security; trusted by enterprises</a:t>
            </a:r>
          </a:p>
          <a:p>
            <a:pPr marL="171450" indent="-171450">
              <a:spcAft>
                <a:spcPts val="600"/>
              </a:spcAft>
              <a:buFont typeface="Arial" panose="020B0604020202020204" pitchFamily="34" charset="0"/>
              <a:buChar char="•"/>
            </a:pPr>
            <a:r>
              <a:rPr lang="en-US" sz="1200"/>
              <a:t>AI-powered threat intelligence </a:t>
            </a:r>
          </a:p>
          <a:p>
            <a:pPr marL="171450" indent="-171450">
              <a:spcAft>
                <a:spcPts val="600"/>
              </a:spcAft>
              <a:buFont typeface="Arial" panose="020B0604020202020204" pitchFamily="34" charset="0"/>
              <a:buChar char="•"/>
            </a:pPr>
            <a:r>
              <a:rPr lang="en-US" sz="1200"/>
              <a:t>Top rated security vendor </a:t>
            </a:r>
          </a:p>
        </p:txBody>
      </p:sp>
      <p:pic>
        <p:nvPicPr>
          <p:cNvPr id="23" name="Picture Placeholder 44">
            <a:extLst>
              <a:ext uri="{FF2B5EF4-FFF2-40B4-BE49-F238E27FC236}">
                <a16:creationId xmlns:a16="http://schemas.microsoft.com/office/drawing/2014/main" id="{81362A87-95E5-D969-691A-333D6FAA42EC}"/>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584200" y="1879600"/>
            <a:ext cx="3463925" cy="3098800"/>
          </a:xfrm>
          <a:prstGeom prst="roundRect">
            <a:avLst>
              <a:gd name="adj" fmla="val 4099"/>
            </a:avLst>
          </a:prstGeom>
        </p:spPr>
      </p:pic>
      <p:pic>
        <p:nvPicPr>
          <p:cNvPr id="24" name="Picture Placeholder 46">
            <a:extLst>
              <a:ext uri="{FF2B5EF4-FFF2-40B4-BE49-F238E27FC236}">
                <a16:creationId xmlns:a16="http://schemas.microsoft.com/office/drawing/2014/main" id="{9100A58A-8A38-8A78-F2AB-9C6514BE2299}"/>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4364038" y="1879600"/>
            <a:ext cx="3463925" cy="3098800"/>
          </a:xfrm>
          <a:prstGeom prst="roundRect">
            <a:avLst>
              <a:gd name="adj" fmla="val 4099"/>
            </a:avLst>
          </a:prstGeom>
        </p:spPr>
      </p:pic>
      <p:pic>
        <p:nvPicPr>
          <p:cNvPr id="25" name="Content Placeholder 32">
            <a:extLst>
              <a:ext uri="{FF2B5EF4-FFF2-40B4-BE49-F238E27FC236}">
                <a16:creationId xmlns:a16="http://schemas.microsoft.com/office/drawing/2014/main" id="{273B2B2C-A698-439F-EC49-7F802FA62087}"/>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8143875" y="1879600"/>
            <a:ext cx="3463925" cy="3098800"/>
          </a:xfrm>
          <a:prstGeom prst="roundRect">
            <a:avLst>
              <a:gd name="adj" fmla="val 4099"/>
            </a:avLst>
          </a:prstGeom>
        </p:spPr>
      </p:pic>
    </p:spTree>
    <p:extLst>
      <p:ext uri="{BB962C8B-B14F-4D97-AF65-F5344CB8AC3E}">
        <p14:creationId xmlns:p14="http://schemas.microsoft.com/office/powerpoint/2010/main" val="41969780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64" presetClass="path" presetSubtype="0" fill="hold" nodeType="withEffect">
                                  <p:stCondLst>
                                    <p:cond delay="0"/>
                                  </p:stCondLst>
                                  <p:childTnLst>
                                    <p:animMotion origin="layout" path="M -2.70833E-6 0.02755 L -2.70833E-6 -1.85185E-6 " pathEditMode="relative" rAng="0" ptsTypes="AA">
                                      <p:cBhvr>
                                        <p:cTn id="9" dur="500" fill="hold"/>
                                        <p:tgtEl>
                                          <p:spTgt spid="23"/>
                                        </p:tgtEl>
                                        <p:attrNameLst>
                                          <p:attrName>ppt_x</p:attrName>
                                          <p:attrName>ppt_y</p:attrName>
                                        </p:attrNameLst>
                                      </p:cBhvr>
                                      <p:rCtr x="0" y="-1389"/>
                                    </p:animMotion>
                                  </p:childTnLst>
                                </p:cTn>
                              </p:par>
                              <p:par>
                                <p:cTn id="10" presetID="10"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par>
                                <p:cTn id="13" presetID="64" presetClass="path" presetSubtype="0" fill="hold" grpId="1" nodeType="withEffect">
                                  <p:stCondLst>
                                    <p:cond delay="0"/>
                                  </p:stCondLst>
                                  <p:childTnLst>
                                    <p:animMotion origin="layout" path="M 2.08333E-7 -0.02639 L 2.08333E-7 -3.33333E-6 " pathEditMode="relative" rAng="0" ptsTypes="AA">
                                      <p:cBhvr>
                                        <p:cTn id="14" dur="500" fill="hold"/>
                                        <p:tgtEl>
                                          <p:spTgt spid="19"/>
                                        </p:tgtEl>
                                        <p:attrNameLst>
                                          <p:attrName>ppt_x</p:attrName>
                                          <p:attrName>ppt_y</p:attrName>
                                        </p:attrNameLst>
                                      </p:cBhvr>
                                      <p:rCtr x="0" y="1319"/>
                                    </p:animMotion>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childTnLst>
                                </p:cTn>
                              </p:par>
                              <p:par>
                                <p:cTn id="19" presetID="64" presetClass="path" presetSubtype="0" fill="hold" nodeType="withEffect">
                                  <p:stCondLst>
                                    <p:cond delay="0"/>
                                  </p:stCondLst>
                                  <p:childTnLst>
                                    <p:animMotion origin="layout" path="M -2.70833E-6 0.02755 L -2.70833E-6 -1.85185E-6 " pathEditMode="relative" rAng="0" ptsTypes="AA">
                                      <p:cBhvr>
                                        <p:cTn id="20" dur="500" fill="hold"/>
                                        <p:tgtEl>
                                          <p:spTgt spid="24"/>
                                        </p:tgtEl>
                                        <p:attrNameLst>
                                          <p:attrName>ppt_x</p:attrName>
                                          <p:attrName>ppt_y</p:attrName>
                                        </p:attrNameLst>
                                      </p:cBhvr>
                                      <p:rCtr x="0" y="-1389"/>
                                    </p:animMotion>
                                  </p:childTnLst>
                                </p:cTn>
                              </p:par>
                              <p:par>
                                <p:cTn id="21" presetID="10"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par>
                                <p:cTn id="24" presetID="64" presetClass="path" presetSubtype="0" fill="hold" grpId="1" nodeType="withEffect">
                                  <p:stCondLst>
                                    <p:cond delay="0"/>
                                  </p:stCondLst>
                                  <p:childTnLst>
                                    <p:animMotion origin="layout" path="M 2.08333E-7 -0.02639 L 2.08333E-7 -3.33333E-6 " pathEditMode="relative" rAng="0" ptsTypes="AA">
                                      <p:cBhvr>
                                        <p:cTn id="25" dur="500" fill="hold"/>
                                        <p:tgtEl>
                                          <p:spTgt spid="20"/>
                                        </p:tgtEl>
                                        <p:attrNameLst>
                                          <p:attrName>ppt_x</p:attrName>
                                          <p:attrName>ppt_y</p:attrName>
                                        </p:attrNameLst>
                                      </p:cBhvr>
                                      <p:rCtr x="0" y="1319"/>
                                    </p:animMotion>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par>
                                <p:cTn id="30" presetID="64" presetClass="path" presetSubtype="0" fill="hold" nodeType="withEffect">
                                  <p:stCondLst>
                                    <p:cond delay="0"/>
                                  </p:stCondLst>
                                  <p:childTnLst>
                                    <p:animMotion origin="layout" path="M -2.70833E-6 0.02755 L -2.70833E-6 -1.85185E-6 " pathEditMode="relative" rAng="0" ptsTypes="AA">
                                      <p:cBhvr>
                                        <p:cTn id="31" dur="500" fill="hold"/>
                                        <p:tgtEl>
                                          <p:spTgt spid="25"/>
                                        </p:tgtEl>
                                        <p:attrNameLst>
                                          <p:attrName>ppt_x</p:attrName>
                                          <p:attrName>ppt_y</p:attrName>
                                        </p:attrNameLst>
                                      </p:cBhvr>
                                      <p:rCtr x="0" y="-1389"/>
                                    </p:animMotion>
                                  </p:childTnLst>
                                </p:cTn>
                              </p:par>
                              <p:par>
                                <p:cTn id="32" presetID="10"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par>
                                <p:cTn id="35" presetID="64" presetClass="path" presetSubtype="0" fill="hold" grpId="1" nodeType="withEffect">
                                  <p:stCondLst>
                                    <p:cond delay="0"/>
                                  </p:stCondLst>
                                  <p:childTnLst>
                                    <p:animMotion origin="layout" path="M 2.08333E-7 -0.02639 L 2.08333E-7 -3.33333E-6 " pathEditMode="relative" rAng="0" ptsTypes="AA">
                                      <p:cBhvr>
                                        <p:cTn id="36" dur="500" fill="hold"/>
                                        <p:tgtEl>
                                          <p:spTgt spid="21"/>
                                        </p:tgtEl>
                                        <p:attrNameLst>
                                          <p:attrName>ppt_x</p:attrName>
                                          <p:attrName>ppt_y</p:attrName>
                                        </p:attrNameLst>
                                      </p:cBhvr>
                                      <p:rCtr x="0" y="131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P spid="20" grpId="0"/>
      <p:bldP spid="20" grpId="1"/>
      <p:bldP spid="21" grpId="0"/>
      <p:bldP spid="21"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0EB75A4-15E1-FB32-82AB-BCEFB507D6D1}"/>
              </a:ext>
              <a:ext uri="{C183D7F6-B498-43B3-948B-1728B52AA6E4}">
                <adec:decorative xmlns:adec="http://schemas.microsoft.com/office/drawing/2017/decorative" val="1"/>
              </a:ext>
            </a:extLst>
          </p:cNvPr>
          <p:cNvSpPr/>
          <p:nvPr/>
        </p:nvSpPr>
        <p:spPr bwMode="auto">
          <a:xfrm>
            <a:off x="0" y="-1"/>
            <a:ext cx="12192000" cy="144677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B46FDE9B-352E-4E9D-BCFE-CAABF184682F}"/>
              </a:ext>
            </a:extLst>
          </p:cNvPr>
          <p:cNvSpPr>
            <a:spLocks noGrp="1"/>
          </p:cNvSpPr>
          <p:nvPr>
            <p:ph type="title"/>
          </p:nvPr>
        </p:nvSpPr>
        <p:spPr>
          <a:xfrm>
            <a:off x="574675" y="511175"/>
            <a:ext cx="11018838" cy="430213"/>
          </a:xfrm>
        </p:spPr>
        <p:txBody>
          <a:bodyPr/>
          <a:lstStyle/>
          <a:p>
            <a:r>
              <a:rPr lang="en-US"/>
              <a:t>Recap | Layered security with Microsoft 365 Business Premium</a:t>
            </a:r>
          </a:p>
        </p:txBody>
      </p:sp>
      <p:sp>
        <p:nvSpPr>
          <p:cNvPr id="37" name="TextBox 36">
            <a:extLst>
              <a:ext uri="{FF2B5EF4-FFF2-40B4-BE49-F238E27FC236}">
                <a16:creationId xmlns:a16="http://schemas.microsoft.com/office/drawing/2014/main" id="{ED315498-139E-42D4-A5ED-4831E61603FF}"/>
              </a:ext>
            </a:extLst>
          </p:cNvPr>
          <p:cNvSpPr txBox="1"/>
          <p:nvPr/>
        </p:nvSpPr>
        <p:spPr>
          <a:xfrm>
            <a:off x="4075844" y="1736645"/>
            <a:ext cx="4040312" cy="369332"/>
          </a:xfrm>
          <a:prstGeom prst="rect">
            <a:avLst/>
          </a:prstGeom>
          <a:solidFill>
            <a:schemeClr val="bg1"/>
          </a:solidFill>
        </p:spPr>
        <p:txBody>
          <a:bodyPr wrap="square" lIns="0" tIns="0" rIns="0" bIns="91440" rtlCol="0">
            <a:spAutoFit/>
          </a:bodyPr>
          <a:lstStyle/>
          <a:p>
            <a:pPr algn="ctr" defTabSz="895140">
              <a:lnSpc>
                <a:spcPct val="90000"/>
              </a:lnSpc>
              <a:spcAft>
                <a:spcPts val="588"/>
              </a:spcAft>
              <a:defRPr/>
            </a:pPr>
            <a:r>
              <a:rPr lang="en-US" sz="2000">
                <a:ln w="3175">
                  <a:noFill/>
                </a:ln>
                <a:solidFill>
                  <a:srgbClr val="0278D7"/>
                </a:solidFill>
                <a:latin typeface="Segoe UI Semibold" panose="020B0702040204020203" pitchFamily="34" charset="0"/>
                <a:cs typeface="Segoe UI Semibold" panose="020B0702040204020203" pitchFamily="34" charset="0"/>
              </a:rPr>
              <a:t>Microsoft 365 Business Premium</a:t>
            </a:r>
          </a:p>
        </p:txBody>
      </p:sp>
      <p:sp>
        <p:nvSpPr>
          <p:cNvPr id="32" name="TextBox 31">
            <a:extLst>
              <a:ext uri="{FF2B5EF4-FFF2-40B4-BE49-F238E27FC236}">
                <a16:creationId xmlns:a16="http://schemas.microsoft.com/office/drawing/2014/main" id="{D0229CC4-075E-405E-A29D-EA1291E11DEA}"/>
              </a:ext>
            </a:extLst>
          </p:cNvPr>
          <p:cNvSpPr txBox="1"/>
          <p:nvPr/>
        </p:nvSpPr>
        <p:spPr>
          <a:xfrm>
            <a:off x="574675" y="2657351"/>
            <a:ext cx="2377440" cy="438657"/>
          </a:xfrm>
          <a:prstGeom prst="roundRect">
            <a:avLst/>
          </a:prstGeom>
          <a:solidFill>
            <a:schemeClr val="accent1"/>
          </a:solidFill>
        </p:spPr>
        <p:txBody>
          <a:bodyPr wrap="square" lIns="89642" tIns="89642" rIns="89642" bIns="89642" rtlCol="0" anchor="ctr">
            <a:spAutoFit/>
          </a:bodyPr>
          <a:lstStyle/>
          <a:p>
            <a:pPr algn="ctr" defTabSz="914314"/>
            <a:r>
              <a:rPr lang="en-US" sz="1400">
                <a:solidFill>
                  <a:srgbClr val="FFFFFF"/>
                </a:solidFill>
                <a:latin typeface="Segoe UI Semibold"/>
              </a:rPr>
              <a:t>Identity Security</a:t>
            </a:r>
          </a:p>
        </p:txBody>
      </p:sp>
      <p:sp>
        <p:nvSpPr>
          <p:cNvPr id="70" name="TextBox 69">
            <a:extLst>
              <a:ext uri="{FF2B5EF4-FFF2-40B4-BE49-F238E27FC236}">
                <a16:creationId xmlns:a16="http://schemas.microsoft.com/office/drawing/2014/main" id="{8BAA4C89-6249-4B02-928C-953268E63901}"/>
              </a:ext>
            </a:extLst>
          </p:cNvPr>
          <p:cNvSpPr txBox="1"/>
          <p:nvPr/>
        </p:nvSpPr>
        <p:spPr>
          <a:xfrm>
            <a:off x="1205690" y="3171656"/>
            <a:ext cx="1115410" cy="193899"/>
          </a:xfrm>
          <a:prstGeom prst="rect">
            <a:avLst/>
          </a:prstGeom>
          <a:noFill/>
        </p:spPr>
        <p:txBody>
          <a:bodyPr wrap="square" lIns="0" tIns="0" rIns="0" bIns="0" rtlCol="0">
            <a:spAutoFit/>
          </a:bodyPr>
          <a:lstStyle/>
          <a:p>
            <a:pPr algn="ctr" defTabSz="914314">
              <a:lnSpc>
                <a:spcPct val="90000"/>
              </a:lnSpc>
              <a:spcAft>
                <a:spcPts val="600"/>
              </a:spcAft>
            </a:pPr>
            <a:r>
              <a:rPr lang="en-US" sz="1400">
                <a:gradFill>
                  <a:gsLst>
                    <a:gs pos="2917">
                      <a:srgbClr val="282828"/>
                    </a:gs>
                    <a:gs pos="30000">
                      <a:srgbClr val="282828"/>
                    </a:gs>
                  </a:gsLst>
                  <a:lin ang="5400000" scaled="0"/>
                </a:gradFill>
                <a:latin typeface="Segoe UI Semibold"/>
              </a:rPr>
              <a:t>User</a:t>
            </a:r>
          </a:p>
        </p:txBody>
      </p:sp>
      <p:sp>
        <p:nvSpPr>
          <p:cNvPr id="59" name="TextBox 58">
            <a:extLst>
              <a:ext uri="{FF2B5EF4-FFF2-40B4-BE49-F238E27FC236}">
                <a16:creationId xmlns:a16="http://schemas.microsoft.com/office/drawing/2014/main" id="{4E9C3F97-7033-4195-AF0D-F56DA1740EB0}"/>
              </a:ext>
            </a:extLst>
          </p:cNvPr>
          <p:cNvSpPr txBox="1"/>
          <p:nvPr/>
        </p:nvSpPr>
        <p:spPr>
          <a:xfrm>
            <a:off x="666115" y="4216883"/>
            <a:ext cx="2194560" cy="969496"/>
          </a:xfrm>
          <a:prstGeom prst="rect">
            <a:avLst/>
          </a:prstGeom>
          <a:noFill/>
        </p:spPr>
        <p:txBody>
          <a:bodyPr wrap="square" lIns="0" tIns="0" rIns="0" bIns="0" rtlCol="0">
            <a:spAutoFit/>
          </a:bodyPr>
          <a:lstStyle/>
          <a:p>
            <a:pPr marL="201168" indent="-201168" defTabSz="914314">
              <a:spcAft>
                <a:spcPts val="600"/>
              </a:spcAft>
              <a:buSzPct val="90000"/>
              <a:buFont typeface="Wingdings" panose="05000000000000000000" pitchFamily="2" charset="2"/>
              <a:buChar char=""/>
            </a:pPr>
            <a:r>
              <a:rPr lang="en-US" sz="1200"/>
              <a:t>Azure AD features like MFA</a:t>
            </a:r>
          </a:p>
          <a:p>
            <a:pPr marL="201168" indent="-201168" defTabSz="914314">
              <a:spcAft>
                <a:spcPts val="600"/>
              </a:spcAft>
              <a:buSzPct val="90000"/>
              <a:buFont typeface="Wingdings" panose="05000000000000000000" pitchFamily="2" charset="2"/>
              <a:buChar char=""/>
            </a:pPr>
            <a:r>
              <a:rPr lang="en-US" sz="1200"/>
              <a:t>Self-service password reset</a:t>
            </a:r>
          </a:p>
          <a:p>
            <a:pPr marL="201168" indent="-201168" defTabSz="914314">
              <a:spcAft>
                <a:spcPts val="600"/>
              </a:spcAft>
              <a:buSzPct val="90000"/>
              <a:buFont typeface="Wingdings" panose="05000000000000000000" pitchFamily="2" charset="2"/>
              <a:buChar char=""/>
            </a:pPr>
            <a:r>
              <a:rPr lang="en-US" sz="1200"/>
              <a:t>Conditional access</a:t>
            </a:r>
          </a:p>
          <a:p>
            <a:pPr marL="201168" indent="-201168" defTabSz="914314">
              <a:spcAft>
                <a:spcPts val="600"/>
              </a:spcAft>
              <a:buSzPct val="90000"/>
              <a:buFont typeface="Wingdings" panose="05000000000000000000" pitchFamily="2" charset="2"/>
              <a:buChar char=""/>
            </a:pPr>
            <a:r>
              <a:rPr lang="en-US" sz="1200"/>
              <a:t>Dynamic groups</a:t>
            </a:r>
          </a:p>
        </p:txBody>
      </p:sp>
      <p:sp>
        <p:nvSpPr>
          <p:cNvPr id="33" name="TextBox 32">
            <a:extLst>
              <a:ext uri="{FF2B5EF4-FFF2-40B4-BE49-F238E27FC236}">
                <a16:creationId xmlns:a16="http://schemas.microsoft.com/office/drawing/2014/main" id="{847E94AB-0398-4BDD-A21F-CB57BD9EB427}"/>
              </a:ext>
            </a:extLst>
          </p:cNvPr>
          <p:cNvSpPr txBox="1"/>
          <p:nvPr/>
        </p:nvSpPr>
        <p:spPr>
          <a:xfrm>
            <a:off x="3487812" y="2657351"/>
            <a:ext cx="2377440" cy="438657"/>
          </a:xfrm>
          <a:prstGeom prst="roundRect">
            <a:avLst/>
          </a:prstGeom>
          <a:solidFill>
            <a:schemeClr val="accent1"/>
          </a:solidFill>
        </p:spPr>
        <p:txBody>
          <a:bodyPr wrap="square" lIns="89642" tIns="89642" rIns="89642" bIns="89642" rtlCol="0" anchor="ctr">
            <a:spAutoFit/>
          </a:bodyPr>
          <a:lstStyle/>
          <a:p>
            <a:pPr algn="ctr" defTabSz="914314"/>
            <a:r>
              <a:rPr lang="en-US" sz="1400">
                <a:solidFill>
                  <a:srgbClr val="FFFFFF"/>
                </a:solidFill>
                <a:latin typeface="Segoe UI Semibold"/>
              </a:rPr>
              <a:t>Device Security</a:t>
            </a:r>
          </a:p>
        </p:txBody>
      </p:sp>
      <p:sp>
        <p:nvSpPr>
          <p:cNvPr id="71" name="TextBox 70">
            <a:extLst>
              <a:ext uri="{FF2B5EF4-FFF2-40B4-BE49-F238E27FC236}">
                <a16:creationId xmlns:a16="http://schemas.microsoft.com/office/drawing/2014/main" id="{39EF4EE0-7816-46A6-8C5B-880D43550AFC}"/>
              </a:ext>
            </a:extLst>
          </p:cNvPr>
          <p:cNvSpPr txBox="1"/>
          <p:nvPr/>
        </p:nvSpPr>
        <p:spPr>
          <a:xfrm>
            <a:off x="4118827" y="3171656"/>
            <a:ext cx="1115410" cy="193899"/>
          </a:xfrm>
          <a:prstGeom prst="rect">
            <a:avLst/>
          </a:prstGeom>
          <a:noFill/>
        </p:spPr>
        <p:txBody>
          <a:bodyPr wrap="square" lIns="0" tIns="0" rIns="0" bIns="0" rtlCol="0">
            <a:spAutoFit/>
          </a:bodyPr>
          <a:lstStyle/>
          <a:p>
            <a:pPr algn="ctr" defTabSz="914314">
              <a:lnSpc>
                <a:spcPct val="90000"/>
              </a:lnSpc>
              <a:spcAft>
                <a:spcPts val="600"/>
              </a:spcAft>
            </a:pPr>
            <a:r>
              <a:rPr lang="en-US" sz="1400">
                <a:gradFill>
                  <a:gsLst>
                    <a:gs pos="2917">
                      <a:srgbClr val="282828"/>
                    </a:gs>
                    <a:gs pos="30000">
                      <a:srgbClr val="282828"/>
                    </a:gs>
                  </a:gsLst>
                  <a:lin ang="5400000" scaled="0"/>
                </a:gradFill>
                <a:latin typeface="Segoe UI Semibold"/>
              </a:rPr>
              <a:t>Device</a:t>
            </a:r>
          </a:p>
        </p:txBody>
      </p:sp>
      <p:sp>
        <p:nvSpPr>
          <p:cNvPr id="60" name="TextBox 59">
            <a:extLst>
              <a:ext uri="{FF2B5EF4-FFF2-40B4-BE49-F238E27FC236}">
                <a16:creationId xmlns:a16="http://schemas.microsoft.com/office/drawing/2014/main" id="{D3233A73-85AA-4328-96F0-9D66326BAE64}"/>
              </a:ext>
            </a:extLst>
          </p:cNvPr>
          <p:cNvSpPr txBox="1"/>
          <p:nvPr/>
        </p:nvSpPr>
        <p:spPr>
          <a:xfrm>
            <a:off x="3579252" y="4216883"/>
            <a:ext cx="2194560" cy="2154436"/>
          </a:xfrm>
          <a:prstGeom prst="rect">
            <a:avLst/>
          </a:prstGeom>
          <a:noFill/>
        </p:spPr>
        <p:txBody>
          <a:bodyPr wrap="square" lIns="0" tIns="0" rIns="0" bIns="0" rtlCol="0">
            <a:spAutoFit/>
          </a:bodyPr>
          <a:lstStyle/>
          <a:p>
            <a:pPr marL="201168" indent="-201168" defTabSz="914314">
              <a:spcAft>
                <a:spcPts val="600"/>
              </a:spcAft>
              <a:buSzPct val="90000"/>
              <a:buFont typeface="Wingdings" panose="05000000000000000000" pitchFamily="2" charset="2"/>
              <a:buChar char=""/>
            </a:pPr>
            <a:r>
              <a:rPr lang="en-US" sz="1200"/>
              <a:t>Microsoft Defender AV</a:t>
            </a:r>
          </a:p>
          <a:p>
            <a:pPr marL="201168" indent="-201168" defTabSz="914314">
              <a:spcAft>
                <a:spcPts val="600"/>
              </a:spcAft>
              <a:buSzPct val="90000"/>
              <a:buFont typeface="Wingdings" panose="05000000000000000000" pitchFamily="2" charset="2"/>
              <a:buChar char=""/>
            </a:pPr>
            <a:r>
              <a:rPr lang="en-US" sz="1200"/>
              <a:t>Full centralized management of mobile and laptops with Intune</a:t>
            </a:r>
          </a:p>
          <a:p>
            <a:pPr marL="201168" indent="-201168" defTabSz="914314">
              <a:spcAft>
                <a:spcPts val="600"/>
              </a:spcAft>
              <a:buSzPct val="90000"/>
              <a:buFont typeface="Wingdings" panose="05000000000000000000" pitchFamily="2" charset="2"/>
              <a:buChar char=""/>
            </a:pPr>
            <a:r>
              <a:rPr lang="en-US" sz="1200"/>
              <a:t>Remote wipe of data of lost and stolen devices</a:t>
            </a:r>
          </a:p>
          <a:p>
            <a:pPr marL="201168" indent="-201168" defTabSz="914314">
              <a:spcAft>
                <a:spcPts val="600"/>
              </a:spcAft>
              <a:buSzPct val="90000"/>
              <a:buFont typeface="Wingdings" panose="05000000000000000000" pitchFamily="2" charset="2"/>
              <a:buChar char=""/>
            </a:pPr>
            <a:r>
              <a:rPr lang="en-US" sz="1200"/>
              <a:t>BitLocker encryption</a:t>
            </a:r>
          </a:p>
          <a:p>
            <a:pPr marL="201168" indent="-201168" defTabSz="914314">
              <a:spcAft>
                <a:spcPts val="600"/>
              </a:spcAft>
              <a:buSzPct val="90000"/>
              <a:buFont typeface="Wingdings" panose="05000000000000000000" pitchFamily="2" charset="2"/>
              <a:buChar char=""/>
            </a:pPr>
            <a:r>
              <a:rPr lang="en-US" sz="1200"/>
              <a:t>Enforce strong pin requirements along with Wi-Fi, VPN profiles</a:t>
            </a:r>
          </a:p>
        </p:txBody>
      </p:sp>
      <p:sp>
        <p:nvSpPr>
          <p:cNvPr id="34" name="TextBox 33">
            <a:extLst>
              <a:ext uri="{FF2B5EF4-FFF2-40B4-BE49-F238E27FC236}">
                <a16:creationId xmlns:a16="http://schemas.microsoft.com/office/drawing/2014/main" id="{D1F7A068-9EC9-490F-BD03-F47D23F0E0B2}"/>
              </a:ext>
            </a:extLst>
          </p:cNvPr>
          <p:cNvSpPr txBox="1"/>
          <p:nvPr/>
        </p:nvSpPr>
        <p:spPr>
          <a:xfrm>
            <a:off x="6399153" y="2657351"/>
            <a:ext cx="2377440" cy="438657"/>
          </a:xfrm>
          <a:prstGeom prst="roundRect">
            <a:avLst/>
          </a:prstGeom>
          <a:solidFill>
            <a:schemeClr val="accent1"/>
          </a:solidFill>
        </p:spPr>
        <p:txBody>
          <a:bodyPr wrap="square" lIns="89642" tIns="89642" rIns="89642" bIns="89642" rtlCol="0" anchor="ctr">
            <a:spAutoFit/>
          </a:bodyPr>
          <a:lstStyle/>
          <a:p>
            <a:pPr algn="ctr" defTabSz="914314"/>
            <a:r>
              <a:rPr lang="en-US" sz="1400">
                <a:solidFill>
                  <a:srgbClr val="FFFFFF"/>
                </a:solidFill>
                <a:latin typeface="Segoe UI Semibold"/>
              </a:rPr>
              <a:t>Application Security</a:t>
            </a:r>
          </a:p>
        </p:txBody>
      </p:sp>
      <p:sp>
        <p:nvSpPr>
          <p:cNvPr id="72" name="TextBox 71">
            <a:extLst>
              <a:ext uri="{FF2B5EF4-FFF2-40B4-BE49-F238E27FC236}">
                <a16:creationId xmlns:a16="http://schemas.microsoft.com/office/drawing/2014/main" id="{AE3926C7-9630-4A68-AAD6-B0048CD2B84E}"/>
              </a:ext>
            </a:extLst>
          </p:cNvPr>
          <p:cNvSpPr txBox="1"/>
          <p:nvPr/>
        </p:nvSpPr>
        <p:spPr>
          <a:xfrm>
            <a:off x="6806726" y="3171656"/>
            <a:ext cx="1562295" cy="193899"/>
          </a:xfrm>
          <a:prstGeom prst="rect">
            <a:avLst/>
          </a:prstGeom>
          <a:noFill/>
        </p:spPr>
        <p:txBody>
          <a:bodyPr wrap="square" lIns="0" tIns="0" rIns="0" bIns="0" rtlCol="0">
            <a:spAutoFit/>
          </a:bodyPr>
          <a:lstStyle/>
          <a:p>
            <a:pPr algn="ctr" defTabSz="914314">
              <a:lnSpc>
                <a:spcPct val="90000"/>
              </a:lnSpc>
              <a:spcAft>
                <a:spcPts val="600"/>
              </a:spcAft>
            </a:pPr>
            <a:r>
              <a:rPr lang="en-US" sz="1400">
                <a:gradFill>
                  <a:gsLst>
                    <a:gs pos="2917">
                      <a:srgbClr val="282828"/>
                    </a:gs>
                    <a:gs pos="30000">
                      <a:srgbClr val="282828"/>
                    </a:gs>
                  </a:gsLst>
                  <a:lin ang="5400000" scaled="0"/>
                </a:gradFill>
                <a:latin typeface="Segoe UI Semibold"/>
              </a:rPr>
              <a:t>Application</a:t>
            </a:r>
          </a:p>
        </p:txBody>
      </p:sp>
      <p:sp>
        <p:nvSpPr>
          <p:cNvPr id="61" name="TextBox 60">
            <a:extLst>
              <a:ext uri="{FF2B5EF4-FFF2-40B4-BE49-F238E27FC236}">
                <a16:creationId xmlns:a16="http://schemas.microsoft.com/office/drawing/2014/main" id="{C54D6493-B88E-4F00-9BCD-C7FBACDC589A}"/>
              </a:ext>
            </a:extLst>
          </p:cNvPr>
          <p:cNvSpPr txBox="1"/>
          <p:nvPr/>
        </p:nvSpPr>
        <p:spPr>
          <a:xfrm>
            <a:off x="6399153" y="4216883"/>
            <a:ext cx="2377440" cy="2262158"/>
          </a:xfrm>
          <a:prstGeom prst="rect">
            <a:avLst/>
          </a:prstGeom>
          <a:noFill/>
        </p:spPr>
        <p:txBody>
          <a:bodyPr wrap="square" lIns="0" tIns="0" rIns="0" bIns="0" rtlCol="0" anchor="t">
            <a:spAutoFit/>
          </a:bodyPr>
          <a:lstStyle/>
          <a:p>
            <a:pPr marL="201168" indent="-201168" defTabSz="914314">
              <a:spcAft>
                <a:spcPts val="600"/>
              </a:spcAft>
              <a:buSzPct val="90000"/>
              <a:buFont typeface="Wingdings" panose="05000000000000000000" pitchFamily="2" charset="2"/>
              <a:buChar char=""/>
            </a:pPr>
            <a:r>
              <a:rPr lang="en-US" sz="1200"/>
              <a:t>Restrict copy/paste/save corp data to personal apps using Intune app protection policies </a:t>
            </a:r>
          </a:p>
          <a:p>
            <a:pPr marL="201168" indent="-201168" defTabSz="914314">
              <a:spcAft>
                <a:spcPts val="600"/>
              </a:spcAft>
              <a:buSzPct val="90000"/>
              <a:buFont typeface="Wingdings" panose="05000000000000000000" pitchFamily="2" charset="2"/>
              <a:buChar char=""/>
            </a:pPr>
            <a:r>
              <a:rPr lang="en-US" sz="1200"/>
              <a:t>Advanced threat protection for protection against malware and zero-day attacks</a:t>
            </a:r>
          </a:p>
          <a:p>
            <a:pPr marL="201168" indent="-201168" defTabSz="914314">
              <a:spcAft>
                <a:spcPts val="600"/>
              </a:spcAft>
              <a:buSzPct val="90000"/>
              <a:buFont typeface="Wingdings" panose="05000000000000000000" pitchFamily="2" charset="2"/>
              <a:buChar char=""/>
            </a:pPr>
            <a:r>
              <a:rPr lang="en-US" sz="1200"/>
              <a:t>Data loss prevention to monitor sensitive data from being transmitted</a:t>
            </a:r>
          </a:p>
          <a:p>
            <a:pPr marL="201168" indent="-201168" defTabSz="914314">
              <a:spcAft>
                <a:spcPts val="600"/>
              </a:spcAft>
              <a:buSzPct val="90000"/>
              <a:buFont typeface="Wingdings" panose="05000000000000000000" pitchFamily="2" charset="2"/>
              <a:buChar char=""/>
            </a:pPr>
            <a:r>
              <a:rPr lang="en-US" sz="1200"/>
              <a:t>Email restrictions like “Do Not Forward” or “Encrypt Email”</a:t>
            </a:r>
          </a:p>
        </p:txBody>
      </p:sp>
      <p:sp>
        <p:nvSpPr>
          <p:cNvPr id="36" name="TextBox 35">
            <a:extLst>
              <a:ext uri="{FF2B5EF4-FFF2-40B4-BE49-F238E27FC236}">
                <a16:creationId xmlns:a16="http://schemas.microsoft.com/office/drawing/2014/main" id="{1A5D0DCD-1CF2-460D-B266-735882C7225C}"/>
              </a:ext>
            </a:extLst>
          </p:cNvPr>
          <p:cNvSpPr txBox="1"/>
          <p:nvPr/>
        </p:nvSpPr>
        <p:spPr>
          <a:xfrm>
            <a:off x="9216073" y="2648260"/>
            <a:ext cx="2377440" cy="438657"/>
          </a:xfrm>
          <a:prstGeom prst="roundRect">
            <a:avLst/>
          </a:prstGeom>
          <a:solidFill>
            <a:schemeClr val="accent1"/>
          </a:solidFill>
        </p:spPr>
        <p:txBody>
          <a:bodyPr wrap="square" lIns="89642" tIns="89642" rIns="89642" bIns="89642" rtlCol="0" anchor="ctr">
            <a:spAutoFit/>
          </a:bodyPr>
          <a:lstStyle/>
          <a:p>
            <a:pPr algn="ctr" defTabSz="914314"/>
            <a:r>
              <a:rPr lang="en-US" sz="1400">
                <a:solidFill>
                  <a:srgbClr val="FFFFFF"/>
                </a:solidFill>
                <a:latin typeface="Segoe UI Semibold"/>
              </a:rPr>
              <a:t>Document Security</a:t>
            </a:r>
          </a:p>
        </p:txBody>
      </p:sp>
      <p:sp>
        <p:nvSpPr>
          <p:cNvPr id="74" name="TextBox 73">
            <a:extLst>
              <a:ext uri="{FF2B5EF4-FFF2-40B4-BE49-F238E27FC236}">
                <a16:creationId xmlns:a16="http://schemas.microsoft.com/office/drawing/2014/main" id="{E504ACD0-C46A-4D66-BE77-0F240C795695}"/>
              </a:ext>
            </a:extLst>
          </p:cNvPr>
          <p:cNvSpPr txBox="1"/>
          <p:nvPr/>
        </p:nvSpPr>
        <p:spPr>
          <a:xfrm>
            <a:off x="9623646" y="3171656"/>
            <a:ext cx="1562294" cy="193899"/>
          </a:xfrm>
          <a:prstGeom prst="rect">
            <a:avLst/>
          </a:prstGeom>
          <a:noFill/>
        </p:spPr>
        <p:txBody>
          <a:bodyPr wrap="square" lIns="0" tIns="0" rIns="0" bIns="0" rtlCol="0">
            <a:spAutoFit/>
          </a:bodyPr>
          <a:lstStyle/>
          <a:p>
            <a:pPr algn="ctr" defTabSz="914314">
              <a:lnSpc>
                <a:spcPct val="90000"/>
              </a:lnSpc>
              <a:spcAft>
                <a:spcPts val="600"/>
              </a:spcAft>
            </a:pPr>
            <a:r>
              <a:rPr lang="en-US" sz="1400">
                <a:gradFill>
                  <a:gsLst>
                    <a:gs pos="2917">
                      <a:srgbClr val="282828"/>
                    </a:gs>
                    <a:gs pos="30000">
                      <a:srgbClr val="282828"/>
                    </a:gs>
                  </a:gsLst>
                  <a:lin ang="5400000" scaled="0"/>
                </a:gradFill>
                <a:latin typeface="Segoe UI Semibold"/>
              </a:rPr>
              <a:t>Document</a:t>
            </a:r>
          </a:p>
        </p:txBody>
      </p:sp>
      <p:sp>
        <p:nvSpPr>
          <p:cNvPr id="63" name="TextBox 62">
            <a:extLst>
              <a:ext uri="{FF2B5EF4-FFF2-40B4-BE49-F238E27FC236}">
                <a16:creationId xmlns:a16="http://schemas.microsoft.com/office/drawing/2014/main" id="{AE66C7D0-FE83-4E07-B1B2-FC980EF1417A}"/>
              </a:ext>
            </a:extLst>
          </p:cNvPr>
          <p:cNvSpPr txBox="1"/>
          <p:nvPr/>
        </p:nvSpPr>
        <p:spPr>
          <a:xfrm>
            <a:off x="9307513" y="4207792"/>
            <a:ext cx="2194560" cy="1261884"/>
          </a:xfrm>
          <a:prstGeom prst="rect">
            <a:avLst/>
          </a:prstGeom>
          <a:noFill/>
        </p:spPr>
        <p:txBody>
          <a:bodyPr wrap="square" lIns="0" tIns="0" rIns="0" bIns="0" rtlCol="0">
            <a:spAutoFit/>
          </a:bodyPr>
          <a:lstStyle/>
          <a:p>
            <a:pPr marL="201168" indent="-201168" defTabSz="914314">
              <a:spcAft>
                <a:spcPts val="600"/>
              </a:spcAft>
              <a:buSzPct val="90000"/>
              <a:buFont typeface="Wingdings" panose="05000000000000000000" pitchFamily="2" charset="2"/>
              <a:buChar char=""/>
            </a:pPr>
            <a:r>
              <a:rPr lang="en-US" sz="1200"/>
              <a:t>Azure Information Protection protects and classifies documents for secure sharing including in Teams</a:t>
            </a:r>
          </a:p>
          <a:p>
            <a:pPr marL="201168" indent="-201168" defTabSz="914314">
              <a:spcAft>
                <a:spcPts val="600"/>
              </a:spcAft>
              <a:buSzPct val="90000"/>
              <a:buFont typeface="Wingdings" panose="05000000000000000000" pitchFamily="2" charset="2"/>
              <a:buChar char=""/>
            </a:pPr>
            <a:r>
              <a:rPr lang="en-US" sz="1200"/>
              <a:t>Revoke access to documents</a:t>
            </a:r>
          </a:p>
          <a:p>
            <a:pPr marL="201168" indent="-201168" defTabSz="914314">
              <a:spcAft>
                <a:spcPts val="600"/>
              </a:spcAft>
              <a:buSzPct val="90000"/>
              <a:buFont typeface="Wingdings" panose="05000000000000000000" pitchFamily="2" charset="2"/>
              <a:buChar char=""/>
            </a:pPr>
            <a:r>
              <a:rPr lang="en-US" sz="1200"/>
              <a:t>Track sensitive documents</a:t>
            </a:r>
          </a:p>
        </p:txBody>
      </p:sp>
      <p:grpSp>
        <p:nvGrpSpPr>
          <p:cNvPr id="77" name="Group 76">
            <a:extLst>
              <a:ext uri="{FF2B5EF4-FFF2-40B4-BE49-F238E27FC236}">
                <a16:creationId xmlns:a16="http://schemas.microsoft.com/office/drawing/2014/main" id="{24542561-8D68-4A88-B307-86AE909A88F8}"/>
              </a:ext>
              <a:ext uri="{C183D7F6-B498-43B3-948B-1728B52AA6E4}">
                <adec:decorative xmlns:adec="http://schemas.microsoft.com/office/drawing/2017/decorative" val="1"/>
              </a:ext>
            </a:extLst>
          </p:cNvPr>
          <p:cNvGrpSpPr/>
          <p:nvPr/>
        </p:nvGrpSpPr>
        <p:grpSpPr>
          <a:xfrm>
            <a:off x="4302857" y="3462142"/>
            <a:ext cx="747350" cy="565502"/>
            <a:chOff x="3181073" y="2838851"/>
            <a:chExt cx="981275" cy="742508"/>
          </a:xfrm>
        </p:grpSpPr>
        <p:grpSp>
          <p:nvGrpSpPr>
            <p:cNvPr id="79" name="Group 8">
              <a:extLst>
                <a:ext uri="{FF2B5EF4-FFF2-40B4-BE49-F238E27FC236}">
                  <a16:creationId xmlns:a16="http://schemas.microsoft.com/office/drawing/2014/main" id="{4F80AC9C-5221-44EE-938A-6986CB90AA1F}"/>
                </a:ext>
              </a:extLst>
            </p:cNvPr>
            <p:cNvGrpSpPr>
              <a:grpSpLocks noChangeAspect="1"/>
            </p:cNvGrpSpPr>
            <p:nvPr/>
          </p:nvGrpSpPr>
          <p:grpSpPr bwMode="auto">
            <a:xfrm flipH="1">
              <a:off x="3181073" y="2838851"/>
              <a:ext cx="881109" cy="742508"/>
              <a:chOff x="-1283" y="1642"/>
              <a:chExt cx="623" cy="525"/>
            </a:xfrm>
          </p:grpSpPr>
          <p:sp>
            <p:nvSpPr>
              <p:cNvPr id="81" name="Freeform 9">
                <a:extLst>
                  <a:ext uri="{FF2B5EF4-FFF2-40B4-BE49-F238E27FC236}">
                    <a16:creationId xmlns:a16="http://schemas.microsoft.com/office/drawing/2014/main" id="{9A59E61B-4815-4AD3-B4EB-BAE7EE3C908F}"/>
                  </a:ext>
                </a:extLst>
              </p:cNvPr>
              <p:cNvSpPr>
                <a:spLocks noEditPoints="1"/>
              </p:cNvSpPr>
              <p:nvPr/>
            </p:nvSpPr>
            <p:spPr bwMode="auto">
              <a:xfrm>
                <a:off x="-875" y="1642"/>
                <a:ext cx="215" cy="375"/>
              </a:xfrm>
              <a:custGeom>
                <a:avLst/>
                <a:gdLst>
                  <a:gd name="T0" fmla="*/ 92 w 147"/>
                  <a:gd name="T1" fmla="*/ 238 h 257"/>
                  <a:gd name="T2" fmla="*/ 92 w 147"/>
                  <a:gd name="T3" fmla="*/ 238 h 257"/>
                  <a:gd name="T4" fmla="*/ 55 w 147"/>
                  <a:gd name="T5" fmla="*/ 238 h 257"/>
                  <a:gd name="T6" fmla="*/ 55 w 147"/>
                  <a:gd name="T7" fmla="*/ 220 h 257"/>
                  <a:gd name="T8" fmla="*/ 92 w 147"/>
                  <a:gd name="T9" fmla="*/ 220 h 257"/>
                  <a:gd name="T10" fmla="*/ 92 w 147"/>
                  <a:gd name="T11" fmla="*/ 238 h 257"/>
                  <a:gd name="T12" fmla="*/ 138 w 147"/>
                  <a:gd name="T13" fmla="*/ 0 h 257"/>
                  <a:gd name="T14" fmla="*/ 138 w 147"/>
                  <a:gd name="T15" fmla="*/ 0 h 257"/>
                  <a:gd name="T16" fmla="*/ 10 w 147"/>
                  <a:gd name="T17" fmla="*/ 0 h 257"/>
                  <a:gd name="T18" fmla="*/ 0 w 147"/>
                  <a:gd name="T19" fmla="*/ 9 h 257"/>
                  <a:gd name="T20" fmla="*/ 0 w 147"/>
                  <a:gd name="T21" fmla="*/ 248 h 257"/>
                  <a:gd name="T22" fmla="*/ 10 w 147"/>
                  <a:gd name="T23" fmla="*/ 257 h 257"/>
                  <a:gd name="T24" fmla="*/ 138 w 147"/>
                  <a:gd name="T25" fmla="*/ 257 h 257"/>
                  <a:gd name="T26" fmla="*/ 147 w 147"/>
                  <a:gd name="T27" fmla="*/ 248 h 257"/>
                  <a:gd name="T28" fmla="*/ 147 w 147"/>
                  <a:gd name="T29" fmla="*/ 9 h 257"/>
                  <a:gd name="T30" fmla="*/ 138 w 147"/>
                  <a:gd name="T31"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 h="257">
                    <a:moveTo>
                      <a:pt x="92" y="238"/>
                    </a:moveTo>
                    <a:lnTo>
                      <a:pt x="92" y="238"/>
                    </a:lnTo>
                    <a:lnTo>
                      <a:pt x="55" y="238"/>
                    </a:lnTo>
                    <a:lnTo>
                      <a:pt x="55" y="220"/>
                    </a:lnTo>
                    <a:lnTo>
                      <a:pt x="92" y="220"/>
                    </a:lnTo>
                    <a:lnTo>
                      <a:pt x="92" y="238"/>
                    </a:lnTo>
                    <a:close/>
                    <a:moveTo>
                      <a:pt x="138" y="0"/>
                    </a:moveTo>
                    <a:lnTo>
                      <a:pt x="138" y="0"/>
                    </a:lnTo>
                    <a:lnTo>
                      <a:pt x="10" y="0"/>
                    </a:lnTo>
                    <a:cubicBezTo>
                      <a:pt x="5" y="0"/>
                      <a:pt x="0" y="4"/>
                      <a:pt x="0" y="9"/>
                    </a:cubicBezTo>
                    <a:lnTo>
                      <a:pt x="0" y="248"/>
                    </a:lnTo>
                    <a:cubicBezTo>
                      <a:pt x="0" y="253"/>
                      <a:pt x="5" y="257"/>
                      <a:pt x="10" y="257"/>
                    </a:cubicBezTo>
                    <a:lnTo>
                      <a:pt x="138" y="257"/>
                    </a:lnTo>
                    <a:cubicBezTo>
                      <a:pt x="143" y="257"/>
                      <a:pt x="147" y="253"/>
                      <a:pt x="147" y="248"/>
                    </a:cubicBezTo>
                    <a:lnTo>
                      <a:pt x="147" y="9"/>
                    </a:lnTo>
                    <a:cubicBezTo>
                      <a:pt x="147" y="4"/>
                      <a:pt x="143" y="0"/>
                      <a:pt x="138" y="0"/>
                    </a:cubicBezTo>
                    <a:close/>
                  </a:path>
                </a:pathLst>
              </a:custGeom>
              <a:solidFill>
                <a:schemeClr val="accent1"/>
              </a:solidFill>
              <a:ln w="0">
                <a:noFill/>
                <a:prstDash val="solid"/>
                <a:round/>
                <a:headEnd/>
                <a:tailEnd/>
              </a:ln>
            </p:spPr>
            <p:txBody>
              <a:bodyPr vert="horz" wrap="square" lIns="89642" tIns="44821" rIns="89642" bIns="44821" numCol="1" anchor="t" anchorCtr="0" compatLnSpc="1">
                <a:prstTxWarp prst="textNoShape">
                  <a:avLst/>
                </a:prstTxWarp>
              </a:bodyPr>
              <a:lstStyle/>
              <a:p>
                <a:pPr defTabSz="914314"/>
                <a:endParaRPr lang="en-US" sz="800">
                  <a:solidFill>
                    <a:srgbClr val="282828"/>
                  </a:solidFill>
                  <a:latin typeface="Segoe UI"/>
                </a:endParaRPr>
              </a:p>
            </p:txBody>
          </p:sp>
          <p:sp>
            <p:nvSpPr>
              <p:cNvPr id="82" name="Freeform 10">
                <a:extLst>
                  <a:ext uri="{FF2B5EF4-FFF2-40B4-BE49-F238E27FC236}">
                    <a16:creationId xmlns:a16="http://schemas.microsoft.com/office/drawing/2014/main" id="{5A3FFCC5-DB25-45FF-A515-C45A88DA2E98}"/>
                  </a:ext>
                </a:extLst>
              </p:cNvPr>
              <p:cNvSpPr>
                <a:spLocks noEditPoints="1"/>
              </p:cNvSpPr>
              <p:nvPr/>
            </p:nvSpPr>
            <p:spPr bwMode="auto">
              <a:xfrm>
                <a:off x="-1283" y="1779"/>
                <a:ext cx="545" cy="388"/>
              </a:xfrm>
              <a:custGeom>
                <a:avLst/>
                <a:gdLst>
                  <a:gd name="T0" fmla="*/ 159 w 373"/>
                  <a:gd name="T1" fmla="*/ 213 h 266"/>
                  <a:gd name="T2" fmla="*/ 159 w 373"/>
                  <a:gd name="T3" fmla="*/ 213 h 266"/>
                  <a:gd name="T4" fmla="*/ 213 w 373"/>
                  <a:gd name="T5" fmla="*/ 213 h 266"/>
                  <a:gd name="T6" fmla="*/ 213 w 373"/>
                  <a:gd name="T7" fmla="*/ 240 h 266"/>
                  <a:gd name="T8" fmla="*/ 159 w 373"/>
                  <a:gd name="T9" fmla="*/ 240 h 266"/>
                  <a:gd name="T10" fmla="*/ 159 w 373"/>
                  <a:gd name="T11" fmla="*/ 213 h 266"/>
                  <a:gd name="T12" fmla="*/ 12 w 373"/>
                  <a:gd name="T13" fmla="*/ 266 h 266"/>
                  <a:gd name="T14" fmla="*/ 12 w 373"/>
                  <a:gd name="T15" fmla="*/ 266 h 266"/>
                  <a:gd name="T16" fmla="*/ 360 w 373"/>
                  <a:gd name="T17" fmla="*/ 266 h 266"/>
                  <a:gd name="T18" fmla="*/ 373 w 373"/>
                  <a:gd name="T19" fmla="*/ 254 h 266"/>
                  <a:gd name="T20" fmla="*/ 373 w 373"/>
                  <a:gd name="T21" fmla="*/ 189 h 266"/>
                  <a:gd name="T22" fmla="*/ 289 w 373"/>
                  <a:gd name="T23" fmla="*/ 189 h 266"/>
                  <a:gd name="T24" fmla="*/ 253 w 373"/>
                  <a:gd name="T25" fmla="*/ 154 h 266"/>
                  <a:gd name="T26" fmla="*/ 253 w 373"/>
                  <a:gd name="T27" fmla="*/ 0 h 266"/>
                  <a:gd name="T28" fmla="*/ 12 w 373"/>
                  <a:gd name="T29" fmla="*/ 0 h 266"/>
                  <a:gd name="T30" fmla="*/ 0 w 373"/>
                  <a:gd name="T31" fmla="*/ 13 h 266"/>
                  <a:gd name="T32" fmla="*/ 0 w 373"/>
                  <a:gd name="T33" fmla="*/ 254 h 266"/>
                  <a:gd name="T34" fmla="*/ 12 w 373"/>
                  <a:gd name="T35" fmla="*/ 26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3" h="266">
                    <a:moveTo>
                      <a:pt x="159" y="213"/>
                    </a:moveTo>
                    <a:lnTo>
                      <a:pt x="159" y="213"/>
                    </a:lnTo>
                    <a:lnTo>
                      <a:pt x="213" y="213"/>
                    </a:lnTo>
                    <a:lnTo>
                      <a:pt x="213" y="240"/>
                    </a:lnTo>
                    <a:lnTo>
                      <a:pt x="159" y="240"/>
                    </a:lnTo>
                    <a:lnTo>
                      <a:pt x="159" y="213"/>
                    </a:lnTo>
                    <a:close/>
                    <a:moveTo>
                      <a:pt x="12" y="266"/>
                    </a:moveTo>
                    <a:lnTo>
                      <a:pt x="12" y="266"/>
                    </a:lnTo>
                    <a:lnTo>
                      <a:pt x="360" y="266"/>
                    </a:lnTo>
                    <a:cubicBezTo>
                      <a:pt x="367" y="266"/>
                      <a:pt x="373" y="261"/>
                      <a:pt x="373" y="254"/>
                    </a:cubicBezTo>
                    <a:lnTo>
                      <a:pt x="373" y="189"/>
                    </a:lnTo>
                    <a:lnTo>
                      <a:pt x="289" y="189"/>
                    </a:lnTo>
                    <a:cubicBezTo>
                      <a:pt x="269" y="189"/>
                      <a:pt x="253" y="173"/>
                      <a:pt x="253" y="154"/>
                    </a:cubicBezTo>
                    <a:lnTo>
                      <a:pt x="253" y="0"/>
                    </a:lnTo>
                    <a:lnTo>
                      <a:pt x="12" y="0"/>
                    </a:lnTo>
                    <a:cubicBezTo>
                      <a:pt x="5" y="0"/>
                      <a:pt x="0" y="6"/>
                      <a:pt x="0" y="13"/>
                    </a:cubicBezTo>
                    <a:lnTo>
                      <a:pt x="0" y="254"/>
                    </a:lnTo>
                    <a:cubicBezTo>
                      <a:pt x="0" y="261"/>
                      <a:pt x="5" y="266"/>
                      <a:pt x="12" y="266"/>
                    </a:cubicBezTo>
                    <a:close/>
                  </a:path>
                </a:pathLst>
              </a:custGeom>
              <a:solidFill>
                <a:srgbClr val="C1C1C1"/>
              </a:solidFill>
              <a:ln w="0">
                <a:noFill/>
                <a:prstDash val="solid"/>
                <a:round/>
                <a:headEnd/>
                <a:tailEnd/>
              </a:ln>
            </p:spPr>
            <p:txBody>
              <a:bodyPr vert="horz" wrap="square" lIns="89642" tIns="44821" rIns="89642" bIns="44821" numCol="1" anchor="t" anchorCtr="0" compatLnSpc="1">
                <a:prstTxWarp prst="textNoShape">
                  <a:avLst/>
                </a:prstTxWarp>
              </a:bodyPr>
              <a:lstStyle/>
              <a:p>
                <a:pPr defTabSz="914314"/>
                <a:endParaRPr lang="en-US" sz="800">
                  <a:solidFill>
                    <a:srgbClr val="282828"/>
                  </a:solidFill>
                  <a:latin typeface="Segoe UI"/>
                </a:endParaRPr>
              </a:p>
            </p:txBody>
          </p:sp>
        </p:grpSp>
        <p:sp>
          <p:nvSpPr>
            <p:cNvPr id="80" name="Rectangle 79">
              <a:extLst>
                <a:ext uri="{FF2B5EF4-FFF2-40B4-BE49-F238E27FC236}">
                  <a16:creationId xmlns:a16="http://schemas.microsoft.com/office/drawing/2014/main" id="{C078F443-ECB4-4824-9F5B-D5EDCDC933B4}"/>
                </a:ext>
              </a:extLst>
            </p:cNvPr>
            <p:cNvSpPr/>
            <p:nvPr/>
          </p:nvSpPr>
          <p:spPr>
            <a:xfrm>
              <a:off x="3420406" y="3125171"/>
              <a:ext cx="741942" cy="282879"/>
            </a:xfrm>
            <a:prstGeom prst="rect">
              <a:avLst/>
            </a:prstGeom>
          </p:spPr>
          <p:txBody>
            <a:bodyPr wrap="square">
              <a:spAutoFit/>
            </a:bodyPr>
            <a:lstStyle/>
            <a:p>
              <a:pPr algn="ctr" defTabSz="932384">
                <a:defRPr/>
              </a:pPr>
              <a:r>
                <a:rPr lang="en-US" sz="800">
                  <a:solidFill>
                    <a:srgbClr val="282828"/>
                  </a:solidFill>
                  <a:latin typeface="Segoe UI Semibold"/>
                </a:rPr>
                <a:t>10 Pro</a:t>
              </a:r>
            </a:p>
          </p:txBody>
        </p:sp>
      </p:grpSp>
      <p:grpSp>
        <p:nvGrpSpPr>
          <p:cNvPr id="40" name="Group 39">
            <a:extLst>
              <a:ext uri="{FF2B5EF4-FFF2-40B4-BE49-F238E27FC236}">
                <a16:creationId xmlns:a16="http://schemas.microsoft.com/office/drawing/2014/main" id="{5FF833FD-64CB-4377-B681-C656ACDD56CA}"/>
              </a:ext>
              <a:ext uri="{C183D7F6-B498-43B3-948B-1728B52AA6E4}">
                <adec:decorative xmlns:adec="http://schemas.microsoft.com/office/drawing/2017/decorative" val="1"/>
              </a:ext>
            </a:extLst>
          </p:cNvPr>
          <p:cNvGrpSpPr/>
          <p:nvPr/>
        </p:nvGrpSpPr>
        <p:grpSpPr>
          <a:xfrm>
            <a:off x="6952095" y="3279846"/>
            <a:ext cx="1271556" cy="930094"/>
            <a:chOff x="6177630" y="3315314"/>
            <a:chExt cx="1573912" cy="1151257"/>
          </a:xfrm>
        </p:grpSpPr>
        <p:pic>
          <p:nvPicPr>
            <p:cNvPr id="64" name="Picture 63" descr="A close up of a logo&#10;&#10;Description automatically generated">
              <a:extLst>
                <a:ext uri="{FF2B5EF4-FFF2-40B4-BE49-F238E27FC236}">
                  <a16:creationId xmlns:a16="http://schemas.microsoft.com/office/drawing/2014/main" id="{0B7E92EE-353B-444A-A233-AF424D3C20A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77630" y="3315314"/>
              <a:ext cx="1151257" cy="1151257"/>
            </a:xfrm>
            <a:prstGeom prst="rect">
              <a:avLst/>
            </a:prstGeom>
          </p:spPr>
        </p:pic>
        <p:pic>
          <p:nvPicPr>
            <p:cNvPr id="6" name="Picture 5" descr="A picture containing clock&#10;&#10;Description automatically generated">
              <a:extLst>
                <a:ext uri="{FF2B5EF4-FFF2-40B4-BE49-F238E27FC236}">
                  <a16:creationId xmlns:a16="http://schemas.microsoft.com/office/drawing/2014/main" id="{E2E9D1C8-9DF2-4588-8475-61FED475390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015753" y="3576326"/>
              <a:ext cx="735789" cy="660963"/>
            </a:xfrm>
            <a:prstGeom prst="rect">
              <a:avLst/>
            </a:prstGeom>
          </p:spPr>
        </p:pic>
      </p:grpSp>
      <p:grpSp>
        <p:nvGrpSpPr>
          <p:cNvPr id="45" name="Group 44">
            <a:extLst>
              <a:ext uri="{FF2B5EF4-FFF2-40B4-BE49-F238E27FC236}">
                <a16:creationId xmlns:a16="http://schemas.microsoft.com/office/drawing/2014/main" id="{ECA29E2D-C08C-3EA6-56C7-587D48B17A5F}"/>
              </a:ext>
              <a:ext uri="{C183D7F6-B498-43B3-948B-1728B52AA6E4}">
                <adec:decorative xmlns:adec="http://schemas.microsoft.com/office/drawing/2017/decorative" val="1"/>
              </a:ext>
            </a:extLst>
          </p:cNvPr>
          <p:cNvGrpSpPr/>
          <p:nvPr/>
        </p:nvGrpSpPr>
        <p:grpSpPr>
          <a:xfrm>
            <a:off x="1763395" y="2105976"/>
            <a:ext cx="8641398" cy="461671"/>
            <a:chOff x="1763395" y="2105970"/>
            <a:chExt cx="8641398" cy="653761"/>
          </a:xfrm>
        </p:grpSpPr>
        <p:cxnSp>
          <p:nvCxnSpPr>
            <p:cNvPr id="9" name="Connector: Elbow 8">
              <a:extLst>
                <a:ext uri="{FF2B5EF4-FFF2-40B4-BE49-F238E27FC236}">
                  <a16:creationId xmlns:a16="http://schemas.microsoft.com/office/drawing/2014/main" id="{25968325-EEBC-A898-02E1-E11287F5F9BF}"/>
                </a:ext>
                <a:ext uri="{C183D7F6-B498-43B3-948B-1728B52AA6E4}">
                  <adec:decorative xmlns:adec="http://schemas.microsoft.com/office/drawing/2017/decorative" val="1"/>
                </a:ext>
              </a:extLst>
            </p:cNvPr>
            <p:cNvCxnSpPr>
              <a:cxnSpLocks/>
              <a:stCxn id="37" idx="2"/>
              <a:endCxn id="32" idx="0"/>
            </p:cNvCxnSpPr>
            <p:nvPr/>
          </p:nvCxnSpPr>
          <p:spPr>
            <a:xfrm rot="5400000">
              <a:off x="3602819" y="266547"/>
              <a:ext cx="653758" cy="4332605"/>
            </a:xfrm>
            <a:prstGeom prst="bentConnector3">
              <a:avLst>
                <a:gd name="adj1" fmla="val 50000"/>
              </a:avLst>
            </a:prstGeom>
            <a:ln w="12700">
              <a:solidFill>
                <a:schemeClr val="bg2">
                  <a:lumMod val="7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4" name="Connector: Elbow 13">
              <a:extLst>
                <a:ext uri="{FF2B5EF4-FFF2-40B4-BE49-F238E27FC236}">
                  <a16:creationId xmlns:a16="http://schemas.microsoft.com/office/drawing/2014/main" id="{000FDB58-B1EF-63BB-D9FE-CB0AA15E105D}"/>
                </a:ext>
                <a:ext uri="{C183D7F6-B498-43B3-948B-1728B52AA6E4}">
                  <adec:decorative xmlns:adec="http://schemas.microsoft.com/office/drawing/2017/decorative" val="1"/>
                </a:ext>
              </a:extLst>
            </p:cNvPr>
            <p:cNvCxnSpPr>
              <a:cxnSpLocks/>
              <a:stCxn id="37" idx="2"/>
              <a:endCxn id="33" idx="0"/>
            </p:cNvCxnSpPr>
            <p:nvPr/>
          </p:nvCxnSpPr>
          <p:spPr>
            <a:xfrm rot="5400000">
              <a:off x="5059387" y="1723118"/>
              <a:ext cx="653759" cy="1419468"/>
            </a:xfrm>
            <a:prstGeom prst="bentConnector3">
              <a:avLst>
                <a:gd name="adj1" fmla="val 50000"/>
              </a:avLst>
            </a:prstGeom>
            <a:ln w="12700">
              <a:solidFill>
                <a:schemeClr val="bg2">
                  <a:lumMod val="7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8" name="Connector: Elbow 17">
              <a:extLst>
                <a:ext uri="{FF2B5EF4-FFF2-40B4-BE49-F238E27FC236}">
                  <a16:creationId xmlns:a16="http://schemas.microsoft.com/office/drawing/2014/main" id="{ADDD1710-7676-BFD7-68ED-8F4E09319CA9}"/>
                </a:ext>
                <a:ext uri="{C183D7F6-B498-43B3-948B-1728B52AA6E4}">
                  <adec:decorative xmlns:adec="http://schemas.microsoft.com/office/drawing/2017/decorative" val="1"/>
                </a:ext>
              </a:extLst>
            </p:cNvPr>
            <p:cNvCxnSpPr>
              <a:cxnSpLocks/>
              <a:stCxn id="37" idx="2"/>
              <a:endCxn id="34" idx="0"/>
            </p:cNvCxnSpPr>
            <p:nvPr/>
          </p:nvCxnSpPr>
          <p:spPr>
            <a:xfrm rot="16200000" flipH="1">
              <a:off x="6515057" y="1686913"/>
              <a:ext cx="653759" cy="1491873"/>
            </a:xfrm>
            <a:prstGeom prst="bentConnector3">
              <a:avLst>
                <a:gd name="adj1" fmla="val 50000"/>
              </a:avLst>
            </a:prstGeom>
            <a:ln w="12700">
              <a:solidFill>
                <a:schemeClr val="bg2">
                  <a:lumMod val="7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1" name="Connector: Elbow 20">
              <a:extLst>
                <a:ext uri="{FF2B5EF4-FFF2-40B4-BE49-F238E27FC236}">
                  <a16:creationId xmlns:a16="http://schemas.microsoft.com/office/drawing/2014/main" id="{EDD8F9AA-55BB-8165-87CE-9D16F3FCB39A}"/>
                </a:ext>
                <a:ext uri="{C183D7F6-B498-43B3-948B-1728B52AA6E4}">
                  <adec:decorative xmlns:adec="http://schemas.microsoft.com/office/drawing/2017/decorative" val="1"/>
                </a:ext>
              </a:extLst>
            </p:cNvPr>
            <p:cNvCxnSpPr>
              <a:cxnSpLocks/>
              <a:stCxn id="37" idx="2"/>
              <a:endCxn id="36" idx="0"/>
            </p:cNvCxnSpPr>
            <p:nvPr/>
          </p:nvCxnSpPr>
          <p:spPr>
            <a:xfrm rot="16200000" flipH="1">
              <a:off x="7928907" y="273063"/>
              <a:ext cx="642980" cy="4308793"/>
            </a:xfrm>
            <a:prstGeom prst="bentConnector3">
              <a:avLst>
                <a:gd name="adj1" fmla="val 50000"/>
              </a:avLst>
            </a:prstGeom>
            <a:ln w="12700">
              <a:solidFill>
                <a:schemeClr val="bg2">
                  <a:lumMod val="7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25" name="Group 17">
            <a:extLst>
              <a:ext uri="{FF2B5EF4-FFF2-40B4-BE49-F238E27FC236}">
                <a16:creationId xmlns:a16="http://schemas.microsoft.com/office/drawing/2014/main" id="{4670C414-B28C-5CB9-1124-7FD0B9BD36A5}"/>
              </a:ext>
              <a:ext uri="{C183D7F6-B498-43B3-948B-1728B52AA6E4}">
                <adec:decorative xmlns:adec="http://schemas.microsoft.com/office/drawing/2017/decorative" val="1"/>
              </a:ext>
            </a:extLst>
          </p:cNvPr>
          <p:cNvGrpSpPr>
            <a:grpSpLocks noChangeAspect="1"/>
          </p:cNvGrpSpPr>
          <p:nvPr/>
        </p:nvGrpSpPr>
        <p:grpSpPr bwMode="auto">
          <a:xfrm>
            <a:off x="1553845" y="3536137"/>
            <a:ext cx="419100" cy="417513"/>
            <a:chOff x="3405" y="1696"/>
            <a:chExt cx="264" cy="263"/>
          </a:xfrm>
        </p:grpSpPr>
        <p:sp>
          <p:nvSpPr>
            <p:cNvPr id="26" name="Freeform 18">
              <a:extLst>
                <a:ext uri="{FF2B5EF4-FFF2-40B4-BE49-F238E27FC236}">
                  <a16:creationId xmlns:a16="http://schemas.microsoft.com/office/drawing/2014/main" id="{7238966C-1F9F-77A0-CEF7-0F5299608206}"/>
                </a:ext>
              </a:extLst>
            </p:cNvPr>
            <p:cNvSpPr>
              <a:spLocks/>
            </p:cNvSpPr>
            <p:nvPr/>
          </p:nvSpPr>
          <p:spPr bwMode="auto">
            <a:xfrm>
              <a:off x="3405" y="1696"/>
              <a:ext cx="66" cy="65"/>
            </a:xfrm>
            <a:custGeom>
              <a:avLst/>
              <a:gdLst>
                <a:gd name="T0" fmla="*/ 0 w 106"/>
                <a:gd name="T1" fmla="*/ 0 h 105"/>
                <a:gd name="T2" fmla="*/ 0 w 106"/>
                <a:gd name="T3" fmla="*/ 0 h 105"/>
                <a:gd name="T4" fmla="*/ 0 w 106"/>
                <a:gd name="T5" fmla="*/ 105 h 105"/>
                <a:gd name="T6" fmla="*/ 26 w 106"/>
                <a:gd name="T7" fmla="*/ 105 h 105"/>
                <a:gd name="T8" fmla="*/ 26 w 106"/>
                <a:gd name="T9" fmla="*/ 26 h 105"/>
                <a:gd name="T10" fmla="*/ 106 w 106"/>
                <a:gd name="T11" fmla="*/ 26 h 105"/>
                <a:gd name="T12" fmla="*/ 106 w 106"/>
                <a:gd name="T13" fmla="*/ 0 h 105"/>
                <a:gd name="T14" fmla="*/ 0 w 106"/>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0" y="0"/>
                  </a:moveTo>
                  <a:lnTo>
                    <a:pt x="0" y="0"/>
                  </a:lnTo>
                  <a:lnTo>
                    <a:pt x="0" y="105"/>
                  </a:lnTo>
                  <a:lnTo>
                    <a:pt x="26" y="105"/>
                  </a:lnTo>
                  <a:lnTo>
                    <a:pt x="26" y="26"/>
                  </a:lnTo>
                  <a:lnTo>
                    <a:pt x="106" y="26"/>
                  </a:lnTo>
                  <a:lnTo>
                    <a:pt x="106" y="0"/>
                  </a:lnTo>
                  <a:lnTo>
                    <a:pt x="0"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defTabSz="914330"/>
              <a:endParaRPr lang="en-US">
                <a:solidFill>
                  <a:srgbClr val="1A1A1A"/>
                </a:solidFill>
                <a:latin typeface="Segoe UI"/>
              </a:endParaRPr>
            </a:p>
          </p:txBody>
        </p:sp>
        <p:sp>
          <p:nvSpPr>
            <p:cNvPr id="27" name="Freeform 19">
              <a:extLst>
                <a:ext uri="{FF2B5EF4-FFF2-40B4-BE49-F238E27FC236}">
                  <a16:creationId xmlns:a16="http://schemas.microsoft.com/office/drawing/2014/main" id="{BAABA752-1950-8334-4563-410D67EFC0B6}"/>
                </a:ext>
              </a:extLst>
            </p:cNvPr>
            <p:cNvSpPr>
              <a:spLocks/>
            </p:cNvSpPr>
            <p:nvPr/>
          </p:nvSpPr>
          <p:spPr bwMode="auto">
            <a:xfrm>
              <a:off x="3405" y="1894"/>
              <a:ext cx="66" cy="65"/>
            </a:xfrm>
            <a:custGeom>
              <a:avLst/>
              <a:gdLst>
                <a:gd name="T0" fmla="*/ 0 w 106"/>
                <a:gd name="T1" fmla="*/ 0 h 106"/>
                <a:gd name="T2" fmla="*/ 0 w 106"/>
                <a:gd name="T3" fmla="*/ 0 h 106"/>
                <a:gd name="T4" fmla="*/ 0 w 106"/>
                <a:gd name="T5" fmla="*/ 106 h 106"/>
                <a:gd name="T6" fmla="*/ 106 w 106"/>
                <a:gd name="T7" fmla="*/ 106 h 106"/>
                <a:gd name="T8" fmla="*/ 106 w 106"/>
                <a:gd name="T9" fmla="*/ 80 h 106"/>
                <a:gd name="T10" fmla="*/ 26 w 106"/>
                <a:gd name="T11" fmla="*/ 80 h 106"/>
                <a:gd name="T12" fmla="*/ 26 w 106"/>
                <a:gd name="T13" fmla="*/ 0 h 106"/>
                <a:gd name="T14" fmla="*/ 0 w 106"/>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6">
                  <a:moveTo>
                    <a:pt x="0" y="0"/>
                  </a:moveTo>
                  <a:lnTo>
                    <a:pt x="0" y="0"/>
                  </a:lnTo>
                  <a:lnTo>
                    <a:pt x="0" y="106"/>
                  </a:lnTo>
                  <a:lnTo>
                    <a:pt x="106" y="106"/>
                  </a:lnTo>
                  <a:lnTo>
                    <a:pt x="106" y="80"/>
                  </a:lnTo>
                  <a:lnTo>
                    <a:pt x="26" y="80"/>
                  </a:lnTo>
                  <a:lnTo>
                    <a:pt x="26" y="0"/>
                  </a:lnTo>
                  <a:lnTo>
                    <a:pt x="0"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defTabSz="914330"/>
              <a:endParaRPr lang="en-US">
                <a:solidFill>
                  <a:srgbClr val="1A1A1A"/>
                </a:solidFill>
                <a:latin typeface="Segoe UI"/>
              </a:endParaRPr>
            </a:p>
          </p:txBody>
        </p:sp>
        <p:sp>
          <p:nvSpPr>
            <p:cNvPr id="28" name="Freeform 20">
              <a:extLst>
                <a:ext uri="{FF2B5EF4-FFF2-40B4-BE49-F238E27FC236}">
                  <a16:creationId xmlns:a16="http://schemas.microsoft.com/office/drawing/2014/main" id="{D63A1206-53DB-38DD-7A3F-4064E288E7EC}"/>
                </a:ext>
              </a:extLst>
            </p:cNvPr>
            <p:cNvSpPr>
              <a:spLocks/>
            </p:cNvSpPr>
            <p:nvPr/>
          </p:nvSpPr>
          <p:spPr bwMode="auto">
            <a:xfrm>
              <a:off x="3604" y="1696"/>
              <a:ext cx="65" cy="65"/>
            </a:xfrm>
            <a:custGeom>
              <a:avLst/>
              <a:gdLst>
                <a:gd name="T0" fmla="*/ 0 w 106"/>
                <a:gd name="T1" fmla="*/ 0 h 105"/>
                <a:gd name="T2" fmla="*/ 0 w 106"/>
                <a:gd name="T3" fmla="*/ 0 h 105"/>
                <a:gd name="T4" fmla="*/ 0 w 106"/>
                <a:gd name="T5" fmla="*/ 26 h 105"/>
                <a:gd name="T6" fmla="*/ 79 w 106"/>
                <a:gd name="T7" fmla="*/ 26 h 105"/>
                <a:gd name="T8" fmla="*/ 79 w 106"/>
                <a:gd name="T9" fmla="*/ 105 h 105"/>
                <a:gd name="T10" fmla="*/ 106 w 106"/>
                <a:gd name="T11" fmla="*/ 105 h 105"/>
                <a:gd name="T12" fmla="*/ 106 w 106"/>
                <a:gd name="T13" fmla="*/ 0 h 105"/>
                <a:gd name="T14" fmla="*/ 0 w 106"/>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0" y="0"/>
                  </a:moveTo>
                  <a:lnTo>
                    <a:pt x="0" y="0"/>
                  </a:lnTo>
                  <a:lnTo>
                    <a:pt x="0" y="26"/>
                  </a:lnTo>
                  <a:lnTo>
                    <a:pt x="79" y="26"/>
                  </a:lnTo>
                  <a:lnTo>
                    <a:pt x="79" y="105"/>
                  </a:lnTo>
                  <a:lnTo>
                    <a:pt x="106" y="105"/>
                  </a:lnTo>
                  <a:lnTo>
                    <a:pt x="106" y="0"/>
                  </a:lnTo>
                  <a:lnTo>
                    <a:pt x="0"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defTabSz="914330"/>
              <a:endParaRPr lang="en-US">
                <a:solidFill>
                  <a:srgbClr val="1A1A1A"/>
                </a:solidFill>
                <a:latin typeface="Segoe UI"/>
              </a:endParaRPr>
            </a:p>
          </p:txBody>
        </p:sp>
        <p:sp>
          <p:nvSpPr>
            <p:cNvPr id="29" name="Freeform 21">
              <a:extLst>
                <a:ext uri="{FF2B5EF4-FFF2-40B4-BE49-F238E27FC236}">
                  <a16:creationId xmlns:a16="http://schemas.microsoft.com/office/drawing/2014/main" id="{2FBF3373-4B31-BCB5-61DC-7ED07F1EABDC}"/>
                </a:ext>
              </a:extLst>
            </p:cNvPr>
            <p:cNvSpPr>
              <a:spLocks/>
            </p:cNvSpPr>
            <p:nvPr/>
          </p:nvSpPr>
          <p:spPr bwMode="auto">
            <a:xfrm>
              <a:off x="3604" y="1894"/>
              <a:ext cx="65" cy="65"/>
            </a:xfrm>
            <a:custGeom>
              <a:avLst/>
              <a:gdLst>
                <a:gd name="T0" fmla="*/ 79 w 106"/>
                <a:gd name="T1" fmla="*/ 0 h 106"/>
                <a:gd name="T2" fmla="*/ 79 w 106"/>
                <a:gd name="T3" fmla="*/ 0 h 106"/>
                <a:gd name="T4" fmla="*/ 79 w 106"/>
                <a:gd name="T5" fmla="*/ 80 h 106"/>
                <a:gd name="T6" fmla="*/ 0 w 106"/>
                <a:gd name="T7" fmla="*/ 80 h 106"/>
                <a:gd name="T8" fmla="*/ 0 w 106"/>
                <a:gd name="T9" fmla="*/ 106 h 106"/>
                <a:gd name="T10" fmla="*/ 106 w 106"/>
                <a:gd name="T11" fmla="*/ 106 h 106"/>
                <a:gd name="T12" fmla="*/ 106 w 106"/>
                <a:gd name="T13" fmla="*/ 0 h 106"/>
                <a:gd name="T14" fmla="*/ 79 w 106"/>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6">
                  <a:moveTo>
                    <a:pt x="79" y="0"/>
                  </a:moveTo>
                  <a:lnTo>
                    <a:pt x="79" y="0"/>
                  </a:lnTo>
                  <a:lnTo>
                    <a:pt x="79" y="80"/>
                  </a:lnTo>
                  <a:lnTo>
                    <a:pt x="0" y="80"/>
                  </a:lnTo>
                  <a:lnTo>
                    <a:pt x="0" y="106"/>
                  </a:lnTo>
                  <a:lnTo>
                    <a:pt x="106" y="106"/>
                  </a:lnTo>
                  <a:lnTo>
                    <a:pt x="106" y="0"/>
                  </a:lnTo>
                  <a:lnTo>
                    <a:pt x="79"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defTabSz="914330"/>
              <a:endParaRPr lang="en-US">
                <a:solidFill>
                  <a:srgbClr val="1A1A1A"/>
                </a:solidFill>
                <a:latin typeface="Segoe UI"/>
              </a:endParaRPr>
            </a:p>
          </p:txBody>
        </p:sp>
        <p:sp>
          <p:nvSpPr>
            <p:cNvPr id="30" name="Freeform 22">
              <a:extLst>
                <a:ext uri="{FF2B5EF4-FFF2-40B4-BE49-F238E27FC236}">
                  <a16:creationId xmlns:a16="http://schemas.microsoft.com/office/drawing/2014/main" id="{C87CE2ED-B738-1A2F-D804-E5909EDF64D0}"/>
                </a:ext>
              </a:extLst>
            </p:cNvPr>
            <p:cNvSpPr>
              <a:spLocks/>
            </p:cNvSpPr>
            <p:nvPr/>
          </p:nvSpPr>
          <p:spPr bwMode="auto">
            <a:xfrm>
              <a:off x="3503" y="1761"/>
              <a:ext cx="67" cy="67"/>
            </a:xfrm>
            <a:custGeom>
              <a:avLst/>
              <a:gdLst>
                <a:gd name="T0" fmla="*/ 4 w 108"/>
                <a:gd name="T1" fmla="*/ 75 h 108"/>
                <a:gd name="T2" fmla="*/ 4 w 108"/>
                <a:gd name="T3" fmla="*/ 75 h 108"/>
                <a:gd name="T4" fmla="*/ 0 w 108"/>
                <a:gd name="T5" fmla="*/ 54 h 108"/>
                <a:gd name="T6" fmla="*/ 4 w 108"/>
                <a:gd name="T7" fmla="*/ 33 h 108"/>
                <a:gd name="T8" fmla="*/ 16 w 108"/>
                <a:gd name="T9" fmla="*/ 16 h 108"/>
                <a:gd name="T10" fmla="*/ 33 w 108"/>
                <a:gd name="T11" fmla="*/ 4 h 108"/>
                <a:gd name="T12" fmla="*/ 54 w 108"/>
                <a:gd name="T13" fmla="*/ 0 h 108"/>
                <a:gd name="T14" fmla="*/ 75 w 108"/>
                <a:gd name="T15" fmla="*/ 4 h 108"/>
                <a:gd name="T16" fmla="*/ 92 w 108"/>
                <a:gd name="T17" fmla="*/ 16 h 108"/>
                <a:gd name="T18" fmla="*/ 104 w 108"/>
                <a:gd name="T19" fmla="*/ 33 h 108"/>
                <a:gd name="T20" fmla="*/ 108 w 108"/>
                <a:gd name="T21" fmla="*/ 54 h 108"/>
                <a:gd name="T22" fmla="*/ 104 w 108"/>
                <a:gd name="T23" fmla="*/ 75 h 108"/>
                <a:gd name="T24" fmla="*/ 92 w 108"/>
                <a:gd name="T25" fmla="*/ 92 h 108"/>
                <a:gd name="T26" fmla="*/ 75 w 108"/>
                <a:gd name="T27" fmla="*/ 104 h 108"/>
                <a:gd name="T28" fmla="*/ 54 w 108"/>
                <a:gd name="T29" fmla="*/ 108 h 108"/>
                <a:gd name="T30" fmla="*/ 33 w 108"/>
                <a:gd name="T31" fmla="*/ 104 h 108"/>
                <a:gd name="T32" fmla="*/ 16 w 108"/>
                <a:gd name="T33" fmla="*/ 92 h 108"/>
                <a:gd name="T34" fmla="*/ 4 w 108"/>
                <a:gd name="T35" fmla="*/ 7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8" h="108">
                  <a:moveTo>
                    <a:pt x="4" y="75"/>
                  </a:moveTo>
                  <a:lnTo>
                    <a:pt x="4" y="75"/>
                  </a:lnTo>
                  <a:cubicBezTo>
                    <a:pt x="1" y="68"/>
                    <a:pt x="0" y="61"/>
                    <a:pt x="0" y="54"/>
                  </a:cubicBezTo>
                  <a:cubicBezTo>
                    <a:pt x="0" y="46"/>
                    <a:pt x="1" y="39"/>
                    <a:pt x="4" y="33"/>
                  </a:cubicBezTo>
                  <a:cubicBezTo>
                    <a:pt x="7" y="26"/>
                    <a:pt x="11" y="20"/>
                    <a:pt x="16" y="16"/>
                  </a:cubicBezTo>
                  <a:cubicBezTo>
                    <a:pt x="20" y="11"/>
                    <a:pt x="26" y="7"/>
                    <a:pt x="33" y="4"/>
                  </a:cubicBezTo>
                  <a:cubicBezTo>
                    <a:pt x="39" y="1"/>
                    <a:pt x="46" y="0"/>
                    <a:pt x="54" y="0"/>
                  </a:cubicBezTo>
                  <a:cubicBezTo>
                    <a:pt x="61" y="0"/>
                    <a:pt x="68" y="1"/>
                    <a:pt x="75" y="4"/>
                  </a:cubicBezTo>
                  <a:cubicBezTo>
                    <a:pt x="81" y="7"/>
                    <a:pt x="87" y="11"/>
                    <a:pt x="92" y="16"/>
                  </a:cubicBezTo>
                  <a:cubicBezTo>
                    <a:pt x="97" y="20"/>
                    <a:pt x="101" y="26"/>
                    <a:pt x="104" y="33"/>
                  </a:cubicBezTo>
                  <a:cubicBezTo>
                    <a:pt x="106" y="39"/>
                    <a:pt x="108" y="46"/>
                    <a:pt x="108" y="54"/>
                  </a:cubicBezTo>
                  <a:cubicBezTo>
                    <a:pt x="108" y="61"/>
                    <a:pt x="106" y="68"/>
                    <a:pt x="104" y="75"/>
                  </a:cubicBezTo>
                  <a:cubicBezTo>
                    <a:pt x="101" y="81"/>
                    <a:pt x="97" y="87"/>
                    <a:pt x="92" y="92"/>
                  </a:cubicBezTo>
                  <a:cubicBezTo>
                    <a:pt x="87" y="97"/>
                    <a:pt x="81" y="101"/>
                    <a:pt x="75" y="104"/>
                  </a:cubicBezTo>
                  <a:cubicBezTo>
                    <a:pt x="68" y="106"/>
                    <a:pt x="61" y="108"/>
                    <a:pt x="54" y="108"/>
                  </a:cubicBezTo>
                  <a:cubicBezTo>
                    <a:pt x="46" y="108"/>
                    <a:pt x="39" y="106"/>
                    <a:pt x="33" y="104"/>
                  </a:cubicBezTo>
                  <a:cubicBezTo>
                    <a:pt x="26" y="101"/>
                    <a:pt x="20" y="97"/>
                    <a:pt x="16" y="92"/>
                  </a:cubicBezTo>
                  <a:cubicBezTo>
                    <a:pt x="11" y="87"/>
                    <a:pt x="7" y="81"/>
                    <a:pt x="4" y="75"/>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defTabSz="914330"/>
              <a:endParaRPr lang="en-US">
                <a:solidFill>
                  <a:srgbClr val="1A1A1A"/>
                </a:solidFill>
                <a:latin typeface="Segoe UI"/>
              </a:endParaRPr>
            </a:p>
          </p:txBody>
        </p:sp>
        <p:sp>
          <p:nvSpPr>
            <p:cNvPr id="31" name="Freeform 23">
              <a:extLst>
                <a:ext uri="{FF2B5EF4-FFF2-40B4-BE49-F238E27FC236}">
                  <a16:creationId xmlns:a16="http://schemas.microsoft.com/office/drawing/2014/main" id="{05CE7990-C727-DC75-3EE0-67FEC997D2B3}"/>
                </a:ext>
              </a:extLst>
            </p:cNvPr>
            <p:cNvSpPr>
              <a:spLocks/>
            </p:cNvSpPr>
            <p:nvPr/>
          </p:nvSpPr>
          <p:spPr bwMode="auto">
            <a:xfrm>
              <a:off x="3486" y="1845"/>
              <a:ext cx="101" cy="48"/>
            </a:xfrm>
            <a:custGeom>
              <a:avLst/>
              <a:gdLst>
                <a:gd name="T0" fmla="*/ 0 w 162"/>
                <a:gd name="T1" fmla="*/ 77 h 77"/>
                <a:gd name="T2" fmla="*/ 0 w 162"/>
                <a:gd name="T3" fmla="*/ 77 h 77"/>
                <a:gd name="T4" fmla="*/ 6 w 162"/>
                <a:gd name="T5" fmla="*/ 49 h 77"/>
                <a:gd name="T6" fmla="*/ 23 w 162"/>
                <a:gd name="T7" fmla="*/ 24 h 77"/>
                <a:gd name="T8" fmla="*/ 49 w 162"/>
                <a:gd name="T9" fmla="*/ 6 h 77"/>
                <a:gd name="T10" fmla="*/ 81 w 162"/>
                <a:gd name="T11" fmla="*/ 0 h 77"/>
                <a:gd name="T12" fmla="*/ 113 w 162"/>
                <a:gd name="T13" fmla="*/ 6 h 77"/>
                <a:gd name="T14" fmla="*/ 139 w 162"/>
                <a:gd name="T15" fmla="*/ 23 h 77"/>
                <a:gd name="T16" fmla="*/ 156 w 162"/>
                <a:gd name="T17" fmla="*/ 49 h 77"/>
                <a:gd name="T18" fmla="*/ 162 w 162"/>
                <a:gd name="T19" fmla="*/ 77 h 77"/>
                <a:gd name="T20" fmla="*/ 0 w 162"/>
                <a:gd name="T21"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77">
                  <a:moveTo>
                    <a:pt x="0" y="77"/>
                  </a:moveTo>
                  <a:lnTo>
                    <a:pt x="0" y="77"/>
                  </a:lnTo>
                  <a:cubicBezTo>
                    <a:pt x="0" y="67"/>
                    <a:pt x="2" y="58"/>
                    <a:pt x="6" y="49"/>
                  </a:cubicBezTo>
                  <a:cubicBezTo>
                    <a:pt x="10" y="39"/>
                    <a:pt x="16" y="31"/>
                    <a:pt x="23" y="24"/>
                  </a:cubicBezTo>
                  <a:cubicBezTo>
                    <a:pt x="30" y="16"/>
                    <a:pt x="39" y="11"/>
                    <a:pt x="49" y="6"/>
                  </a:cubicBezTo>
                  <a:cubicBezTo>
                    <a:pt x="59" y="2"/>
                    <a:pt x="69" y="0"/>
                    <a:pt x="81" y="0"/>
                  </a:cubicBezTo>
                  <a:cubicBezTo>
                    <a:pt x="92" y="0"/>
                    <a:pt x="103" y="2"/>
                    <a:pt x="113" y="6"/>
                  </a:cubicBezTo>
                  <a:cubicBezTo>
                    <a:pt x="123" y="10"/>
                    <a:pt x="131" y="16"/>
                    <a:pt x="139" y="23"/>
                  </a:cubicBezTo>
                  <a:cubicBezTo>
                    <a:pt x="146" y="31"/>
                    <a:pt x="152" y="39"/>
                    <a:pt x="156" y="49"/>
                  </a:cubicBezTo>
                  <a:cubicBezTo>
                    <a:pt x="159" y="58"/>
                    <a:pt x="161" y="67"/>
                    <a:pt x="162" y="77"/>
                  </a:cubicBezTo>
                  <a:lnTo>
                    <a:pt x="0" y="77"/>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defTabSz="914330"/>
              <a:endParaRPr lang="en-US">
                <a:solidFill>
                  <a:srgbClr val="1A1A1A"/>
                </a:solidFill>
                <a:latin typeface="Segoe UI"/>
              </a:endParaRPr>
            </a:p>
          </p:txBody>
        </p:sp>
      </p:grpSp>
      <p:grpSp>
        <p:nvGrpSpPr>
          <p:cNvPr id="35" name="Group 4">
            <a:extLst>
              <a:ext uri="{FF2B5EF4-FFF2-40B4-BE49-F238E27FC236}">
                <a16:creationId xmlns:a16="http://schemas.microsoft.com/office/drawing/2014/main" id="{EB3D52C0-D449-C527-54C0-E798056144A1}"/>
              </a:ext>
              <a:ext uri="{C183D7F6-B498-43B3-948B-1728B52AA6E4}">
                <adec:decorative xmlns:adec="http://schemas.microsoft.com/office/drawing/2017/decorative" val="1"/>
              </a:ext>
            </a:extLst>
          </p:cNvPr>
          <p:cNvGrpSpPr>
            <a:grpSpLocks noChangeAspect="1"/>
          </p:cNvGrpSpPr>
          <p:nvPr/>
        </p:nvGrpSpPr>
        <p:grpSpPr bwMode="auto">
          <a:xfrm>
            <a:off x="10246704" y="3584820"/>
            <a:ext cx="316178" cy="320146"/>
            <a:chOff x="7349" y="2514"/>
            <a:chExt cx="239" cy="242"/>
          </a:xfrm>
        </p:grpSpPr>
        <p:sp>
          <p:nvSpPr>
            <p:cNvPr id="38" name="Freeform 5">
              <a:extLst>
                <a:ext uri="{FF2B5EF4-FFF2-40B4-BE49-F238E27FC236}">
                  <a16:creationId xmlns:a16="http://schemas.microsoft.com/office/drawing/2014/main" id="{D0BF98ED-60D1-A248-FE33-D41C486451B3}"/>
                </a:ext>
              </a:extLst>
            </p:cNvPr>
            <p:cNvSpPr>
              <a:spLocks/>
            </p:cNvSpPr>
            <p:nvPr/>
          </p:nvSpPr>
          <p:spPr bwMode="auto">
            <a:xfrm>
              <a:off x="7349" y="2514"/>
              <a:ext cx="130" cy="215"/>
            </a:xfrm>
            <a:custGeom>
              <a:avLst/>
              <a:gdLst>
                <a:gd name="T0" fmla="*/ 150 w 174"/>
                <a:gd name="T1" fmla="*/ 0 h 289"/>
                <a:gd name="T2" fmla="*/ 150 w 174"/>
                <a:gd name="T3" fmla="*/ 0 h 289"/>
                <a:gd name="T4" fmla="*/ 0 w 174"/>
                <a:gd name="T5" fmla="*/ 0 h 289"/>
                <a:gd name="T6" fmla="*/ 0 w 174"/>
                <a:gd name="T7" fmla="*/ 289 h 289"/>
                <a:gd name="T8" fmla="*/ 67 w 174"/>
                <a:gd name="T9" fmla="*/ 289 h 289"/>
                <a:gd name="T10" fmla="*/ 67 w 174"/>
                <a:gd name="T11" fmla="*/ 33 h 289"/>
                <a:gd name="T12" fmla="*/ 174 w 174"/>
                <a:gd name="T13" fmla="*/ 33 h 289"/>
                <a:gd name="T14" fmla="*/ 150 w 174"/>
                <a:gd name="T15" fmla="*/ 0 h 2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289">
                  <a:moveTo>
                    <a:pt x="150" y="0"/>
                  </a:moveTo>
                  <a:lnTo>
                    <a:pt x="150" y="0"/>
                  </a:lnTo>
                  <a:lnTo>
                    <a:pt x="0" y="0"/>
                  </a:lnTo>
                  <a:lnTo>
                    <a:pt x="0" y="289"/>
                  </a:lnTo>
                  <a:lnTo>
                    <a:pt x="67" y="289"/>
                  </a:lnTo>
                  <a:lnTo>
                    <a:pt x="67" y="33"/>
                  </a:lnTo>
                  <a:lnTo>
                    <a:pt x="174" y="33"/>
                  </a:lnTo>
                  <a:lnTo>
                    <a:pt x="150" y="0"/>
                  </a:lnTo>
                  <a:close/>
                </a:path>
              </a:pathLst>
            </a:custGeom>
            <a:solidFill>
              <a:srgbClr val="D1D1D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sp>
          <p:nvSpPr>
            <p:cNvPr id="39" name="Freeform 6">
              <a:extLst>
                <a:ext uri="{FF2B5EF4-FFF2-40B4-BE49-F238E27FC236}">
                  <a16:creationId xmlns:a16="http://schemas.microsoft.com/office/drawing/2014/main" id="{62AF31D1-47FB-EA51-E985-8F23424AACC7}"/>
                </a:ext>
              </a:extLst>
            </p:cNvPr>
            <p:cNvSpPr>
              <a:spLocks noEditPoints="1"/>
            </p:cNvSpPr>
            <p:nvPr/>
          </p:nvSpPr>
          <p:spPr bwMode="auto">
            <a:xfrm>
              <a:off x="7418" y="2557"/>
              <a:ext cx="170" cy="199"/>
            </a:xfrm>
            <a:custGeom>
              <a:avLst/>
              <a:gdLst>
                <a:gd name="T0" fmla="*/ 200 w 228"/>
                <a:gd name="T1" fmla="*/ 134 h 267"/>
                <a:gd name="T2" fmla="*/ 200 w 228"/>
                <a:gd name="T3" fmla="*/ 134 h 267"/>
                <a:gd name="T4" fmla="*/ 27 w 228"/>
                <a:gd name="T5" fmla="*/ 134 h 267"/>
                <a:gd name="T6" fmla="*/ 27 w 228"/>
                <a:gd name="T7" fmla="*/ 107 h 267"/>
                <a:gd name="T8" fmla="*/ 200 w 228"/>
                <a:gd name="T9" fmla="*/ 107 h 267"/>
                <a:gd name="T10" fmla="*/ 200 w 228"/>
                <a:gd name="T11" fmla="*/ 134 h 267"/>
                <a:gd name="T12" fmla="*/ 200 w 228"/>
                <a:gd name="T13" fmla="*/ 187 h 267"/>
                <a:gd name="T14" fmla="*/ 200 w 228"/>
                <a:gd name="T15" fmla="*/ 187 h 267"/>
                <a:gd name="T16" fmla="*/ 27 w 228"/>
                <a:gd name="T17" fmla="*/ 187 h 267"/>
                <a:gd name="T18" fmla="*/ 27 w 228"/>
                <a:gd name="T19" fmla="*/ 160 h 267"/>
                <a:gd name="T20" fmla="*/ 200 w 228"/>
                <a:gd name="T21" fmla="*/ 160 h 267"/>
                <a:gd name="T22" fmla="*/ 200 w 228"/>
                <a:gd name="T23" fmla="*/ 187 h 267"/>
                <a:gd name="T24" fmla="*/ 200 w 228"/>
                <a:gd name="T25" fmla="*/ 240 h 267"/>
                <a:gd name="T26" fmla="*/ 200 w 228"/>
                <a:gd name="T27" fmla="*/ 240 h 267"/>
                <a:gd name="T28" fmla="*/ 27 w 228"/>
                <a:gd name="T29" fmla="*/ 240 h 267"/>
                <a:gd name="T30" fmla="*/ 27 w 228"/>
                <a:gd name="T31" fmla="*/ 213 h 267"/>
                <a:gd name="T32" fmla="*/ 200 w 228"/>
                <a:gd name="T33" fmla="*/ 213 h 267"/>
                <a:gd name="T34" fmla="*/ 200 w 228"/>
                <a:gd name="T35" fmla="*/ 240 h 267"/>
                <a:gd name="T36" fmla="*/ 27 w 228"/>
                <a:gd name="T37" fmla="*/ 54 h 267"/>
                <a:gd name="T38" fmla="*/ 27 w 228"/>
                <a:gd name="T39" fmla="*/ 54 h 267"/>
                <a:gd name="T40" fmla="*/ 94 w 228"/>
                <a:gd name="T41" fmla="*/ 54 h 267"/>
                <a:gd name="T42" fmla="*/ 94 w 228"/>
                <a:gd name="T43" fmla="*/ 80 h 267"/>
                <a:gd name="T44" fmla="*/ 27 w 228"/>
                <a:gd name="T45" fmla="*/ 80 h 267"/>
                <a:gd name="T46" fmla="*/ 27 w 228"/>
                <a:gd name="T47" fmla="*/ 54 h 267"/>
                <a:gd name="T48" fmla="*/ 212 w 228"/>
                <a:gd name="T49" fmla="*/ 0 h 267"/>
                <a:gd name="T50" fmla="*/ 212 w 228"/>
                <a:gd name="T51" fmla="*/ 0 h 267"/>
                <a:gd name="T52" fmla="*/ 93 w 228"/>
                <a:gd name="T53" fmla="*/ 0 h 267"/>
                <a:gd name="T54" fmla="*/ 0 w 228"/>
                <a:gd name="T55" fmla="*/ 0 h 267"/>
                <a:gd name="T56" fmla="*/ 0 w 228"/>
                <a:gd name="T57" fmla="*/ 267 h 267"/>
                <a:gd name="T58" fmla="*/ 225 w 228"/>
                <a:gd name="T59" fmla="*/ 267 h 267"/>
                <a:gd name="T60" fmla="*/ 228 w 228"/>
                <a:gd name="T61" fmla="*/ 16 h 267"/>
                <a:gd name="T62" fmla="*/ 212 w 228"/>
                <a:gd name="T63"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8" h="267">
                  <a:moveTo>
                    <a:pt x="200" y="134"/>
                  </a:moveTo>
                  <a:lnTo>
                    <a:pt x="200" y="134"/>
                  </a:lnTo>
                  <a:lnTo>
                    <a:pt x="27" y="134"/>
                  </a:lnTo>
                  <a:lnTo>
                    <a:pt x="27" y="107"/>
                  </a:lnTo>
                  <a:lnTo>
                    <a:pt x="200" y="107"/>
                  </a:lnTo>
                  <a:lnTo>
                    <a:pt x="200" y="134"/>
                  </a:lnTo>
                  <a:close/>
                  <a:moveTo>
                    <a:pt x="200" y="187"/>
                  </a:moveTo>
                  <a:lnTo>
                    <a:pt x="200" y="187"/>
                  </a:lnTo>
                  <a:lnTo>
                    <a:pt x="27" y="187"/>
                  </a:lnTo>
                  <a:lnTo>
                    <a:pt x="27" y="160"/>
                  </a:lnTo>
                  <a:lnTo>
                    <a:pt x="200" y="160"/>
                  </a:lnTo>
                  <a:lnTo>
                    <a:pt x="200" y="187"/>
                  </a:lnTo>
                  <a:close/>
                  <a:moveTo>
                    <a:pt x="200" y="240"/>
                  </a:moveTo>
                  <a:lnTo>
                    <a:pt x="200" y="240"/>
                  </a:lnTo>
                  <a:lnTo>
                    <a:pt x="27" y="240"/>
                  </a:lnTo>
                  <a:lnTo>
                    <a:pt x="27" y="213"/>
                  </a:lnTo>
                  <a:lnTo>
                    <a:pt x="200" y="213"/>
                  </a:lnTo>
                  <a:lnTo>
                    <a:pt x="200" y="240"/>
                  </a:lnTo>
                  <a:close/>
                  <a:moveTo>
                    <a:pt x="27" y="54"/>
                  </a:moveTo>
                  <a:lnTo>
                    <a:pt x="27" y="54"/>
                  </a:lnTo>
                  <a:lnTo>
                    <a:pt x="94" y="54"/>
                  </a:lnTo>
                  <a:lnTo>
                    <a:pt x="94" y="80"/>
                  </a:lnTo>
                  <a:lnTo>
                    <a:pt x="27" y="80"/>
                  </a:lnTo>
                  <a:lnTo>
                    <a:pt x="27" y="54"/>
                  </a:lnTo>
                  <a:close/>
                  <a:moveTo>
                    <a:pt x="212" y="0"/>
                  </a:moveTo>
                  <a:lnTo>
                    <a:pt x="212" y="0"/>
                  </a:lnTo>
                  <a:lnTo>
                    <a:pt x="93" y="0"/>
                  </a:lnTo>
                  <a:lnTo>
                    <a:pt x="0" y="0"/>
                  </a:lnTo>
                  <a:lnTo>
                    <a:pt x="0" y="267"/>
                  </a:lnTo>
                  <a:lnTo>
                    <a:pt x="225" y="267"/>
                  </a:lnTo>
                  <a:lnTo>
                    <a:pt x="228" y="16"/>
                  </a:lnTo>
                  <a:lnTo>
                    <a:pt x="212" y="0"/>
                  </a:lnTo>
                  <a:close/>
                </a:path>
              </a:pathLst>
            </a:custGeom>
            <a:solidFill>
              <a:schemeClr val="accent1"/>
            </a:solidFill>
            <a:ln w="0">
              <a:noFill/>
              <a:prstDash val="solid"/>
              <a:round/>
              <a:headEnd/>
              <a:tailEnd/>
            </a:ln>
          </p:spPr>
          <p:txBody>
            <a:bodyPr vert="horz" wrap="square" lIns="76200" tIns="38100" rIns="76200" bIns="38100" numCol="1" anchor="t" anchorCtr="0" compatLnSpc="1">
              <a:prstTxWarp prst="textNoShape">
                <a:avLst/>
              </a:prstTxWarp>
            </a:bodyPr>
            <a:lstStyle/>
            <a:p>
              <a:endParaRPr lang="en-US" sz="1471"/>
            </a:p>
          </p:txBody>
        </p:sp>
      </p:grpSp>
      <p:sp>
        <p:nvSpPr>
          <p:cNvPr id="50" name="Freeform 66">
            <a:extLst>
              <a:ext uri="{FF2B5EF4-FFF2-40B4-BE49-F238E27FC236}">
                <a16:creationId xmlns:a16="http://schemas.microsoft.com/office/drawing/2014/main" id="{7E928824-ADDA-657B-85C7-20D45734BA7F}"/>
              </a:ext>
              <a:ext uri="{C183D7F6-B498-43B3-948B-1728B52AA6E4}">
                <adec:decorative xmlns:adec="http://schemas.microsoft.com/office/drawing/2017/decorative" val="1"/>
              </a:ext>
            </a:extLst>
          </p:cNvPr>
          <p:cNvSpPr>
            <a:spLocks/>
          </p:cNvSpPr>
          <p:nvPr/>
        </p:nvSpPr>
        <p:spPr bwMode="auto">
          <a:xfrm>
            <a:off x="3108981" y="3527406"/>
            <a:ext cx="204788" cy="330200"/>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66">
            <a:extLst>
              <a:ext uri="{FF2B5EF4-FFF2-40B4-BE49-F238E27FC236}">
                <a16:creationId xmlns:a16="http://schemas.microsoft.com/office/drawing/2014/main" id="{7A87E09C-2154-EBE2-AAA0-E615265B78ED}"/>
              </a:ext>
              <a:ext uri="{C183D7F6-B498-43B3-948B-1728B52AA6E4}">
                <adec:decorative xmlns:adec="http://schemas.microsoft.com/office/drawing/2017/decorative" val="1"/>
              </a:ext>
            </a:extLst>
          </p:cNvPr>
          <p:cNvSpPr>
            <a:spLocks/>
          </p:cNvSpPr>
          <p:nvPr/>
        </p:nvSpPr>
        <p:spPr bwMode="auto">
          <a:xfrm>
            <a:off x="6107018" y="3527406"/>
            <a:ext cx="204788" cy="330200"/>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66">
            <a:extLst>
              <a:ext uri="{FF2B5EF4-FFF2-40B4-BE49-F238E27FC236}">
                <a16:creationId xmlns:a16="http://schemas.microsoft.com/office/drawing/2014/main" id="{6A9BB12D-976F-89DC-5E6E-B8A073077790}"/>
              </a:ext>
              <a:ext uri="{C183D7F6-B498-43B3-948B-1728B52AA6E4}">
                <adec:decorative xmlns:adec="http://schemas.microsoft.com/office/drawing/2017/decorative" val="1"/>
              </a:ext>
            </a:extLst>
          </p:cNvPr>
          <p:cNvSpPr>
            <a:spLocks/>
          </p:cNvSpPr>
          <p:nvPr/>
        </p:nvSpPr>
        <p:spPr bwMode="auto">
          <a:xfrm>
            <a:off x="9030389" y="3527406"/>
            <a:ext cx="204788" cy="330200"/>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6499268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42" presetClass="path" presetSubtype="0" decel="100000" fill="hold" grpId="1" nodeType="withEffect">
                                  <p:stCondLst>
                                    <p:cond delay="0"/>
                                  </p:stCondLst>
                                  <p:childTnLst>
                                    <p:animMotion origin="layout" path="M -2.70833E-6 2.96296E-6 L -2.70833E-6 -0.03704 " pathEditMode="relative" rAng="0" ptsTypes="AA">
                                      <p:cBhvr>
                                        <p:cTn id="9" dur="750" spd="-100000" fill="hold"/>
                                        <p:tgtEl>
                                          <p:spTgt spid="37"/>
                                        </p:tgtEl>
                                        <p:attrNameLst>
                                          <p:attrName>ppt_x</p:attrName>
                                          <p:attrName>ppt_y</p:attrName>
                                        </p:attrNameLst>
                                      </p:cBhvr>
                                      <p:rCtr x="0" y="-1852"/>
                                    </p:animMotion>
                                  </p:childTnLst>
                                </p:cTn>
                              </p:par>
                              <p:par>
                                <p:cTn id="10" presetID="16" presetClass="entr" presetSubtype="37" fill="hold" nodeType="withEffect">
                                  <p:stCondLst>
                                    <p:cond delay="250"/>
                                  </p:stCondLst>
                                  <p:childTnLst>
                                    <p:set>
                                      <p:cBhvr>
                                        <p:cTn id="11" dur="1" fill="hold">
                                          <p:stCondLst>
                                            <p:cond delay="0"/>
                                          </p:stCondLst>
                                        </p:cTn>
                                        <p:tgtEl>
                                          <p:spTgt spid="45"/>
                                        </p:tgtEl>
                                        <p:attrNameLst>
                                          <p:attrName>style.visibility</p:attrName>
                                        </p:attrNameLst>
                                      </p:cBhvr>
                                      <p:to>
                                        <p:strVal val="visible"/>
                                      </p:to>
                                    </p:set>
                                    <p:animEffect transition="in" filter="barn(outVertical)">
                                      <p:cBhvr>
                                        <p:cTn id="12" dur="500"/>
                                        <p:tgtEl>
                                          <p:spTgt spid="45"/>
                                        </p:tgtEl>
                                      </p:cBhvr>
                                    </p:animEffect>
                                  </p:childTnLst>
                                </p:cTn>
                              </p:par>
                              <p:par>
                                <p:cTn id="13" presetID="10" presetClass="entr" presetSubtype="0" fill="hold" grpId="0" nodeType="withEffect">
                                  <p:stCondLst>
                                    <p:cond delay="75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par>
                                <p:cTn id="16" presetID="42" presetClass="path" presetSubtype="0" decel="100000" fill="hold" grpId="1" nodeType="withEffect">
                                  <p:stCondLst>
                                    <p:cond delay="750"/>
                                  </p:stCondLst>
                                  <p:childTnLst>
                                    <p:animMotion origin="layout" path="M -2.70833E-6 2.96296E-6 L -2.70833E-6 -0.03704 " pathEditMode="relative" rAng="0" ptsTypes="AA">
                                      <p:cBhvr>
                                        <p:cTn id="17" dur="750" spd="-100000" fill="hold"/>
                                        <p:tgtEl>
                                          <p:spTgt spid="32"/>
                                        </p:tgtEl>
                                        <p:attrNameLst>
                                          <p:attrName>ppt_x</p:attrName>
                                          <p:attrName>ppt_y</p:attrName>
                                        </p:attrNameLst>
                                      </p:cBhvr>
                                      <p:rCtr x="0" y="-1852"/>
                                    </p:animMotion>
                                  </p:childTnLst>
                                </p:cTn>
                              </p:par>
                              <p:par>
                                <p:cTn id="18" presetID="10" presetClass="entr" presetSubtype="0" fill="hold" grpId="0" nodeType="withEffect">
                                  <p:stCondLst>
                                    <p:cond delay="1000"/>
                                  </p:stCondLst>
                                  <p:childTnLst>
                                    <p:set>
                                      <p:cBhvr>
                                        <p:cTn id="19" dur="1" fill="hold">
                                          <p:stCondLst>
                                            <p:cond delay="0"/>
                                          </p:stCondLst>
                                        </p:cTn>
                                        <p:tgtEl>
                                          <p:spTgt spid="33"/>
                                        </p:tgtEl>
                                        <p:attrNameLst>
                                          <p:attrName>style.visibility</p:attrName>
                                        </p:attrNameLst>
                                      </p:cBhvr>
                                      <p:to>
                                        <p:strVal val="visible"/>
                                      </p:to>
                                    </p:set>
                                    <p:animEffect transition="in" filter="fade">
                                      <p:cBhvr>
                                        <p:cTn id="20" dur="500"/>
                                        <p:tgtEl>
                                          <p:spTgt spid="33"/>
                                        </p:tgtEl>
                                      </p:cBhvr>
                                    </p:animEffect>
                                  </p:childTnLst>
                                </p:cTn>
                              </p:par>
                              <p:par>
                                <p:cTn id="21" presetID="42" presetClass="path" presetSubtype="0" decel="100000" fill="hold" grpId="1" nodeType="withEffect">
                                  <p:stCondLst>
                                    <p:cond delay="1000"/>
                                  </p:stCondLst>
                                  <p:childTnLst>
                                    <p:animMotion origin="layout" path="M -2.70833E-6 2.96296E-6 L -2.70833E-6 -0.03704 " pathEditMode="relative" rAng="0" ptsTypes="AA">
                                      <p:cBhvr>
                                        <p:cTn id="22" dur="750" spd="-100000" fill="hold"/>
                                        <p:tgtEl>
                                          <p:spTgt spid="33"/>
                                        </p:tgtEl>
                                        <p:attrNameLst>
                                          <p:attrName>ppt_x</p:attrName>
                                          <p:attrName>ppt_y</p:attrName>
                                        </p:attrNameLst>
                                      </p:cBhvr>
                                      <p:rCtr x="0" y="-1852"/>
                                    </p:animMotion>
                                  </p:childTnLst>
                                </p:cTn>
                              </p:par>
                              <p:par>
                                <p:cTn id="23" presetID="10" presetClass="entr" presetSubtype="0" fill="hold" grpId="0" nodeType="withEffect">
                                  <p:stCondLst>
                                    <p:cond delay="125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par>
                                <p:cTn id="26" presetID="42" presetClass="path" presetSubtype="0" decel="100000" fill="hold" grpId="1" nodeType="withEffect">
                                  <p:stCondLst>
                                    <p:cond delay="1250"/>
                                  </p:stCondLst>
                                  <p:childTnLst>
                                    <p:animMotion origin="layout" path="M -2.70833E-6 2.96296E-6 L -2.70833E-6 -0.03704 " pathEditMode="relative" rAng="0" ptsTypes="AA">
                                      <p:cBhvr>
                                        <p:cTn id="27" dur="750" spd="-100000" fill="hold"/>
                                        <p:tgtEl>
                                          <p:spTgt spid="34"/>
                                        </p:tgtEl>
                                        <p:attrNameLst>
                                          <p:attrName>ppt_x</p:attrName>
                                          <p:attrName>ppt_y</p:attrName>
                                        </p:attrNameLst>
                                      </p:cBhvr>
                                      <p:rCtr x="0" y="-1852"/>
                                    </p:animMotion>
                                  </p:childTnLst>
                                </p:cTn>
                              </p:par>
                              <p:par>
                                <p:cTn id="28" presetID="10" presetClass="entr" presetSubtype="0" fill="hold" grpId="0" nodeType="withEffect">
                                  <p:stCondLst>
                                    <p:cond delay="150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500"/>
                                        <p:tgtEl>
                                          <p:spTgt spid="36"/>
                                        </p:tgtEl>
                                      </p:cBhvr>
                                    </p:animEffect>
                                  </p:childTnLst>
                                </p:cTn>
                              </p:par>
                              <p:par>
                                <p:cTn id="31" presetID="42" presetClass="path" presetSubtype="0" decel="100000" fill="hold" grpId="1" nodeType="withEffect">
                                  <p:stCondLst>
                                    <p:cond delay="1500"/>
                                  </p:stCondLst>
                                  <p:childTnLst>
                                    <p:animMotion origin="layout" path="M -2.70833E-6 2.96296E-6 L -2.70833E-6 -0.03704 " pathEditMode="relative" rAng="0" ptsTypes="AA">
                                      <p:cBhvr>
                                        <p:cTn id="32" dur="750" spd="-100000" fill="hold"/>
                                        <p:tgtEl>
                                          <p:spTgt spid="36"/>
                                        </p:tgtEl>
                                        <p:attrNameLst>
                                          <p:attrName>ppt_x</p:attrName>
                                          <p:attrName>ppt_y</p:attrName>
                                        </p:attrNameLst>
                                      </p:cBhvr>
                                      <p:rCtr x="0" y="-1852"/>
                                    </p:animMotion>
                                  </p:childTnLst>
                                </p:cTn>
                              </p:par>
                              <p:par>
                                <p:cTn id="33" presetID="10" presetClass="entr" presetSubtype="0" fill="hold" grpId="0" nodeType="withEffect">
                                  <p:stCondLst>
                                    <p:cond delay="1750"/>
                                  </p:stCondLst>
                                  <p:childTnLst>
                                    <p:set>
                                      <p:cBhvr>
                                        <p:cTn id="34" dur="1" fill="hold">
                                          <p:stCondLst>
                                            <p:cond delay="0"/>
                                          </p:stCondLst>
                                        </p:cTn>
                                        <p:tgtEl>
                                          <p:spTgt spid="59"/>
                                        </p:tgtEl>
                                        <p:attrNameLst>
                                          <p:attrName>style.visibility</p:attrName>
                                        </p:attrNameLst>
                                      </p:cBhvr>
                                      <p:to>
                                        <p:strVal val="visible"/>
                                      </p:to>
                                    </p:set>
                                    <p:animEffect transition="in" filter="fade">
                                      <p:cBhvr>
                                        <p:cTn id="35" dur="500"/>
                                        <p:tgtEl>
                                          <p:spTgt spid="59"/>
                                        </p:tgtEl>
                                      </p:cBhvr>
                                    </p:animEffect>
                                  </p:childTnLst>
                                </p:cTn>
                              </p:par>
                              <p:par>
                                <p:cTn id="36" presetID="42" presetClass="path" presetSubtype="0" decel="100000" fill="hold" grpId="1" nodeType="withEffect">
                                  <p:stCondLst>
                                    <p:cond delay="1750"/>
                                  </p:stCondLst>
                                  <p:childTnLst>
                                    <p:animMotion origin="layout" path="M -1.45833E-6 2.96296E-6 L -1.45833E-6 0.04166 " pathEditMode="relative" rAng="0" ptsTypes="AA">
                                      <p:cBhvr>
                                        <p:cTn id="37" dur="750" spd="-100000" fill="hold"/>
                                        <p:tgtEl>
                                          <p:spTgt spid="59"/>
                                        </p:tgtEl>
                                        <p:attrNameLst>
                                          <p:attrName>ppt_x</p:attrName>
                                          <p:attrName>ppt_y</p:attrName>
                                        </p:attrNameLst>
                                      </p:cBhvr>
                                      <p:rCtr x="0" y="2083"/>
                                    </p:animMotion>
                                  </p:childTnLst>
                                </p:cTn>
                              </p:par>
                              <p:par>
                                <p:cTn id="38" presetID="10" presetClass="entr" presetSubtype="0" fill="hold" grpId="0" nodeType="withEffect">
                                  <p:stCondLst>
                                    <p:cond delay="2000"/>
                                  </p:stCondLst>
                                  <p:childTnLst>
                                    <p:set>
                                      <p:cBhvr>
                                        <p:cTn id="39" dur="1" fill="hold">
                                          <p:stCondLst>
                                            <p:cond delay="0"/>
                                          </p:stCondLst>
                                        </p:cTn>
                                        <p:tgtEl>
                                          <p:spTgt spid="60"/>
                                        </p:tgtEl>
                                        <p:attrNameLst>
                                          <p:attrName>style.visibility</p:attrName>
                                        </p:attrNameLst>
                                      </p:cBhvr>
                                      <p:to>
                                        <p:strVal val="visible"/>
                                      </p:to>
                                    </p:set>
                                    <p:animEffect transition="in" filter="fade">
                                      <p:cBhvr>
                                        <p:cTn id="40" dur="500"/>
                                        <p:tgtEl>
                                          <p:spTgt spid="60"/>
                                        </p:tgtEl>
                                      </p:cBhvr>
                                    </p:animEffect>
                                  </p:childTnLst>
                                </p:cTn>
                              </p:par>
                              <p:par>
                                <p:cTn id="41" presetID="42" presetClass="path" presetSubtype="0" decel="100000" fill="hold" grpId="1" nodeType="withEffect">
                                  <p:stCondLst>
                                    <p:cond delay="2000"/>
                                  </p:stCondLst>
                                  <p:childTnLst>
                                    <p:animMotion origin="layout" path="M -1.45833E-6 2.96296E-6 L -1.45833E-6 0.04166 " pathEditMode="relative" rAng="0" ptsTypes="AA">
                                      <p:cBhvr>
                                        <p:cTn id="42" dur="750" spd="-100000" fill="hold"/>
                                        <p:tgtEl>
                                          <p:spTgt spid="60"/>
                                        </p:tgtEl>
                                        <p:attrNameLst>
                                          <p:attrName>ppt_x</p:attrName>
                                          <p:attrName>ppt_y</p:attrName>
                                        </p:attrNameLst>
                                      </p:cBhvr>
                                      <p:rCtr x="0" y="2083"/>
                                    </p:animMotion>
                                  </p:childTnLst>
                                </p:cTn>
                              </p:par>
                              <p:par>
                                <p:cTn id="43" presetID="10" presetClass="entr" presetSubtype="0" fill="hold" grpId="0" nodeType="withEffect">
                                  <p:stCondLst>
                                    <p:cond delay="2250"/>
                                  </p:stCondLst>
                                  <p:childTnLst>
                                    <p:set>
                                      <p:cBhvr>
                                        <p:cTn id="44" dur="1" fill="hold">
                                          <p:stCondLst>
                                            <p:cond delay="0"/>
                                          </p:stCondLst>
                                        </p:cTn>
                                        <p:tgtEl>
                                          <p:spTgt spid="61"/>
                                        </p:tgtEl>
                                        <p:attrNameLst>
                                          <p:attrName>style.visibility</p:attrName>
                                        </p:attrNameLst>
                                      </p:cBhvr>
                                      <p:to>
                                        <p:strVal val="visible"/>
                                      </p:to>
                                    </p:set>
                                    <p:animEffect transition="in" filter="fade">
                                      <p:cBhvr>
                                        <p:cTn id="45" dur="500"/>
                                        <p:tgtEl>
                                          <p:spTgt spid="61"/>
                                        </p:tgtEl>
                                      </p:cBhvr>
                                    </p:animEffect>
                                  </p:childTnLst>
                                </p:cTn>
                              </p:par>
                              <p:par>
                                <p:cTn id="46" presetID="42" presetClass="path" presetSubtype="0" decel="100000" fill="hold" grpId="1" nodeType="withEffect">
                                  <p:stCondLst>
                                    <p:cond delay="2250"/>
                                  </p:stCondLst>
                                  <p:childTnLst>
                                    <p:animMotion origin="layout" path="M -1.45833E-6 2.96296E-6 L -1.45833E-6 0.04166 " pathEditMode="relative" rAng="0" ptsTypes="AA">
                                      <p:cBhvr>
                                        <p:cTn id="47" dur="750" spd="-100000" fill="hold"/>
                                        <p:tgtEl>
                                          <p:spTgt spid="61"/>
                                        </p:tgtEl>
                                        <p:attrNameLst>
                                          <p:attrName>ppt_x</p:attrName>
                                          <p:attrName>ppt_y</p:attrName>
                                        </p:attrNameLst>
                                      </p:cBhvr>
                                      <p:rCtr x="0" y="2083"/>
                                    </p:animMotion>
                                  </p:childTnLst>
                                </p:cTn>
                              </p:par>
                              <p:par>
                                <p:cTn id="48" presetID="10" presetClass="entr" presetSubtype="0" fill="hold" grpId="0" nodeType="withEffect">
                                  <p:stCondLst>
                                    <p:cond delay="2500"/>
                                  </p:stCondLst>
                                  <p:childTnLst>
                                    <p:set>
                                      <p:cBhvr>
                                        <p:cTn id="49" dur="1" fill="hold">
                                          <p:stCondLst>
                                            <p:cond delay="0"/>
                                          </p:stCondLst>
                                        </p:cTn>
                                        <p:tgtEl>
                                          <p:spTgt spid="63"/>
                                        </p:tgtEl>
                                        <p:attrNameLst>
                                          <p:attrName>style.visibility</p:attrName>
                                        </p:attrNameLst>
                                      </p:cBhvr>
                                      <p:to>
                                        <p:strVal val="visible"/>
                                      </p:to>
                                    </p:set>
                                    <p:animEffect transition="in" filter="fade">
                                      <p:cBhvr>
                                        <p:cTn id="50" dur="500"/>
                                        <p:tgtEl>
                                          <p:spTgt spid="63"/>
                                        </p:tgtEl>
                                      </p:cBhvr>
                                    </p:animEffect>
                                  </p:childTnLst>
                                </p:cTn>
                              </p:par>
                              <p:par>
                                <p:cTn id="51" presetID="42" presetClass="path" presetSubtype="0" decel="100000" fill="hold" grpId="1" nodeType="withEffect">
                                  <p:stCondLst>
                                    <p:cond delay="2500"/>
                                  </p:stCondLst>
                                  <p:childTnLst>
                                    <p:animMotion origin="layout" path="M -1.45833E-6 2.96296E-6 L -1.45833E-6 0.04166 " pathEditMode="relative" rAng="0" ptsTypes="AA">
                                      <p:cBhvr>
                                        <p:cTn id="52" dur="750" spd="-100000" fill="hold"/>
                                        <p:tgtEl>
                                          <p:spTgt spid="63"/>
                                        </p:tgtEl>
                                        <p:attrNameLst>
                                          <p:attrName>ppt_x</p:attrName>
                                          <p:attrName>ppt_y</p:attrName>
                                        </p:attrNameLst>
                                      </p:cBhvr>
                                      <p:rCtr x="0" y="208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7" grpId="1" animBg="1"/>
      <p:bldP spid="32" grpId="0" animBg="1"/>
      <p:bldP spid="32" grpId="1" animBg="1"/>
      <p:bldP spid="59" grpId="0"/>
      <p:bldP spid="59" grpId="1"/>
      <p:bldP spid="33" grpId="0" animBg="1"/>
      <p:bldP spid="33" grpId="1" animBg="1"/>
      <p:bldP spid="60" grpId="0"/>
      <p:bldP spid="60" grpId="1"/>
      <p:bldP spid="34" grpId="0" animBg="1"/>
      <p:bldP spid="34" grpId="1" animBg="1"/>
      <p:bldP spid="61" grpId="0"/>
      <p:bldP spid="61" grpId="1"/>
      <p:bldP spid="36" grpId="0" animBg="1"/>
      <p:bldP spid="36" grpId="1" animBg="1"/>
      <p:bldP spid="63" grpId="0"/>
      <p:bldP spid="63"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751908A-3513-59B6-5A66-26C50FA6AA6B}"/>
              </a:ext>
              <a:ext uri="{C183D7F6-B498-43B3-948B-1728B52AA6E4}">
                <adec:decorative xmlns:adec="http://schemas.microsoft.com/office/drawing/2017/decorative" val="1"/>
              </a:ext>
            </a:extLst>
          </p:cNvPr>
          <p:cNvSpPr/>
          <p:nvPr/>
        </p:nvSpPr>
        <p:spPr bwMode="auto">
          <a:xfrm>
            <a:off x="0" y="1199273"/>
            <a:ext cx="12192000" cy="445945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784D077F-52A4-4F12-9D16-F8A18B7FBA7C}"/>
              </a:ext>
            </a:extLst>
          </p:cNvPr>
          <p:cNvSpPr>
            <a:spLocks noGrp="1"/>
          </p:cNvSpPr>
          <p:nvPr>
            <p:ph type="title"/>
          </p:nvPr>
        </p:nvSpPr>
        <p:spPr>
          <a:xfrm>
            <a:off x="531178" y="383014"/>
            <a:ext cx="11018520" cy="430887"/>
          </a:xfrm>
        </p:spPr>
        <p:txBody>
          <a:bodyPr/>
          <a:lstStyle/>
          <a:p>
            <a:r>
              <a:rPr lang="en-US"/>
              <a:t>Simplify your technology investment and help reduce cost</a:t>
            </a:r>
          </a:p>
        </p:txBody>
      </p:sp>
      <p:grpSp>
        <p:nvGrpSpPr>
          <p:cNvPr id="4" name="Group 3" descr="$22 monthly&#10;">
            <a:extLst>
              <a:ext uri="{FF2B5EF4-FFF2-40B4-BE49-F238E27FC236}">
                <a16:creationId xmlns:a16="http://schemas.microsoft.com/office/drawing/2014/main" id="{C6B953D3-2D24-44D8-A2FB-77C50F3E47C3}"/>
              </a:ext>
            </a:extLst>
          </p:cNvPr>
          <p:cNvGrpSpPr/>
          <p:nvPr/>
        </p:nvGrpSpPr>
        <p:grpSpPr>
          <a:xfrm>
            <a:off x="6393994" y="2484736"/>
            <a:ext cx="1648979" cy="1648979"/>
            <a:chOff x="6658385" y="2782483"/>
            <a:chExt cx="1648979" cy="1648979"/>
          </a:xfrm>
        </p:grpSpPr>
        <p:sp>
          <p:nvSpPr>
            <p:cNvPr id="99" name="Oval 98">
              <a:extLst>
                <a:ext uri="{FF2B5EF4-FFF2-40B4-BE49-F238E27FC236}">
                  <a16:creationId xmlns:a16="http://schemas.microsoft.com/office/drawing/2014/main" id="{39D8CAB7-7D2E-42EF-922E-05E59578585F}"/>
                </a:ext>
              </a:extLst>
            </p:cNvPr>
            <p:cNvSpPr/>
            <p:nvPr/>
          </p:nvSpPr>
          <p:spPr bwMode="auto">
            <a:xfrm>
              <a:off x="6658385" y="2782483"/>
              <a:ext cx="1648979" cy="1648979"/>
            </a:xfrm>
            <a:prstGeom prst="ellipse">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00" name="TextBox 99">
              <a:extLst>
                <a:ext uri="{FF2B5EF4-FFF2-40B4-BE49-F238E27FC236}">
                  <a16:creationId xmlns:a16="http://schemas.microsoft.com/office/drawing/2014/main" id="{40302726-5096-48B1-ADF9-F00EEFD0A1EB}"/>
                </a:ext>
              </a:extLst>
            </p:cNvPr>
            <p:cNvSpPr txBox="1"/>
            <p:nvPr/>
          </p:nvSpPr>
          <p:spPr>
            <a:xfrm>
              <a:off x="6675998" y="3122340"/>
              <a:ext cx="1564176" cy="880546"/>
            </a:xfrm>
            <a:prstGeom prst="rect">
              <a:avLst/>
            </a:prstGeom>
            <a:noFill/>
          </p:spPr>
          <p:txBody>
            <a:bodyPr wrap="square" lIns="179259" tIns="143407" rIns="179259" bIns="143407" rtlCol="0">
              <a:spAutoFit/>
            </a:bodyPr>
            <a:lstStyle/>
            <a:p>
              <a:pPr algn="ctr" defTabSz="914139">
                <a:lnSpc>
                  <a:spcPct val="80000"/>
                </a:lnSpc>
                <a:spcAft>
                  <a:spcPts val="588"/>
                </a:spcAft>
                <a:defRPr/>
              </a:pPr>
              <a:r>
                <a:rPr lang="en-AU" sz="3200" spc="-147">
                  <a:solidFill>
                    <a:srgbClr val="FFFFFF"/>
                  </a:solidFill>
                  <a:latin typeface="+mj-lt"/>
                </a:rPr>
                <a:t>$22 </a:t>
              </a:r>
              <a:r>
                <a:rPr lang="en-AU" sz="1400">
                  <a:solidFill>
                    <a:srgbClr val="FFFFFF"/>
                  </a:solidFill>
                </a:rPr>
                <a:t>monthly</a:t>
              </a:r>
              <a:endParaRPr lang="en-US" sz="1800">
                <a:solidFill>
                  <a:srgbClr val="FFFFFF"/>
                </a:solidFill>
              </a:endParaRPr>
            </a:p>
          </p:txBody>
        </p:sp>
      </p:grpSp>
      <p:sp>
        <p:nvSpPr>
          <p:cNvPr id="101" name="TextBox 100">
            <a:extLst>
              <a:ext uri="{FF2B5EF4-FFF2-40B4-BE49-F238E27FC236}">
                <a16:creationId xmlns:a16="http://schemas.microsoft.com/office/drawing/2014/main" id="{7FB3594F-2A30-4262-8CB7-0B7DBC9393CD}"/>
              </a:ext>
            </a:extLst>
          </p:cNvPr>
          <p:cNvSpPr txBox="1"/>
          <p:nvPr/>
        </p:nvSpPr>
        <p:spPr>
          <a:xfrm>
            <a:off x="8743154" y="2661192"/>
            <a:ext cx="3364021" cy="1369565"/>
          </a:xfrm>
          <a:prstGeom prst="rect">
            <a:avLst/>
          </a:prstGeom>
          <a:noFill/>
        </p:spPr>
        <p:txBody>
          <a:bodyPr wrap="square" lIns="182854" tIns="146284" rIns="182854" bIns="146284" rtlCol="0" anchor="t">
            <a:spAutoFit/>
          </a:bodyPr>
          <a:lstStyle/>
          <a:p>
            <a:pPr defTabSz="932508">
              <a:lnSpc>
                <a:spcPct val="90000"/>
              </a:lnSpc>
              <a:spcAft>
                <a:spcPts val="600"/>
              </a:spcAft>
              <a:defRPr/>
            </a:pPr>
            <a:r>
              <a:rPr lang="en-AU" sz="2000">
                <a:solidFill>
                  <a:srgbClr val="0078D4"/>
                </a:solidFill>
                <a:latin typeface="+mj-lt"/>
              </a:rPr>
              <a:t>Microsoft 365 </a:t>
            </a:r>
            <a:br>
              <a:rPr lang="en-AU" sz="2000">
                <a:solidFill>
                  <a:srgbClr val="0078D4"/>
                </a:solidFill>
                <a:latin typeface="+mj-lt"/>
              </a:rPr>
            </a:br>
            <a:r>
              <a:rPr lang="en-AU" sz="2000">
                <a:solidFill>
                  <a:srgbClr val="0078D4"/>
                </a:solidFill>
                <a:latin typeface="+mj-lt"/>
              </a:rPr>
              <a:t>Business Premium</a:t>
            </a:r>
          </a:p>
          <a:p>
            <a:pPr defTabSz="932508">
              <a:lnSpc>
                <a:spcPct val="90000"/>
              </a:lnSpc>
              <a:spcAft>
                <a:spcPts val="600"/>
              </a:spcAft>
              <a:defRPr/>
            </a:pPr>
            <a:r>
              <a:rPr lang="en-US" sz="1600">
                <a:solidFill>
                  <a:srgbClr val="000000"/>
                </a:solidFill>
              </a:rPr>
              <a:t>One solution to run your business securely, from anywhere</a:t>
            </a:r>
          </a:p>
        </p:txBody>
      </p:sp>
      <p:sp>
        <p:nvSpPr>
          <p:cNvPr id="15" name="Right Brace 14">
            <a:extLst>
              <a:ext uri="{FF2B5EF4-FFF2-40B4-BE49-F238E27FC236}">
                <a16:creationId xmlns:a16="http://schemas.microsoft.com/office/drawing/2014/main" id="{FFF97441-DEAD-453E-9935-69428B4E7D3A}"/>
              </a:ext>
              <a:ext uri="{C183D7F6-B498-43B3-948B-1728B52AA6E4}">
                <adec:decorative xmlns:adec="http://schemas.microsoft.com/office/drawing/2017/decorative" val="1"/>
              </a:ext>
            </a:extLst>
          </p:cNvPr>
          <p:cNvSpPr/>
          <p:nvPr/>
        </p:nvSpPr>
        <p:spPr>
          <a:xfrm rot="10800000" flipH="1">
            <a:off x="3480122" y="1673585"/>
            <a:ext cx="399800" cy="3344780"/>
          </a:xfrm>
          <a:prstGeom prst="rightBrace">
            <a:avLst>
              <a:gd name="adj1" fmla="val 54134"/>
              <a:gd name="adj2" fmla="val 49593"/>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314"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rgbClr val="282828"/>
              </a:solidFill>
              <a:effectLst/>
              <a:uLnTx/>
              <a:uFillTx/>
              <a:latin typeface="Segoe UI"/>
              <a:ea typeface="+mn-ea"/>
              <a:cs typeface="+mn-cs"/>
            </a:endParaRPr>
          </a:p>
        </p:txBody>
      </p:sp>
      <p:sp>
        <p:nvSpPr>
          <p:cNvPr id="21" name="Right Brace 20">
            <a:extLst>
              <a:ext uri="{FF2B5EF4-FFF2-40B4-BE49-F238E27FC236}">
                <a16:creationId xmlns:a16="http://schemas.microsoft.com/office/drawing/2014/main" id="{137ACCD6-B3FB-47BF-A683-12A79C2D0C6F}"/>
              </a:ext>
              <a:ext uri="{C183D7F6-B498-43B3-948B-1728B52AA6E4}">
                <adec:decorative xmlns:adec="http://schemas.microsoft.com/office/drawing/2017/decorative" val="1"/>
              </a:ext>
            </a:extLst>
          </p:cNvPr>
          <p:cNvSpPr/>
          <p:nvPr/>
        </p:nvSpPr>
        <p:spPr>
          <a:xfrm flipH="1">
            <a:off x="8292077" y="1685278"/>
            <a:ext cx="399800" cy="3344780"/>
          </a:xfrm>
          <a:prstGeom prst="rightBrace">
            <a:avLst>
              <a:gd name="adj1" fmla="val 54134"/>
              <a:gd name="adj2" fmla="val 49593"/>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314"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rgbClr val="282828"/>
              </a:solidFill>
              <a:effectLst/>
              <a:uLnTx/>
              <a:uFillTx/>
              <a:latin typeface="Segoe UI"/>
              <a:ea typeface="+mn-ea"/>
              <a:cs typeface="+mn-cs"/>
            </a:endParaRPr>
          </a:p>
        </p:txBody>
      </p:sp>
      <p:grpSp>
        <p:nvGrpSpPr>
          <p:cNvPr id="3" name="Group 2" descr="&gt;$40&#10; monthly cost &#10;of 3rd party &#10;solutions1&#10;">
            <a:extLst>
              <a:ext uri="{FF2B5EF4-FFF2-40B4-BE49-F238E27FC236}">
                <a16:creationId xmlns:a16="http://schemas.microsoft.com/office/drawing/2014/main" id="{A054860E-475E-4CEF-A7A3-C5853DBBBD29}"/>
              </a:ext>
            </a:extLst>
          </p:cNvPr>
          <p:cNvGrpSpPr/>
          <p:nvPr/>
        </p:nvGrpSpPr>
        <p:grpSpPr>
          <a:xfrm>
            <a:off x="4017446" y="2484737"/>
            <a:ext cx="2022992" cy="1648979"/>
            <a:chOff x="4115208" y="2793500"/>
            <a:chExt cx="2022992" cy="1648979"/>
          </a:xfrm>
        </p:grpSpPr>
        <p:sp>
          <p:nvSpPr>
            <p:cNvPr id="19" name="Oval 18">
              <a:extLst>
                <a:ext uri="{FF2B5EF4-FFF2-40B4-BE49-F238E27FC236}">
                  <a16:creationId xmlns:a16="http://schemas.microsoft.com/office/drawing/2014/main" id="{EAAD3151-DAFD-4468-AC82-D2530D764F9B}"/>
                </a:ext>
              </a:extLst>
            </p:cNvPr>
            <p:cNvSpPr/>
            <p:nvPr/>
          </p:nvSpPr>
          <p:spPr bwMode="auto">
            <a:xfrm>
              <a:off x="4291478" y="2793500"/>
              <a:ext cx="1648979" cy="1648979"/>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0" name="TextBox 19">
              <a:extLst>
                <a:ext uri="{FF2B5EF4-FFF2-40B4-BE49-F238E27FC236}">
                  <a16:creationId xmlns:a16="http://schemas.microsoft.com/office/drawing/2014/main" id="{8386924D-54B3-4DAC-9E10-349921690E93}"/>
                </a:ext>
              </a:extLst>
            </p:cNvPr>
            <p:cNvSpPr txBox="1"/>
            <p:nvPr/>
          </p:nvSpPr>
          <p:spPr>
            <a:xfrm>
              <a:off x="4189180" y="3067255"/>
              <a:ext cx="1759928" cy="683569"/>
            </a:xfrm>
            <a:prstGeom prst="rect">
              <a:avLst/>
            </a:prstGeom>
            <a:noFill/>
          </p:spPr>
          <p:txBody>
            <a:bodyPr wrap="square" lIns="179259" tIns="143407" rIns="179259" bIns="143407" rtlCol="0">
              <a:spAutoFit/>
            </a:bodyPr>
            <a:lstStyle/>
            <a:p>
              <a:pPr algn="ctr" defTabSz="914139">
                <a:lnSpc>
                  <a:spcPct val="80000"/>
                </a:lnSpc>
                <a:spcAft>
                  <a:spcPts val="588"/>
                </a:spcAft>
                <a:defRPr/>
              </a:pPr>
              <a:r>
                <a:rPr lang="en-AU" sz="3200" spc="-147">
                  <a:solidFill>
                    <a:srgbClr val="FFFFFF"/>
                  </a:solidFill>
                  <a:latin typeface="+mj-lt"/>
                </a:rPr>
                <a:t>&gt;$45</a:t>
              </a:r>
              <a:endParaRPr lang="en-US" sz="2800" baseline="30000">
                <a:solidFill>
                  <a:srgbClr val="FFFFFF"/>
                </a:solidFill>
                <a:latin typeface="+mj-lt"/>
              </a:endParaRPr>
            </a:p>
          </p:txBody>
        </p:sp>
        <p:sp>
          <p:nvSpPr>
            <p:cNvPr id="43" name="3rd party solutions">
              <a:extLst>
                <a:ext uri="{FF2B5EF4-FFF2-40B4-BE49-F238E27FC236}">
                  <a16:creationId xmlns:a16="http://schemas.microsoft.com/office/drawing/2014/main" id="{EB8A4889-8A73-44AF-B7F5-72811E4BAE24}"/>
                </a:ext>
              </a:extLst>
            </p:cNvPr>
            <p:cNvSpPr/>
            <p:nvPr/>
          </p:nvSpPr>
          <p:spPr>
            <a:xfrm>
              <a:off x="4115208" y="3622692"/>
              <a:ext cx="2022992" cy="553998"/>
            </a:xfrm>
            <a:prstGeom prst="rect">
              <a:avLst/>
            </a:prstGeom>
            <a:noFill/>
            <a:effectLst/>
          </p:spPr>
          <p:txBody>
            <a:bodyPr wrap="square" lIns="0" tIns="0" rIns="0" bIns="0" anchor="ctr" anchorCtr="0">
              <a:spAutoFit/>
            </a:bodyPr>
            <a:lstStyle/>
            <a:p>
              <a:pPr algn="ctr" defTabSz="896043">
                <a:defRPr/>
              </a:pPr>
              <a:r>
                <a:rPr lang="en-US" sz="1200" kern="0">
                  <a:solidFill>
                    <a:schemeClr val="bg1"/>
                  </a:solidFill>
                </a:rPr>
                <a:t>monthly cost </a:t>
              </a:r>
              <a:br>
                <a:rPr lang="en-US" sz="1200" kern="0">
                  <a:solidFill>
                    <a:schemeClr val="bg1"/>
                  </a:solidFill>
                </a:rPr>
              </a:br>
              <a:r>
                <a:rPr lang="en-US" sz="1200" kern="0">
                  <a:solidFill>
                    <a:schemeClr val="bg1"/>
                  </a:solidFill>
                </a:rPr>
                <a:t>of 3</a:t>
              </a:r>
              <a:r>
                <a:rPr lang="en-US" sz="1200" kern="0" baseline="30000">
                  <a:solidFill>
                    <a:schemeClr val="bg1"/>
                  </a:solidFill>
                </a:rPr>
                <a:t>rd</a:t>
              </a:r>
              <a:r>
                <a:rPr lang="en-US" sz="1200" kern="0">
                  <a:solidFill>
                    <a:schemeClr val="bg1"/>
                  </a:solidFill>
                </a:rPr>
                <a:t> party </a:t>
              </a:r>
              <a:br>
                <a:rPr lang="en-US" sz="1200" kern="0">
                  <a:solidFill>
                    <a:schemeClr val="bg1"/>
                  </a:solidFill>
                </a:rPr>
              </a:br>
              <a:r>
                <a:rPr lang="en-US" sz="1200" kern="0">
                  <a:solidFill>
                    <a:schemeClr val="bg1"/>
                  </a:solidFill>
                </a:rPr>
                <a:t>solutions</a:t>
              </a:r>
              <a:r>
                <a:rPr lang="en-US" sz="1200" kern="0" baseline="30000">
                  <a:solidFill>
                    <a:schemeClr val="bg1"/>
                  </a:solidFill>
                </a:rPr>
                <a:t>1</a:t>
              </a:r>
            </a:p>
          </p:txBody>
        </p:sp>
      </p:grpSp>
      <p:sp>
        <p:nvSpPr>
          <p:cNvPr id="8" name="Freeform: Shape 7">
            <a:extLst>
              <a:ext uri="{FF2B5EF4-FFF2-40B4-BE49-F238E27FC236}">
                <a16:creationId xmlns:a16="http://schemas.microsoft.com/office/drawing/2014/main" id="{C56BDBD8-165E-D1A3-E8F5-AA9116DE1A5B}"/>
              </a:ext>
            </a:extLst>
          </p:cNvPr>
          <p:cNvSpPr/>
          <p:nvPr/>
        </p:nvSpPr>
        <p:spPr>
          <a:xfrm>
            <a:off x="0" y="1673585"/>
            <a:ext cx="3682086" cy="3474313"/>
          </a:xfrm>
          <a:custGeom>
            <a:avLst/>
            <a:gdLst>
              <a:gd name="connsiteX0" fmla="*/ 0 w 3682086"/>
              <a:gd name="connsiteY0" fmla="*/ 3474314 h 3474313"/>
              <a:gd name="connsiteX1" fmla="*/ 3224886 w 3682086"/>
              <a:gd name="connsiteY1" fmla="*/ 3474314 h 3474313"/>
              <a:gd name="connsiteX2" fmla="*/ 3453486 w 3682086"/>
              <a:gd name="connsiteY2" fmla="*/ 3245714 h 3474313"/>
              <a:gd name="connsiteX3" fmla="*/ 3453486 w 3682086"/>
              <a:gd name="connsiteY3" fmla="*/ 1959432 h 3474313"/>
              <a:gd name="connsiteX4" fmla="*/ 3682086 w 3682086"/>
              <a:gd name="connsiteY4" fmla="*/ 1730832 h 3474313"/>
              <a:gd name="connsiteX5" fmla="*/ 3453486 w 3682086"/>
              <a:gd name="connsiteY5" fmla="*/ 1502232 h 3474313"/>
              <a:gd name="connsiteX6" fmla="*/ 3453486 w 3682086"/>
              <a:gd name="connsiteY6" fmla="*/ 228600 h 3474313"/>
              <a:gd name="connsiteX7" fmla="*/ 3224886 w 3682086"/>
              <a:gd name="connsiteY7" fmla="*/ 0 h 3474313"/>
              <a:gd name="connsiteX8" fmla="*/ 0 w 3682086"/>
              <a:gd name="connsiteY8" fmla="*/ 0 h 3474313"/>
              <a:gd name="connsiteX9" fmla="*/ 0 w 3682086"/>
              <a:gd name="connsiteY9" fmla="*/ 3474314 h 3474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82086" h="3474313">
                <a:moveTo>
                  <a:pt x="0" y="3474314"/>
                </a:moveTo>
                <a:cubicBezTo>
                  <a:pt x="0" y="3474314"/>
                  <a:pt x="3224886" y="3474314"/>
                  <a:pt x="3224886" y="3474314"/>
                </a:cubicBezTo>
                <a:cubicBezTo>
                  <a:pt x="3350286" y="3474314"/>
                  <a:pt x="3453486" y="3371113"/>
                  <a:pt x="3453486" y="3245714"/>
                </a:cubicBezTo>
                <a:cubicBezTo>
                  <a:pt x="3453486" y="3245714"/>
                  <a:pt x="3453486" y="1959432"/>
                  <a:pt x="3453486" y="1959432"/>
                </a:cubicBezTo>
                <a:cubicBezTo>
                  <a:pt x="3453486" y="1834020"/>
                  <a:pt x="3556674" y="1730832"/>
                  <a:pt x="3682086" y="1730832"/>
                </a:cubicBezTo>
                <a:cubicBezTo>
                  <a:pt x="3556674" y="1730832"/>
                  <a:pt x="3453486" y="1627632"/>
                  <a:pt x="3453486" y="1502232"/>
                </a:cubicBezTo>
                <a:cubicBezTo>
                  <a:pt x="3453486" y="1502232"/>
                  <a:pt x="3453486" y="228600"/>
                  <a:pt x="3453486" y="228600"/>
                </a:cubicBezTo>
                <a:cubicBezTo>
                  <a:pt x="3453486" y="103188"/>
                  <a:pt x="3350286" y="0"/>
                  <a:pt x="3224886" y="0"/>
                </a:cubicBezTo>
                <a:cubicBezTo>
                  <a:pt x="3224886" y="0"/>
                  <a:pt x="0" y="0"/>
                  <a:pt x="0" y="0"/>
                </a:cubicBezTo>
                <a:cubicBezTo>
                  <a:pt x="0" y="0"/>
                  <a:pt x="0" y="3474314"/>
                  <a:pt x="0" y="3474314"/>
                </a:cubicBezTo>
              </a:path>
            </a:pathLst>
          </a:custGeom>
          <a:solidFill>
            <a:srgbClr val="F4F3F5"/>
          </a:solidFill>
          <a:ln w="12700" cap="flat">
            <a:noFill/>
            <a:prstDash val="solid"/>
            <a:miter/>
          </a:ln>
        </p:spPr>
        <p:txBody>
          <a:bodyPr lIns="585216" rIns="320040" rtlCol="0" anchor="ctr"/>
          <a:lstStyle/>
          <a:p>
            <a:pPr marL="0" marR="0" lvl="0" indent="0" algn="l" defTabSz="914400" rtl="0" eaLnBrk="1" fontAlgn="auto" latinLnBrk="0" hangingPunct="1">
              <a:lnSpc>
                <a:spcPct val="100000"/>
              </a:lnSpc>
              <a:spcBef>
                <a:spcPts val="840"/>
              </a:spcBef>
              <a:spcAft>
                <a:spcPts val="0"/>
              </a:spcAft>
              <a:buClrTx/>
              <a:buSzTx/>
              <a:buFontTx/>
              <a:buNone/>
              <a:tabLst/>
              <a:defRPr/>
            </a:pPr>
            <a:r>
              <a:rPr kumimoji="0" lang="en-US" sz="1400" b="0" i="0" u="none" strike="noStrike" kern="1200" cap="none" spc="0" normalizeH="0" baseline="0" noProof="0">
                <a:ln>
                  <a:noFill/>
                </a:ln>
                <a:solidFill>
                  <a:srgbClr val="0078D4"/>
                </a:solidFill>
                <a:effectLst/>
                <a:uLnTx/>
                <a:uFillTx/>
                <a:latin typeface="Segoe UI Semibold"/>
                <a:ea typeface="+mn-ea"/>
                <a:cs typeface="+mn-cs"/>
              </a:rPr>
              <a:t>Security, identity, and device management</a:t>
            </a:r>
          </a:p>
          <a:p>
            <a:pPr marL="0" marR="0" lvl="0" indent="0" algn="l" defTabSz="914400" rtl="0" eaLnBrk="1" fontAlgn="auto" latinLnBrk="0" hangingPunct="1">
              <a:lnSpc>
                <a:spcPct val="100000"/>
              </a:lnSpc>
              <a:spcBef>
                <a:spcPts val="1200"/>
              </a:spcBef>
              <a:spcAft>
                <a:spcPts val="0"/>
              </a:spcAft>
              <a:buClrTx/>
              <a:buSzTx/>
              <a:buFontTx/>
              <a:buNone/>
              <a:tabLst>
                <a:tab pos="2690813" algn="r"/>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Remote access solutions 	 </a:t>
            </a:r>
            <a:r>
              <a:rPr kumimoji="0" lang="en-US" sz="1200" b="1" i="0" u="none" strike="noStrike" kern="1200" cap="none" spc="0" normalizeH="0" baseline="0" noProof="0">
                <a:ln>
                  <a:noFill/>
                </a:ln>
                <a:solidFill>
                  <a:srgbClr val="000000"/>
                </a:solidFill>
                <a:effectLst/>
                <a:uLnTx/>
                <a:uFillTx/>
                <a:latin typeface="Segoe UI"/>
                <a:ea typeface="+mn-ea"/>
                <a:cs typeface="+mn-cs"/>
              </a:rPr>
              <a:t>$5</a:t>
            </a:r>
          </a:p>
          <a:p>
            <a:pPr marL="0" marR="0" lvl="0" indent="0" algn="l" defTabSz="914400" rtl="0" eaLnBrk="1" fontAlgn="auto" latinLnBrk="0" hangingPunct="1">
              <a:lnSpc>
                <a:spcPct val="100000"/>
              </a:lnSpc>
              <a:spcBef>
                <a:spcPts val="360"/>
              </a:spcBef>
              <a:spcAft>
                <a:spcPts val="0"/>
              </a:spcAft>
              <a:buClrTx/>
              <a:buSzTx/>
              <a:buFontTx/>
              <a:buNone/>
              <a:tabLst>
                <a:tab pos="2690813" algn="r"/>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Advanced email protection 	</a:t>
            </a:r>
            <a:r>
              <a:rPr kumimoji="0" lang="en-US" sz="1200" b="1" i="0" u="none" strike="noStrike" kern="1200" cap="none" spc="0" normalizeH="0" baseline="0" noProof="0">
                <a:ln>
                  <a:noFill/>
                </a:ln>
                <a:solidFill>
                  <a:srgbClr val="000000"/>
                </a:solidFill>
                <a:effectLst/>
                <a:uLnTx/>
                <a:uFillTx/>
                <a:latin typeface="Segoe UI"/>
                <a:ea typeface="+mn-ea"/>
                <a:cs typeface="+mn-cs"/>
              </a:rPr>
              <a:t>$5</a:t>
            </a:r>
          </a:p>
          <a:p>
            <a:pPr marL="0" marR="0" lvl="0" indent="0" algn="l" defTabSz="914400" rtl="0" eaLnBrk="1" fontAlgn="auto" latinLnBrk="0" hangingPunct="1">
              <a:lnSpc>
                <a:spcPct val="100000"/>
              </a:lnSpc>
              <a:spcBef>
                <a:spcPts val="360"/>
              </a:spcBef>
              <a:spcAft>
                <a:spcPts val="0"/>
              </a:spcAft>
              <a:buClrTx/>
              <a:buSzTx/>
              <a:buFontTx/>
              <a:buNone/>
              <a:tabLst>
                <a:tab pos="2690813" algn="r"/>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Single sign-on	</a:t>
            </a:r>
            <a:r>
              <a:rPr kumimoji="0" lang="en-US" sz="1200" b="1" i="0" u="none" strike="noStrike" kern="1200" cap="none" spc="0" normalizeH="0" baseline="0" noProof="0">
                <a:ln>
                  <a:noFill/>
                </a:ln>
                <a:solidFill>
                  <a:srgbClr val="000000"/>
                </a:solidFill>
                <a:effectLst/>
                <a:uLnTx/>
                <a:uFillTx/>
                <a:latin typeface="Segoe UI"/>
                <a:ea typeface="+mn-ea"/>
                <a:cs typeface="+mn-cs"/>
              </a:rPr>
              <a:t>$2</a:t>
            </a:r>
          </a:p>
          <a:p>
            <a:pPr marL="0" marR="0" lvl="0" indent="0" algn="l" defTabSz="914400" rtl="0" eaLnBrk="1" fontAlgn="auto" latinLnBrk="0" hangingPunct="1">
              <a:lnSpc>
                <a:spcPct val="100000"/>
              </a:lnSpc>
              <a:spcBef>
                <a:spcPts val="360"/>
              </a:spcBef>
              <a:spcAft>
                <a:spcPts val="0"/>
              </a:spcAft>
              <a:buClrTx/>
              <a:buSzTx/>
              <a:buFontTx/>
              <a:buNone/>
              <a:tabLst>
                <a:tab pos="2690813" algn="r"/>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Conditional access+ MFA	</a:t>
            </a:r>
            <a:r>
              <a:rPr kumimoji="0" lang="en-US" sz="1200" b="1" i="0" u="none" strike="noStrike" kern="1200" cap="none" spc="0" normalizeH="0" baseline="0" noProof="0">
                <a:ln>
                  <a:noFill/>
                </a:ln>
                <a:solidFill>
                  <a:srgbClr val="000000"/>
                </a:solidFill>
                <a:effectLst/>
                <a:uLnTx/>
                <a:uFillTx/>
                <a:latin typeface="Segoe UI"/>
                <a:ea typeface="+mn-ea"/>
                <a:cs typeface="+mn-cs"/>
              </a:rPr>
              <a:t>$6</a:t>
            </a:r>
          </a:p>
          <a:p>
            <a:pPr marL="0" marR="0" lvl="0" indent="0" algn="l" defTabSz="914400" rtl="0" eaLnBrk="1" fontAlgn="auto" latinLnBrk="0" hangingPunct="1">
              <a:lnSpc>
                <a:spcPct val="100000"/>
              </a:lnSpc>
              <a:spcBef>
                <a:spcPts val="360"/>
              </a:spcBef>
              <a:spcAft>
                <a:spcPts val="0"/>
              </a:spcAft>
              <a:buClrTx/>
              <a:buSzTx/>
              <a:buFontTx/>
              <a:buNone/>
              <a:tabLst>
                <a:tab pos="2690813" algn="r"/>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Endpoint anti-virus protection	</a:t>
            </a:r>
            <a:r>
              <a:rPr kumimoji="0" lang="en-US" sz="1200" b="1" i="0" u="none" strike="noStrike" kern="1200" cap="none" spc="0" normalizeH="0" baseline="0" noProof="0">
                <a:ln>
                  <a:noFill/>
                </a:ln>
                <a:solidFill>
                  <a:srgbClr val="000000"/>
                </a:solidFill>
                <a:effectLst/>
                <a:uLnTx/>
                <a:uFillTx/>
                <a:latin typeface="Segoe UI"/>
                <a:ea typeface="+mn-ea"/>
                <a:cs typeface="+mn-cs"/>
              </a:rPr>
              <a:t>~$3</a:t>
            </a:r>
          </a:p>
          <a:p>
            <a:pPr marL="0" marR="0" lvl="0" indent="0" algn="l" defTabSz="914400" rtl="0" eaLnBrk="1" fontAlgn="auto" latinLnBrk="0" hangingPunct="1">
              <a:lnSpc>
                <a:spcPct val="100000"/>
              </a:lnSpc>
              <a:spcBef>
                <a:spcPts val="360"/>
              </a:spcBef>
              <a:spcAft>
                <a:spcPts val="0"/>
              </a:spcAft>
              <a:buClrTx/>
              <a:buSzTx/>
              <a:buFontTx/>
              <a:buNone/>
              <a:tabLst>
                <a:tab pos="2690813" algn="r"/>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Endpoint detection and response	</a:t>
            </a:r>
            <a:r>
              <a:rPr kumimoji="0" lang="en-US" sz="1200" b="1" i="0" u="none" strike="noStrike" kern="1200" cap="none" spc="0" normalizeH="0" baseline="0" noProof="0">
                <a:ln>
                  <a:noFill/>
                </a:ln>
                <a:solidFill>
                  <a:srgbClr val="000000"/>
                </a:solidFill>
                <a:effectLst/>
                <a:uLnTx/>
                <a:uFillTx/>
                <a:latin typeface="Segoe UI"/>
                <a:ea typeface="+mn-ea"/>
                <a:cs typeface="+mn-cs"/>
              </a:rPr>
              <a:t>~$5</a:t>
            </a:r>
          </a:p>
          <a:p>
            <a:pPr marL="0" marR="0" lvl="0" indent="0" algn="l" defTabSz="914400" rtl="0" eaLnBrk="1" fontAlgn="auto" latinLnBrk="0" hangingPunct="1">
              <a:lnSpc>
                <a:spcPct val="100000"/>
              </a:lnSpc>
              <a:spcBef>
                <a:spcPts val="360"/>
              </a:spcBef>
              <a:spcAft>
                <a:spcPts val="0"/>
              </a:spcAft>
              <a:buClrTx/>
              <a:buSzTx/>
              <a:buFontTx/>
              <a:buNone/>
              <a:tabLst>
                <a:tab pos="2690813" algn="r"/>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Device management	</a:t>
            </a:r>
            <a:r>
              <a:rPr kumimoji="0" lang="en-US" sz="1200" b="1" i="0" u="none" strike="noStrike" kern="1200" cap="none" spc="0" normalizeH="0" baseline="0" noProof="0">
                <a:ln>
                  <a:noFill/>
                </a:ln>
                <a:solidFill>
                  <a:srgbClr val="000000"/>
                </a:solidFill>
                <a:effectLst/>
                <a:uLnTx/>
                <a:uFillTx/>
                <a:latin typeface="Segoe UI"/>
                <a:ea typeface="+mn-ea"/>
                <a:cs typeface="+mn-cs"/>
              </a:rPr>
              <a:t>$4</a:t>
            </a:r>
          </a:p>
          <a:p>
            <a:pPr marL="0" marR="0" lvl="0" indent="0" algn="l" defTabSz="914400" rtl="0" eaLnBrk="1" fontAlgn="auto" latinLnBrk="0" hangingPunct="1">
              <a:lnSpc>
                <a:spcPct val="100000"/>
              </a:lnSpc>
              <a:spcBef>
                <a:spcPts val="840"/>
              </a:spcBef>
              <a:spcAft>
                <a:spcPts val="0"/>
              </a:spcAft>
              <a:buClrTx/>
              <a:buSzTx/>
              <a:buFontTx/>
              <a:buNone/>
              <a:tabLst/>
              <a:defRPr/>
            </a:pPr>
            <a:r>
              <a:rPr lang="en-US" sz="1400">
                <a:solidFill>
                  <a:srgbClr val="0078D4"/>
                </a:solidFill>
                <a:latin typeface="Segoe UI Semibold"/>
              </a:rPr>
              <a:t>Collaboration and productivity</a:t>
            </a:r>
          </a:p>
          <a:p>
            <a:pPr marL="0" marR="0" lvl="0" indent="0" algn="l" defTabSz="914400" rtl="0" eaLnBrk="1" fontAlgn="auto" latinLnBrk="0" hangingPunct="1">
              <a:lnSpc>
                <a:spcPct val="100000"/>
              </a:lnSpc>
              <a:spcBef>
                <a:spcPts val="1200"/>
              </a:spcBef>
              <a:spcAft>
                <a:spcPts val="0"/>
              </a:spcAft>
              <a:buClrTx/>
              <a:buSzTx/>
              <a:buFontTx/>
              <a:buNone/>
              <a:tabLst>
                <a:tab pos="2690813" algn="r"/>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Productivity apps and file storage	</a:t>
            </a:r>
            <a:r>
              <a:rPr kumimoji="0" lang="en-US" sz="1200" b="1" i="0" u="none" strike="noStrike" kern="1200" cap="none" spc="0" normalizeH="0" baseline="0" noProof="0">
                <a:ln>
                  <a:noFill/>
                </a:ln>
                <a:solidFill>
                  <a:srgbClr val="000000"/>
                </a:solidFill>
                <a:effectLst/>
                <a:uLnTx/>
                <a:uFillTx/>
                <a:latin typeface="Segoe UI"/>
                <a:ea typeface="+mn-ea"/>
                <a:cs typeface="+mn-cs"/>
              </a:rPr>
              <a:t>$12</a:t>
            </a:r>
          </a:p>
          <a:p>
            <a:pPr marL="0" marR="0" lvl="0" indent="0" algn="l" defTabSz="914400" rtl="0" eaLnBrk="1" fontAlgn="auto" latinLnBrk="0" hangingPunct="1">
              <a:lnSpc>
                <a:spcPct val="100000"/>
              </a:lnSpc>
              <a:spcBef>
                <a:spcPts val="360"/>
              </a:spcBef>
              <a:spcAft>
                <a:spcPts val="0"/>
              </a:spcAft>
              <a:buClrTx/>
              <a:buSzTx/>
              <a:buFontTx/>
              <a:buNone/>
              <a:tabLst>
                <a:tab pos="2690813" algn="r"/>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Chat based collaboration	</a:t>
            </a:r>
            <a:r>
              <a:rPr kumimoji="0" lang="en-US" sz="1200" b="1" i="0" u="none" strike="noStrike" kern="1200" cap="none" spc="0" normalizeH="0" baseline="0" noProof="0">
                <a:ln>
                  <a:noFill/>
                </a:ln>
                <a:solidFill>
                  <a:srgbClr val="000000"/>
                </a:solidFill>
                <a:effectLst/>
                <a:uLnTx/>
                <a:uFillTx/>
                <a:latin typeface="Segoe UI"/>
                <a:ea typeface="+mn-ea"/>
                <a:cs typeface="+mn-cs"/>
              </a:rPr>
              <a:t>$6.67</a:t>
            </a:r>
          </a:p>
        </p:txBody>
      </p:sp>
      <p:sp>
        <p:nvSpPr>
          <p:cNvPr id="9" name="TextBox 8">
            <a:extLst>
              <a:ext uri="{FF2B5EF4-FFF2-40B4-BE49-F238E27FC236}">
                <a16:creationId xmlns:a16="http://schemas.microsoft.com/office/drawing/2014/main" id="{4936C029-4B4A-7428-3156-BCDAFCC0509A}"/>
              </a:ext>
            </a:extLst>
          </p:cNvPr>
          <p:cNvSpPr txBox="1"/>
          <p:nvPr/>
        </p:nvSpPr>
        <p:spPr>
          <a:xfrm>
            <a:off x="270556" y="5840768"/>
            <a:ext cx="11017250" cy="830997"/>
          </a:xfrm>
          <a:prstGeom prst="rect">
            <a:avLst/>
          </a:prstGeom>
          <a:noFill/>
        </p:spPr>
        <p:txBody>
          <a:bodyPr wrap="square" lIns="0" tIns="0" rIns="0" bIns="0" rtlCol="0" anchor="t">
            <a:spAutoFit/>
          </a:bodyPr>
          <a:lstStyle/>
          <a:p>
            <a:pPr marL="0" marR="0" lvl="0" indent="0" algn="l" defTabSz="932688"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Segoe UI"/>
                <a:ea typeface="+mn-ea"/>
                <a:cs typeface="Segoe UI"/>
              </a:rPr>
              <a:t>¹Estimates based on published prices; price subject to changes </a:t>
            </a:r>
          </a:p>
          <a:p>
            <a:pPr marL="0" marR="0" lvl="0" indent="0" algn="l" defTabSz="932688"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Segoe UI"/>
                <a:ea typeface="+mn-ea"/>
                <a:cs typeface="Segoe UI"/>
              </a:rPr>
              <a:t>²Microsoft 365 Business Premium priced at $22pupm starting March 1, 2022, Price is subject to change based on subscription term, currency and region</a:t>
            </a:r>
          </a:p>
          <a:p>
            <a:pPr marL="0" marR="0" lvl="0" indent="0" algn="l" defTabSz="932688" rtl="0" eaLnBrk="1" fontAlgn="auto" latinLnBrk="0" hangingPunct="1">
              <a:lnSpc>
                <a:spcPct val="100000"/>
              </a:lnSpc>
              <a:spcBef>
                <a:spcPts val="0"/>
              </a:spcBef>
              <a:spcAft>
                <a:spcPts val="0"/>
              </a:spcAft>
              <a:buClrTx/>
              <a:buSzTx/>
              <a:buFontTx/>
              <a:buNone/>
              <a:tabLst/>
              <a:defRPr/>
            </a:pPr>
            <a:r>
              <a:rPr kumimoji="0" lang="en-AU" sz="900" b="0" i="0" u="none" strike="noStrike" kern="1200" cap="none" spc="0" normalizeH="0" baseline="0" noProof="0">
                <a:ln>
                  <a:noFill/>
                </a:ln>
                <a:solidFill>
                  <a:srgbClr val="000000"/>
                </a:solidFill>
                <a:effectLst/>
                <a:uLnTx/>
                <a:uFillTx/>
                <a:latin typeface="Segoe UI"/>
                <a:ea typeface="+mn-ea"/>
                <a:cs typeface="Segoe UI"/>
              </a:rPr>
              <a:t>File Storage and Productivity apps—Google Workspace $12 (unlimited storage) Online chat-based collaboration—Slack $6.67</a:t>
            </a:r>
          </a:p>
          <a:p>
            <a:pPr marL="0" marR="0" lvl="0" indent="0" algn="l" defTabSz="932688"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Segoe UI"/>
                <a:ea typeface="+mn-ea"/>
                <a:cs typeface="Segoe UI"/>
              </a:rPr>
              <a:t>Single Sign On—Okta $2; Adaptive MFA (Conditional Access+ MFA)—Okta $6 </a:t>
            </a:r>
            <a:endParaRPr kumimoji="0" lang="en-AU" sz="9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endParaRP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AU" sz="900" b="0" i="0" u="none" strike="noStrike" kern="1200" cap="none" spc="0" normalizeH="0" baseline="0" noProof="0">
                <a:ln>
                  <a:noFill/>
                </a:ln>
                <a:solidFill>
                  <a:srgbClr val="000000"/>
                </a:solidFill>
                <a:effectLst/>
                <a:uLnTx/>
                <a:uFillTx/>
                <a:latin typeface="Segoe UI"/>
                <a:ea typeface="+mn-ea"/>
                <a:cs typeface="Segoe UI"/>
              </a:rPr>
              <a:t>Device Management—IBM </a:t>
            </a:r>
            <a:r>
              <a:rPr kumimoji="0" lang="en-AU" sz="900" b="0" i="0" u="none" strike="noStrike" kern="1200" cap="none" spc="0" normalizeH="0" baseline="0" noProof="0" err="1">
                <a:ln>
                  <a:noFill/>
                </a:ln>
                <a:solidFill>
                  <a:srgbClr val="000000"/>
                </a:solidFill>
                <a:effectLst/>
                <a:uLnTx/>
                <a:uFillTx/>
                <a:latin typeface="Segoe UI"/>
                <a:ea typeface="+mn-ea"/>
                <a:cs typeface="Segoe UI"/>
              </a:rPr>
              <a:t>MaaS</a:t>
            </a:r>
            <a:r>
              <a:rPr kumimoji="0" lang="en-AU" sz="900" b="0" i="0" u="none" strike="noStrike" kern="1200" cap="none" spc="0" normalizeH="0" baseline="0" noProof="0">
                <a:ln>
                  <a:noFill/>
                </a:ln>
                <a:solidFill>
                  <a:srgbClr val="000000"/>
                </a:solidFill>
                <a:effectLst/>
                <a:uLnTx/>
                <a:uFillTx/>
                <a:latin typeface="Segoe UI"/>
                <a:ea typeface="+mn-ea"/>
                <a:cs typeface="Segoe UI"/>
              </a:rPr>
              <a:t> 360- $4.00, Endpoint Protection: Sentinel One Complete (Antivirus with EDR) $8, Proofpoint email protection—$5</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AU" sz="900" b="0" i="0" u="none" strike="noStrike" kern="1200" cap="none" spc="0" normalizeH="0" baseline="0" noProof="0">
                <a:ln>
                  <a:noFill/>
                </a:ln>
                <a:solidFill>
                  <a:srgbClr val="000000"/>
                </a:solidFill>
                <a:effectLst/>
                <a:uLnTx/>
                <a:uFillTx/>
                <a:latin typeface="Segoe UI"/>
                <a:ea typeface="+mn-ea"/>
                <a:cs typeface="Segoe UI"/>
              </a:rPr>
              <a:t>Remote Access: Windows Terminal server CAL ($199 perpetual per user; over 3 years—per month would be around $5); TeamViewer—$49 per user per month</a:t>
            </a:r>
          </a:p>
        </p:txBody>
      </p:sp>
    </p:spTree>
    <p:extLst>
      <p:ext uri="{BB962C8B-B14F-4D97-AF65-F5344CB8AC3E}">
        <p14:creationId xmlns:p14="http://schemas.microsoft.com/office/powerpoint/2010/main" val="24270061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Horizontal)">
                                      <p:cBhvr>
                                        <p:cTn id="7" dur="500"/>
                                        <p:tgtEl>
                                          <p:spTgt spid="15"/>
                                        </p:tgtEl>
                                      </p:cBhvr>
                                    </p:animEffect>
                                  </p:childTnLst>
                                </p:cTn>
                              </p:par>
                              <p:par>
                                <p:cTn id="8" presetID="53" presetClass="entr" presetSubtype="16"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250"/>
                                        <p:tgtEl>
                                          <p:spTgt spid="4"/>
                                        </p:tgtEl>
                                      </p:cBhvr>
                                    </p:animEffect>
                                  </p:childTnLst>
                                </p:cTn>
                              </p:par>
                              <p:par>
                                <p:cTn id="18" presetID="63" presetClass="path" presetSubtype="0" fill="hold" nodeType="withEffect">
                                  <p:stCondLst>
                                    <p:cond delay="0"/>
                                  </p:stCondLst>
                                  <p:childTnLst>
                                    <p:animMotion origin="layout" path="M -0.19401 2.59259E-6 L 2.70833E-6 2.59259E-6 " pathEditMode="relative" rAng="0" ptsTypes="AA">
                                      <p:cBhvr>
                                        <p:cTn id="19" dur="750" fill="hold"/>
                                        <p:tgtEl>
                                          <p:spTgt spid="4"/>
                                        </p:tgtEl>
                                        <p:attrNameLst>
                                          <p:attrName>ppt_x</p:attrName>
                                          <p:attrName>ppt_y</p:attrName>
                                        </p:attrNameLst>
                                      </p:cBhvr>
                                      <p:rCtr x="9701" y="0"/>
                                    </p:animMotion>
                                  </p:childTnLst>
                                </p:cTn>
                              </p:par>
                              <p:par>
                                <p:cTn id="20" presetID="16" presetClass="entr" presetSubtype="42" fill="hold" grpId="0" nodeType="withEffect">
                                  <p:stCondLst>
                                    <p:cond delay="500"/>
                                  </p:stCondLst>
                                  <p:childTnLst>
                                    <p:set>
                                      <p:cBhvr>
                                        <p:cTn id="21" dur="1" fill="hold">
                                          <p:stCondLst>
                                            <p:cond delay="0"/>
                                          </p:stCondLst>
                                        </p:cTn>
                                        <p:tgtEl>
                                          <p:spTgt spid="21"/>
                                        </p:tgtEl>
                                        <p:attrNameLst>
                                          <p:attrName>style.visibility</p:attrName>
                                        </p:attrNameLst>
                                      </p:cBhvr>
                                      <p:to>
                                        <p:strVal val="visible"/>
                                      </p:to>
                                    </p:set>
                                    <p:animEffect transition="in" filter="barn(outHorizontal)">
                                      <p:cBhvr>
                                        <p:cTn id="22" dur="500"/>
                                        <p:tgtEl>
                                          <p:spTgt spid="21"/>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101"/>
                                        </p:tgtEl>
                                        <p:attrNameLst>
                                          <p:attrName>style.visibility</p:attrName>
                                        </p:attrNameLst>
                                      </p:cBhvr>
                                      <p:to>
                                        <p:strVal val="visible"/>
                                      </p:to>
                                    </p:set>
                                    <p:animEffect transition="in" filter="fade">
                                      <p:cBhvr>
                                        <p:cTn id="25" dur="75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5" grpId="0" animBg="1"/>
      <p:bldP spid="2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A1B11AF-3C62-465A-84D4-CE846C1FD42D}"/>
              </a:ext>
            </a:extLst>
          </p:cNvPr>
          <p:cNvSpPr>
            <a:spLocks noGrp="1"/>
          </p:cNvSpPr>
          <p:nvPr>
            <p:ph type="title"/>
          </p:nvPr>
        </p:nvSpPr>
        <p:spPr/>
        <p:txBody>
          <a:bodyPr/>
          <a:lstStyle/>
          <a:p>
            <a:r>
              <a:rPr lang="en-US"/>
              <a:t>DEMO and Recap: Integrated collaboration and security with Microsoft 365 Business Premium</a:t>
            </a:r>
          </a:p>
        </p:txBody>
      </p:sp>
    </p:spTree>
    <p:extLst>
      <p:ext uri="{BB962C8B-B14F-4D97-AF65-F5344CB8AC3E}">
        <p14:creationId xmlns:p14="http://schemas.microsoft.com/office/powerpoint/2010/main" val="1997771326"/>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CDDB479-CFCD-48B7-AEA0-146147CE056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70192" y="409074"/>
            <a:ext cx="11221808" cy="6473417"/>
          </a:xfrm>
          <a:prstGeom prst="rect">
            <a:avLst/>
          </a:prstGeom>
        </p:spPr>
      </p:pic>
      <p:sp>
        <p:nvSpPr>
          <p:cNvPr id="4" name="Title 3">
            <a:extLst>
              <a:ext uri="{FF2B5EF4-FFF2-40B4-BE49-F238E27FC236}">
                <a16:creationId xmlns:a16="http://schemas.microsoft.com/office/drawing/2014/main" id="{E7C67F34-4960-421F-980F-95F8D0CD0B47}"/>
              </a:ext>
            </a:extLst>
          </p:cNvPr>
          <p:cNvSpPr>
            <a:spLocks noGrp="1"/>
          </p:cNvSpPr>
          <p:nvPr>
            <p:ph type="title"/>
          </p:nvPr>
        </p:nvSpPr>
        <p:spPr>
          <a:xfrm>
            <a:off x="574816" y="510988"/>
            <a:ext cx="11018520" cy="430887"/>
          </a:xfrm>
        </p:spPr>
        <p:txBody>
          <a:bodyPr/>
          <a:lstStyle/>
          <a:p>
            <a:r>
              <a:rPr lang="en-US"/>
              <a:t>Demo</a:t>
            </a:r>
          </a:p>
        </p:txBody>
      </p:sp>
    </p:spTree>
    <p:extLst>
      <p:ext uri="{BB962C8B-B14F-4D97-AF65-F5344CB8AC3E}">
        <p14:creationId xmlns:p14="http://schemas.microsoft.com/office/powerpoint/2010/main" val="2581237815"/>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CFFE55ED-0462-4057-B8CD-49E69A5D2C32}"/>
              </a:ext>
            </a:extLst>
          </p:cNvPr>
          <p:cNvSpPr>
            <a:spLocks noGrp="1"/>
          </p:cNvSpPr>
          <p:nvPr>
            <p:ph type="title"/>
          </p:nvPr>
        </p:nvSpPr>
        <p:spPr>
          <a:xfrm>
            <a:off x="574816" y="510988"/>
            <a:ext cx="11018520" cy="430887"/>
          </a:xfrm>
        </p:spPr>
        <p:txBody>
          <a:bodyPr/>
          <a:lstStyle/>
          <a:p>
            <a:r>
              <a:rPr lang="en-US" err="1"/>
              <a:t>Howden</a:t>
            </a:r>
            <a:r>
              <a:rPr lang="en-US"/>
              <a:t> Insurance</a:t>
            </a:r>
          </a:p>
        </p:txBody>
      </p:sp>
      <p:sp>
        <p:nvSpPr>
          <p:cNvPr id="2" name="Text Placeholder 1">
            <a:extLst>
              <a:ext uri="{FF2B5EF4-FFF2-40B4-BE49-F238E27FC236}">
                <a16:creationId xmlns:a16="http://schemas.microsoft.com/office/drawing/2014/main" id="{451F6EB9-EA24-ABF3-7897-0FE1204341DA}"/>
              </a:ext>
            </a:extLst>
          </p:cNvPr>
          <p:cNvSpPr>
            <a:spLocks noGrp="1"/>
          </p:cNvSpPr>
          <p:nvPr>
            <p:ph type="body" sz="quarter" idx="10"/>
          </p:nvPr>
        </p:nvSpPr>
        <p:spPr/>
        <p:txBody>
          <a:bodyPr/>
          <a:lstStyle/>
          <a:p>
            <a:r>
              <a:rPr lang="en-US"/>
              <a:t>Customer Example</a:t>
            </a:r>
          </a:p>
        </p:txBody>
      </p:sp>
      <p:pic>
        <p:nvPicPr>
          <p:cNvPr id="5" name="Picture 4">
            <a:extLst>
              <a:ext uri="{FF2B5EF4-FFF2-40B4-BE49-F238E27FC236}">
                <a16:creationId xmlns:a16="http://schemas.microsoft.com/office/drawing/2014/main" id="{4404D59F-CC88-4325-A074-F3DE0B40691B}"/>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1"/>
          <a:stretch/>
        </p:blipFill>
        <p:spPr>
          <a:xfrm>
            <a:off x="6901543" y="0"/>
            <a:ext cx="5290457" cy="6858041"/>
          </a:xfrm>
          <a:prstGeom prst="rect">
            <a:avLst/>
          </a:prstGeom>
        </p:spPr>
      </p:pic>
      <p:sp>
        <p:nvSpPr>
          <p:cNvPr id="6" name="TextBox 5">
            <a:extLst>
              <a:ext uri="{FF2B5EF4-FFF2-40B4-BE49-F238E27FC236}">
                <a16:creationId xmlns:a16="http://schemas.microsoft.com/office/drawing/2014/main" id="{2ED96B0E-4A78-4F39-89AA-CC04650A8709}"/>
              </a:ext>
            </a:extLst>
          </p:cNvPr>
          <p:cNvSpPr txBox="1"/>
          <p:nvPr/>
        </p:nvSpPr>
        <p:spPr>
          <a:xfrm>
            <a:off x="574816" y="1926376"/>
            <a:ext cx="5730734" cy="3464988"/>
          </a:xfrm>
          <a:prstGeom prst="rect">
            <a:avLst/>
          </a:prstGeom>
          <a:noFill/>
        </p:spPr>
        <p:txBody>
          <a:bodyPr wrap="square" lIns="0">
            <a:spAutoFit/>
          </a:bodyPr>
          <a:lstStyle/>
          <a:p>
            <a:pPr marL="95250" indent="-95250" algn="l">
              <a:lnSpc>
                <a:spcPct val="110000"/>
              </a:lnSpc>
              <a:spcAft>
                <a:spcPts val="600"/>
              </a:spcAft>
            </a:pPr>
            <a:r>
              <a:rPr lang="en-US" sz="1600" b="1" i="0">
                <a:solidFill>
                  <a:schemeClr val="accent1"/>
                </a:solidFill>
                <a:effectLst/>
                <a:latin typeface="SegoeUI"/>
              </a:rPr>
              <a:t>“</a:t>
            </a:r>
            <a:r>
              <a:rPr lang="en-US" sz="1600" i="0">
                <a:effectLst/>
                <a:latin typeface="SegoeUI"/>
              </a:rPr>
              <a:t>After this migration</a:t>
            </a:r>
            <a:r>
              <a:rPr lang="en-US" sz="1600" i="0">
                <a:effectLst/>
                <a:latin typeface="+mj-lt"/>
              </a:rPr>
              <a:t>, </a:t>
            </a:r>
            <a:r>
              <a:rPr lang="en-US" sz="1600" i="0">
                <a:solidFill>
                  <a:schemeClr val="accent1"/>
                </a:solidFill>
                <a:effectLst/>
                <a:latin typeface="+mj-lt"/>
              </a:rPr>
              <a:t>we won’t have any more sleepless nights worrying about our vulnerabilities and outdated systems</a:t>
            </a:r>
            <a:r>
              <a:rPr lang="en-US" sz="1600">
                <a:solidFill>
                  <a:schemeClr val="accent1"/>
                </a:solidFill>
                <a:latin typeface="SegoeUI"/>
              </a:rPr>
              <a:t>. </a:t>
            </a:r>
            <a:r>
              <a:rPr lang="en-US" sz="1600" i="0">
                <a:effectLst/>
                <a:latin typeface="SegoeUI"/>
              </a:rPr>
              <a:t>This migration and upgrade to Microsoft 365 has given us a competitive edge.</a:t>
            </a:r>
            <a:r>
              <a:rPr lang="en-US" sz="1600" b="1">
                <a:solidFill>
                  <a:schemeClr val="accent1"/>
                </a:solidFill>
                <a:latin typeface="SegoeUI"/>
              </a:rPr>
              <a:t>”</a:t>
            </a:r>
            <a:r>
              <a:rPr lang="en-US" sz="1600" i="0">
                <a:effectLst/>
                <a:latin typeface="SegoeUI"/>
              </a:rPr>
              <a:t> </a:t>
            </a:r>
          </a:p>
          <a:p>
            <a:pPr algn="r">
              <a:lnSpc>
                <a:spcPct val="110000"/>
              </a:lnSpc>
              <a:spcAft>
                <a:spcPts val="600"/>
              </a:spcAft>
            </a:pPr>
            <a:r>
              <a:rPr lang="en-US" sz="1200" i="0">
                <a:effectLst/>
                <a:latin typeface="SegoeUI"/>
              </a:rPr>
              <a:t>—</a:t>
            </a:r>
            <a:r>
              <a:rPr lang="en-US" sz="1200" i="0">
                <a:effectLst/>
                <a:latin typeface="Segoe UI Semibold" panose="020B0702040204020203" pitchFamily="34" charset="0"/>
                <a:cs typeface="Segoe UI Semibold" panose="020B0702040204020203" pitchFamily="34" charset="0"/>
              </a:rPr>
              <a:t>Chhaya Mishra, </a:t>
            </a:r>
            <a:r>
              <a:rPr lang="en-US" sz="1200" i="0">
                <a:effectLst/>
                <a:latin typeface="SegoeUI"/>
              </a:rPr>
              <a:t>Head of Technology at Howden India </a:t>
            </a:r>
          </a:p>
          <a:p>
            <a:pPr algn="l">
              <a:lnSpc>
                <a:spcPct val="110000"/>
              </a:lnSpc>
              <a:spcAft>
                <a:spcPts val="600"/>
              </a:spcAft>
            </a:pPr>
            <a:endParaRPr lang="en-US" sz="1000">
              <a:latin typeface="SegoeUI"/>
            </a:endParaRPr>
          </a:p>
          <a:p>
            <a:pPr marL="95250" indent="-95250" algn="l">
              <a:lnSpc>
                <a:spcPct val="110000"/>
              </a:lnSpc>
              <a:spcAft>
                <a:spcPts val="600"/>
              </a:spcAft>
            </a:pPr>
            <a:r>
              <a:rPr lang="en-US" sz="1600" b="1">
                <a:solidFill>
                  <a:schemeClr val="accent1"/>
                </a:solidFill>
                <a:latin typeface="SegoeUI"/>
              </a:rPr>
              <a:t>”</a:t>
            </a:r>
            <a:r>
              <a:rPr lang="en-US" sz="1600" i="0">
                <a:solidFill>
                  <a:schemeClr val="accent1"/>
                </a:solidFill>
                <a:effectLst/>
                <a:latin typeface="+mj-lt"/>
              </a:rPr>
              <a:t>Having a best-in-class platform like Microsoft 365 addresses multiple challenges in one go, something that was missing earlier</a:t>
            </a:r>
            <a:r>
              <a:rPr lang="en-US" sz="1600" i="0">
                <a:solidFill>
                  <a:schemeClr val="accent1"/>
                </a:solidFill>
                <a:effectLst/>
                <a:latin typeface="SegoeUI"/>
              </a:rPr>
              <a:t>. </a:t>
            </a:r>
            <a:r>
              <a:rPr lang="en-US" sz="1600" i="0">
                <a:effectLst/>
                <a:latin typeface="SegoeUI"/>
              </a:rPr>
              <a:t>Today, I can say that we have all the tools in place for significantly improving business productivity and collaboration while providing a much higher level of security.</a:t>
            </a:r>
            <a:r>
              <a:rPr lang="en-US" sz="1600" b="1">
                <a:solidFill>
                  <a:schemeClr val="accent1"/>
                </a:solidFill>
                <a:latin typeface="SegoeUI"/>
              </a:rPr>
              <a:t>”</a:t>
            </a:r>
            <a:r>
              <a:rPr lang="en-US" sz="1600" i="0">
                <a:effectLst/>
                <a:latin typeface="SegoeUI"/>
              </a:rPr>
              <a:t> </a:t>
            </a:r>
          </a:p>
          <a:p>
            <a:pPr algn="r">
              <a:lnSpc>
                <a:spcPct val="110000"/>
              </a:lnSpc>
              <a:spcAft>
                <a:spcPts val="600"/>
              </a:spcAft>
            </a:pPr>
            <a:r>
              <a:rPr lang="en-US" sz="1200">
                <a:latin typeface="SegoeUI"/>
              </a:rPr>
              <a:t>—</a:t>
            </a:r>
            <a:r>
              <a:rPr lang="en-US" sz="1200">
                <a:latin typeface="Segoe UI Semibold" panose="020B0702040204020203" pitchFamily="34" charset="0"/>
                <a:cs typeface="Segoe UI Semibold" panose="020B0702040204020203" pitchFamily="34" charset="0"/>
              </a:rPr>
              <a:t>Praveen Vashishta, </a:t>
            </a:r>
            <a:r>
              <a:rPr lang="en-US" sz="1200" i="0">
                <a:effectLst/>
                <a:latin typeface="SegoeUI"/>
              </a:rPr>
              <a:t>Chairman and CEO at Howden India</a:t>
            </a:r>
            <a:endParaRPr lang="en-US" sz="1200">
              <a:latin typeface="SegoeUI"/>
            </a:endParaRPr>
          </a:p>
        </p:txBody>
      </p:sp>
      <p:sp>
        <p:nvSpPr>
          <p:cNvPr id="8" name="Rectangle 7">
            <a:extLst>
              <a:ext uri="{FF2B5EF4-FFF2-40B4-BE49-F238E27FC236}">
                <a16:creationId xmlns:a16="http://schemas.microsoft.com/office/drawing/2014/main" id="{174B0AFC-C9EC-4DF3-9852-6A74F2074504}"/>
              </a:ext>
            </a:extLst>
          </p:cNvPr>
          <p:cNvSpPr/>
          <p:nvPr/>
        </p:nvSpPr>
        <p:spPr>
          <a:xfrm>
            <a:off x="574815" y="6375865"/>
            <a:ext cx="5978385" cy="279500"/>
          </a:xfrm>
          <a:prstGeom prst="rect">
            <a:avLst/>
          </a:prstGeom>
        </p:spPr>
        <p:txBody>
          <a:bodyPr wrap="square" lIns="0">
            <a:spAutoFit/>
          </a:bodyPr>
          <a:lstStyle/>
          <a:p>
            <a:pPr>
              <a:lnSpc>
                <a:spcPct val="110000"/>
              </a:lnSpc>
              <a:spcAft>
                <a:spcPts val="600"/>
              </a:spcAft>
            </a:pPr>
            <a:r>
              <a:rPr lang="en-US" sz="1200">
                <a:latin typeface="Segoe UI Semibold" panose="020B0702040204020203" pitchFamily="34" charset="0"/>
                <a:cs typeface="Segoe UI Semibold" panose="020B0702040204020203" pitchFamily="34" charset="0"/>
              </a:rPr>
              <a:t>Howden Insurance Brokers India</a:t>
            </a:r>
            <a:r>
              <a:rPr lang="en-US" sz="1200">
                <a:latin typeface="SegoeUI"/>
              </a:rPr>
              <a:t> | </a:t>
            </a:r>
            <a:r>
              <a:rPr lang="en-US" sz="1200">
                <a:solidFill>
                  <a:schemeClr val="accent1"/>
                </a:solidFill>
                <a:latin typeface="Segoe UI Semibold" panose="020B0702040204020203" pitchFamily="34" charset="0"/>
                <a:cs typeface="Segoe UI Semibold" panose="020B0702040204020203" pitchFamily="34" charset="0"/>
              </a:rPr>
              <a:t>Read more at aka.ms/HowdenInsuranceBrokers</a:t>
            </a:r>
            <a:r>
              <a:rPr lang="en-US" sz="1200">
                <a:latin typeface="SegoeUI"/>
              </a:rPr>
              <a:t> </a:t>
            </a:r>
          </a:p>
        </p:txBody>
      </p:sp>
    </p:spTree>
    <p:extLst>
      <p:ext uri="{BB962C8B-B14F-4D97-AF65-F5344CB8AC3E}">
        <p14:creationId xmlns:p14="http://schemas.microsoft.com/office/powerpoint/2010/main" val="4118429625"/>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A1B11AF-3C62-465A-84D4-CE846C1FD42D}"/>
              </a:ext>
            </a:extLst>
          </p:cNvPr>
          <p:cNvSpPr>
            <a:spLocks noGrp="1"/>
          </p:cNvSpPr>
          <p:nvPr>
            <p:ph type="title"/>
          </p:nvPr>
        </p:nvSpPr>
        <p:spPr/>
        <p:txBody>
          <a:bodyPr/>
          <a:lstStyle/>
          <a:p>
            <a:r>
              <a:rPr lang="en-US"/>
              <a:t>Next steps</a:t>
            </a:r>
          </a:p>
        </p:txBody>
      </p:sp>
    </p:spTree>
    <p:extLst>
      <p:ext uri="{BB962C8B-B14F-4D97-AF65-F5344CB8AC3E}">
        <p14:creationId xmlns:p14="http://schemas.microsoft.com/office/powerpoint/2010/main" val="2834179395"/>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1B5707E-5FFA-42DD-BBD6-FE38781189CA}"/>
              </a:ext>
              <a:ext uri="{C183D7F6-B498-43B3-948B-1728B52AA6E4}">
                <adec:decorative xmlns:adec="http://schemas.microsoft.com/office/drawing/2017/decorative" val="1"/>
              </a:ext>
            </a:extLst>
          </p:cNvPr>
          <p:cNvSpPr/>
          <p:nvPr/>
        </p:nvSpPr>
        <p:spPr bwMode="auto">
          <a:xfrm>
            <a:off x="0" y="5969428"/>
            <a:ext cx="12192000" cy="88857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Single Corner Rounded 9">
            <a:extLst>
              <a:ext uri="{FF2B5EF4-FFF2-40B4-BE49-F238E27FC236}">
                <a16:creationId xmlns:a16="http://schemas.microsoft.com/office/drawing/2014/main" id="{56BC3B0C-B4D9-3DE1-3BD4-DEAF2142EB73}"/>
              </a:ext>
              <a:ext uri="{C183D7F6-B498-43B3-948B-1728B52AA6E4}">
                <adec:decorative xmlns:adec="http://schemas.microsoft.com/office/drawing/2017/decorative" val="1"/>
              </a:ext>
            </a:extLst>
          </p:cNvPr>
          <p:cNvSpPr/>
          <p:nvPr/>
        </p:nvSpPr>
        <p:spPr bwMode="auto">
          <a:xfrm flipH="1" flipV="1">
            <a:off x="6538685" y="-3"/>
            <a:ext cx="5653314" cy="1328060"/>
          </a:xfrm>
          <a:prstGeom prst="round1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FC32FF84-8A19-06FA-3993-49A34A5B34B5}"/>
              </a:ext>
            </a:extLst>
          </p:cNvPr>
          <p:cNvSpPr>
            <a:spLocks noGrp="1"/>
          </p:cNvSpPr>
          <p:nvPr>
            <p:ph type="title"/>
          </p:nvPr>
        </p:nvSpPr>
        <p:spPr/>
        <p:txBody>
          <a:bodyPr/>
          <a:lstStyle/>
          <a:p>
            <a:r>
              <a:rPr lang="en-US"/>
              <a:t>Get AI-ready</a:t>
            </a:r>
          </a:p>
        </p:txBody>
      </p:sp>
      <p:sp>
        <p:nvSpPr>
          <p:cNvPr id="7" name="TextBox 6">
            <a:extLst>
              <a:ext uri="{FF2B5EF4-FFF2-40B4-BE49-F238E27FC236}">
                <a16:creationId xmlns:a16="http://schemas.microsoft.com/office/drawing/2014/main" id="{32C330FD-4253-9572-F269-7410623C2C3E}"/>
              </a:ext>
            </a:extLst>
          </p:cNvPr>
          <p:cNvSpPr txBox="1"/>
          <p:nvPr/>
        </p:nvSpPr>
        <p:spPr>
          <a:xfrm>
            <a:off x="6782643" y="186974"/>
            <a:ext cx="5165398" cy="954107"/>
          </a:xfrm>
          <a:prstGeom prst="rect">
            <a:avLst/>
          </a:prstGeom>
          <a:noFill/>
        </p:spPr>
        <p:txBody>
          <a:bodyPr wrap="square">
            <a:spAutoFit/>
          </a:bodyPr>
          <a:lstStyle/>
          <a:p>
            <a:r>
              <a:rPr lang="en-US" sz="1400" b="0" i="0">
                <a:effectLst/>
                <a:latin typeface="-apple-system"/>
              </a:rPr>
              <a:t>The beauty of Microsoft 365 is that it ties together </a:t>
            </a:r>
            <a:r>
              <a:rPr lang="en-US" sz="1400" i="0">
                <a:effectLst/>
                <a:latin typeface="-apple-system"/>
                <a:hlinkClick r:id="rId2"/>
              </a:rPr>
              <a:t>your content with your context</a:t>
            </a:r>
            <a:r>
              <a:rPr lang="en-US" sz="1400" b="0" i="0">
                <a:effectLst/>
                <a:latin typeface="-apple-system"/>
              </a:rPr>
              <a:t> - your Excels, lists, PowerPoints, reports, discussions with your organisational chart, teams and groups. No other communication and collaboration system in the world does that. </a:t>
            </a:r>
            <a:endParaRPr lang="en-US" sz="1400"/>
          </a:p>
        </p:txBody>
      </p:sp>
      <p:sp>
        <p:nvSpPr>
          <p:cNvPr id="4" name="Text Placeholder 3">
            <a:extLst>
              <a:ext uri="{FF2B5EF4-FFF2-40B4-BE49-F238E27FC236}">
                <a16:creationId xmlns:a16="http://schemas.microsoft.com/office/drawing/2014/main" id="{C885FBEC-6583-1BC4-3A76-22EF192979DE}"/>
              </a:ext>
            </a:extLst>
          </p:cNvPr>
          <p:cNvSpPr>
            <a:spLocks noGrp="1"/>
          </p:cNvSpPr>
          <p:nvPr>
            <p:ph type="body" sz="quarter" idx="10"/>
          </p:nvPr>
        </p:nvSpPr>
        <p:spPr>
          <a:xfrm>
            <a:off x="584200" y="1855108"/>
            <a:ext cx="10375900" cy="4262705"/>
          </a:xfrm>
        </p:spPr>
        <p:txBody>
          <a:bodyPr/>
          <a:lstStyle/>
          <a:p>
            <a:pPr marL="548640" lvl="1" indent="-548640">
              <a:spcBef>
                <a:spcPts val="1400"/>
              </a:spcBef>
            </a:pPr>
            <a:r>
              <a:rPr lang="en-US">
                <a:latin typeface="+mj-lt"/>
              </a:rPr>
              <a:t>01</a:t>
            </a:r>
            <a:r>
              <a:rPr lang="en-US" b="1">
                <a:latin typeface="+mj-lt"/>
              </a:rPr>
              <a:t>	</a:t>
            </a:r>
            <a:r>
              <a:rPr lang="en-US" b="1">
                <a:solidFill>
                  <a:schemeClr val="accent1"/>
                </a:solidFill>
                <a:latin typeface="+mj-lt"/>
              </a:rPr>
              <a:t>Assess:</a:t>
            </a:r>
            <a:r>
              <a:rPr lang="en-US">
                <a:solidFill>
                  <a:schemeClr val="accent1"/>
                </a:solidFill>
              </a:rPr>
              <a:t> </a:t>
            </a:r>
            <a:r>
              <a:rPr lang="en-US"/>
              <a:t>Allow our experts to evaluate your AI-readiness and uncover opportunities for seamless integration of Microsoft 365 Copilot.</a:t>
            </a:r>
          </a:p>
          <a:p>
            <a:pPr marL="548640" lvl="1" indent="-548640">
              <a:spcBef>
                <a:spcPts val="1400"/>
              </a:spcBef>
            </a:pPr>
            <a:r>
              <a:rPr kumimoji="0" lang="en-US" b="1" i="0" u="none" strike="noStrike" kern="1200" cap="none" spc="0" normalizeH="0" baseline="0" noProof="0">
                <a:ln>
                  <a:noFill/>
                </a:ln>
                <a:solidFill>
                  <a:srgbClr val="000000"/>
                </a:solidFill>
                <a:effectLst/>
                <a:uLnTx/>
                <a:uFillTx/>
                <a:latin typeface="Segoe UI Semibold"/>
                <a:ea typeface="+mn-ea"/>
                <a:cs typeface="Segoe UI Semilight" panose="020B0402040204020203" pitchFamily="34" charset="0"/>
              </a:rPr>
              <a:t>02	</a:t>
            </a:r>
            <a:r>
              <a:rPr lang="en-US" b="1">
                <a:solidFill>
                  <a:schemeClr val="accent1"/>
                </a:solidFill>
                <a:latin typeface="+mj-lt"/>
              </a:rPr>
              <a:t>Analyze: </a:t>
            </a:r>
            <a:r>
              <a:rPr lang="en-US"/>
              <a:t>Collaborate with us to define your unique business goals and challenges that Microsoft 365 Copilot can address.</a:t>
            </a:r>
          </a:p>
          <a:p>
            <a:pPr marL="548640" lvl="1" indent="-548640">
              <a:spcBef>
                <a:spcPts val="1400"/>
              </a:spcBef>
            </a:pPr>
            <a:r>
              <a:rPr kumimoji="0" lang="en-US" b="1" i="0" u="none" strike="noStrike" kern="1200" cap="none" spc="0" normalizeH="0" baseline="0" noProof="0">
                <a:ln>
                  <a:noFill/>
                </a:ln>
                <a:solidFill>
                  <a:srgbClr val="000000"/>
                </a:solidFill>
                <a:effectLst/>
                <a:uLnTx/>
                <a:uFillTx/>
                <a:latin typeface="Segoe UI Semibold"/>
                <a:ea typeface="+mn-ea"/>
                <a:cs typeface="Segoe UI Semilight" panose="020B0402040204020203" pitchFamily="34" charset="0"/>
              </a:rPr>
              <a:t>03	</a:t>
            </a:r>
            <a:r>
              <a:rPr lang="en-US" b="1">
                <a:solidFill>
                  <a:schemeClr val="accent1"/>
                </a:solidFill>
                <a:latin typeface="+mj-lt"/>
              </a:rPr>
              <a:t>Evaluate: </a:t>
            </a:r>
            <a:r>
              <a:rPr lang="en-US"/>
              <a:t>We'll assess your technical capabilities and identify any gaps to ensure seamless integration.</a:t>
            </a:r>
          </a:p>
          <a:p>
            <a:pPr marL="548640" lvl="1" indent="-548640">
              <a:spcBef>
                <a:spcPts val="1400"/>
              </a:spcBef>
            </a:pPr>
            <a:r>
              <a:rPr kumimoji="0" lang="en-US" b="1" i="0" u="none" strike="noStrike" kern="1200" cap="none" spc="0" normalizeH="0" baseline="0" noProof="0">
                <a:ln>
                  <a:noFill/>
                </a:ln>
                <a:solidFill>
                  <a:srgbClr val="000000"/>
                </a:solidFill>
                <a:effectLst/>
                <a:uLnTx/>
                <a:uFillTx/>
                <a:latin typeface="Segoe UI Semibold"/>
                <a:ea typeface="+mn-ea"/>
                <a:cs typeface="Segoe UI Semilight" panose="020B0402040204020203" pitchFamily="34" charset="0"/>
              </a:rPr>
              <a:t>04	</a:t>
            </a:r>
            <a:r>
              <a:rPr lang="en-US" b="1">
                <a:solidFill>
                  <a:schemeClr val="accent1"/>
                </a:solidFill>
                <a:latin typeface="+mj-lt"/>
              </a:rPr>
              <a:t>Plan: </a:t>
            </a:r>
            <a:r>
              <a:rPr lang="en-US"/>
              <a:t>Together, we’ll develop a customized implementation plan, including timelines and resource allocation, to maximize the impact of Microsoft 365 Copilot.</a:t>
            </a:r>
            <a:endParaRPr lang="en-US">
              <a:effectLst/>
            </a:endParaRPr>
          </a:p>
          <a:p>
            <a:pPr marL="548640" lvl="1" indent="-548640">
              <a:spcBef>
                <a:spcPts val="1400"/>
              </a:spcBef>
            </a:pPr>
            <a:r>
              <a:rPr kumimoji="0" lang="en-US" b="1" i="0" u="none" strike="noStrike" kern="1200" cap="none" spc="0" normalizeH="0" baseline="0" noProof="0">
                <a:ln>
                  <a:noFill/>
                </a:ln>
                <a:solidFill>
                  <a:srgbClr val="000000"/>
                </a:solidFill>
                <a:effectLst/>
                <a:uLnTx/>
                <a:uFillTx/>
                <a:latin typeface="Segoe UI Semibold"/>
                <a:ea typeface="+mn-ea"/>
                <a:cs typeface="Segoe UI Semilight" panose="020B0402040204020203" pitchFamily="34" charset="0"/>
              </a:rPr>
              <a:t>05	</a:t>
            </a:r>
            <a:r>
              <a:rPr lang="en-US" b="1">
                <a:solidFill>
                  <a:schemeClr val="accent1"/>
                </a:solidFill>
                <a:latin typeface="+mj-lt"/>
              </a:rPr>
              <a:t>Pilot: </a:t>
            </a:r>
            <a:r>
              <a:rPr lang="en-US"/>
              <a:t>Experience the power of Microsoft 365 Copilot firsthand, in a controlled environment, validating its effectiveness for your business.</a:t>
            </a:r>
            <a:endParaRPr lang="en-US">
              <a:effectLst/>
            </a:endParaRPr>
          </a:p>
          <a:p>
            <a:pPr marL="548640" lvl="1" indent="-548640">
              <a:spcBef>
                <a:spcPts val="1400"/>
              </a:spcBef>
            </a:pPr>
            <a:r>
              <a:rPr kumimoji="0" lang="en-US" b="1" i="0" u="none" strike="noStrike" kern="1200" cap="none" spc="0" normalizeH="0" baseline="0" noProof="0">
                <a:ln>
                  <a:noFill/>
                </a:ln>
                <a:solidFill>
                  <a:srgbClr val="000000"/>
                </a:solidFill>
                <a:effectLst/>
                <a:uLnTx/>
                <a:uFillTx/>
                <a:latin typeface="Segoe UI Semibold"/>
                <a:ea typeface="+mn-ea"/>
                <a:cs typeface="Segoe UI Semilight" panose="020B0402040204020203" pitchFamily="34" charset="0"/>
              </a:rPr>
              <a:t>06	</a:t>
            </a:r>
            <a:r>
              <a:rPr lang="en-US" b="1">
                <a:solidFill>
                  <a:schemeClr val="accent1"/>
                </a:solidFill>
                <a:latin typeface="+mj-lt"/>
              </a:rPr>
              <a:t>Train and support: </a:t>
            </a:r>
            <a:r>
              <a:rPr lang="en-US"/>
              <a:t>Benefit from our comprehensive training and support to empower your team for success.</a:t>
            </a:r>
            <a:endParaRPr lang="en-US">
              <a:effectLst/>
            </a:endParaRPr>
          </a:p>
          <a:p>
            <a:pPr marL="548640" lvl="1" indent="-548640">
              <a:spcBef>
                <a:spcPts val="1400"/>
              </a:spcBef>
            </a:pPr>
            <a:r>
              <a:rPr kumimoji="0" lang="en-US" b="1" i="0" u="none" strike="noStrike" kern="1200" cap="none" spc="0" normalizeH="0" baseline="0" noProof="0">
                <a:ln>
                  <a:noFill/>
                </a:ln>
                <a:solidFill>
                  <a:srgbClr val="000000"/>
                </a:solidFill>
                <a:effectLst/>
                <a:uLnTx/>
                <a:uFillTx/>
                <a:latin typeface="Segoe UI Semibold"/>
                <a:ea typeface="+mn-ea"/>
                <a:cs typeface="Segoe UI Semilight" panose="020B0402040204020203" pitchFamily="34" charset="0"/>
              </a:rPr>
              <a:t>07	</a:t>
            </a:r>
            <a:r>
              <a:rPr lang="en-US" b="1">
                <a:solidFill>
                  <a:schemeClr val="accent1"/>
                </a:solidFill>
                <a:latin typeface="+mj-lt"/>
              </a:rPr>
              <a:t>Transform: </a:t>
            </a:r>
            <a:r>
              <a:rPr lang="en-US"/>
              <a:t>Unlock the full potential of Microsoft 365 Copilot and revolutionize your how your business works.</a:t>
            </a:r>
            <a:endParaRPr lang="en-US">
              <a:effectLst/>
            </a:endParaRPr>
          </a:p>
          <a:p>
            <a:endParaRPr lang="en-US" sz="1600"/>
          </a:p>
        </p:txBody>
      </p:sp>
      <p:sp>
        <p:nvSpPr>
          <p:cNvPr id="8" name="TextBox 7">
            <a:extLst>
              <a:ext uri="{FF2B5EF4-FFF2-40B4-BE49-F238E27FC236}">
                <a16:creationId xmlns:a16="http://schemas.microsoft.com/office/drawing/2014/main" id="{B1FE812B-E630-0685-6DBF-CF6F199C44EB}"/>
              </a:ext>
            </a:extLst>
          </p:cNvPr>
          <p:cNvSpPr txBox="1"/>
          <p:nvPr/>
        </p:nvSpPr>
        <p:spPr>
          <a:xfrm>
            <a:off x="914400" y="6244437"/>
            <a:ext cx="10363200" cy="338554"/>
          </a:xfrm>
          <a:prstGeom prst="rect">
            <a:avLst/>
          </a:prstGeom>
          <a:noFill/>
        </p:spPr>
        <p:txBody>
          <a:bodyPr wrap="square">
            <a:spAutoFit/>
          </a:bodyPr>
          <a:lstStyle/>
          <a:p>
            <a:r>
              <a:rPr lang="en-US" sz="1600">
                <a:solidFill>
                  <a:schemeClr val="bg1"/>
                </a:solidFill>
                <a:effectLst/>
                <a:latin typeface="+mj-lt"/>
              </a:rPr>
              <a:t>Contact us now to get started on your journey to secure productivity with Microsoft 365 Business Premium!</a:t>
            </a:r>
          </a:p>
        </p:txBody>
      </p:sp>
    </p:spTree>
    <p:extLst>
      <p:ext uri="{BB962C8B-B14F-4D97-AF65-F5344CB8AC3E}">
        <p14:creationId xmlns:p14="http://schemas.microsoft.com/office/powerpoint/2010/main" val="171206908"/>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09808EC-FE27-4EE7-88DF-5DDEB93D2767}"/>
              </a:ext>
            </a:extLst>
          </p:cNvPr>
          <p:cNvSpPr>
            <a:spLocks noGrp="1"/>
          </p:cNvSpPr>
          <p:nvPr>
            <p:ph type="title"/>
          </p:nvPr>
        </p:nvSpPr>
        <p:spPr>
          <a:xfrm>
            <a:off x="574816" y="510988"/>
            <a:ext cx="11018520" cy="430887"/>
          </a:xfrm>
        </p:spPr>
        <p:txBody>
          <a:bodyPr/>
          <a:lstStyle/>
          <a:p>
            <a:r>
              <a:rPr lang="en-US"/>
              <a:t>Let us help you get started</a:t>
            </a:r>
          </a:p>
        </p:txBody>
      </p:sp>
      <p:sp>
        <p:nvSpPr>
          <p:cNvPr id="5" name="Rectangle 4">
            <a:extLst>
              <a:ext uri="{FF2B5EF4-FFF2-40B4-BE49-F238E27FC236}">
                <a16:creationId xmlns:a16="http://schemas.microsoft.com/office/drawing/2014/main" id="{A19DA3FB-F7CA-42F4-955C-FA74B668B963}"/>
              </a:ext>
            </a:extLst>
          </p:cNvPr>
          <p:cNvSpPr/>
          <p:nvPr/>
        </p:nvSpPr>
        <p:spPr>
          <a:xfrm>
            <a:off x="1142328" y="2226348"/>
            <a:ext cx="6075435" cy="2169825"/>
          </a:xfrm>
          <a:prstGeom prst="rect">
            <a:avLst/>
          </a:prstGeom>
        </p:spPr>
        <p:txBody>
          <a:bodyPr wrap="square" lIns="0" anchor="t">
            <a:spAutoFit/>
          </a:bodyPr>
          <a:lstStyle/>
          <a:p>
            <a:pPr defTabSz="914314">
              <a:spcAft>
                <a:spcPts val="1800"/>
              </a:spcAft>
            </a:pPr>
            <a:r>
              <a:rPr kumimoji="0" lang="en-US" sz="1800" b="0" i="0" u="none" strike="noStrike" kern="0" cap="none" spc="-24" normalizeH="0" baseline="0" noProof="0">
                <a:ln>
                  <a:noFill/>
                </a:ln>
                <a:solidFill>
                  <a:srgbClr val="313131"/>
                </a:solidFill>
                <a:effectLst/>
                <a:highlight>
                  <a:srgbClr val="FFFF00"/>
                </a:highlight>
                <a:uLnTx/>
                <a:uFillTx/>
                <a:latin typeface="Segoe UI Semibold"/>
                <a:ea typeface="+mn-ea"/>
                <a:cs typeface="Segoe UI Semilight" panose="020B0402040204020203" pitchFamily="34" charset="0"/>
              </a:rPr>
              <a:t>Partner customizable CTA</a:t>
            </a:r>
            <a:endParaRPr kumimoji="0" lang="en-US" sz="1800" b="0" i="0" u="none" strike="noStrike" kern="0" cap="none" spc="-24" normalizeH="0" baseline="0" noProof="0">
              <a:ln>
                <a:noFill/>
              </a:ln>
              <a:solidFill>
                <a:srgbClr val="313131"/>
              </a:solidFill>
              <a:effectLst/>
              <a:uLnTx/>
              <a:uFillTx/>
              <a:latin typeface="Segoe UI Semibold"/>
              <a:ea typeface="+mn-ea"/>
              <a:cs typeface="Segoe UI Semilight" panose="020B0402040204020203" pitchFamily="34" charset="0"/>
            </a:endParaRPr>
          </a:p>
          <a:p>
            <a:pPr defTabSz="914314">
              <a:spcAft>
                <a:spcPts val="1800"/>
              </a:spcAft>
            </a:pPr>
            <a:r>
              <a:rPr kumimoji="0" lang="en-US" sz="1800" b="0" i="0" u="none" strike="noStrike" kern="0" cap="none" spc="-24" normalizeH="0" baseline="0" noProof="0">
                <a:ln>
                  <a:noFill/>
                </a:ln>
                <a:solidFill>
                  <a:srgbClr val="313131"/>
                </a:solidFill>
                <a:effectLst/>
                <a:highlight>
                  <a:srgbClr val="FFFF00"/>
                </a:highlight>
                <a:uLnTx/>
                <a:uFillTx/>
                <a:latin typeface="Segoe UI Semibold"/>
                <a:ea typeface="+mn-ea"/>
                <a:cs typeface="Segoe UI Semilight" panose="020B0402040204020203" pitchFamily="34" charset="0"/>
              </a:rPr>
              <a:t>Partner customizable CTA</a:t>
            </a:r>
            <a:endParaRPr lang="en-US" sz="1800">
              <a:latin typeface="Segoe UI Semibold"/>
            </a:endParaRPr>
          </a:p>
          <a:p>
            <a:pPr defTabSz="914314">
              <a:spcAft>
                <a:spcPts val="1800"/>
              </a:spcAft>
            </a:pPr>
            <a:r>
              <a:rPr lang="en-US" sz="1800">
                <a:latin typeface="Segoe UI Semibold"/>
              </a:rPr>
              <a:t>Get started with a free trial: </a:t>
            </a:r>
            <a:r>
              <a:rPr lang="en-US" sz="1800">
                <a:solidFill>
                  <a:srgbClr val="282828"/>
                </a:solidFill>
                <a:latin typeface="Segoe UI Semibold"/>
                <a:hlinkClick r:id="rId3"/>
              </a:rPr>
              <a:t>https://aka.ms/M365BPweb</a:t>
            </a:r>
            <a:endParaRPr lang="en-US" sz="1800">
              <a:solidFill>
                <a:srgbClr val="282828"/>
              </a:solidFill>
              <a:latin typeface="Segoe UI Semibold"/>
            </a:endParaRPr>
          </a:p>
          <a:p>
            <a:pPr defTabSz="914314">
              <a:spcAft>
                <a:spcPts val="1800"/>
              </a:spcAft>
            </a:pPr>
            <a:r>
              <a:rPr lang="en-US" sz="1800">
                <a:latin typeface="Segoe UI Semibold"/>
              </a:rPr>
              <a:t>Product documentation, Licensing comparison, and FAQs: </a:t>
            </a:r>
            <a:r>
              <a:rPr lang="en-US" sz="1800">
                <a:solidFill>
                  <a:srgbClr val="0078D4"/>
                </a:solidFill>
                <a:latin typeface="Segoe UI Semibold"/>
                <a:hlinkClick r:id="rId4"/>
              </a:rPr>
              <a:t>https://aka.ms/M365BP</a:t>
            </a:r>
            <a:r>
              <a:rPr lang="en-US" sz="1800">
                <a:solidFill>
                  <a:srgbClr val="0078D4"/>
                </a:solidFill>
                <a:latin typeface="Segoe UI Semibold"/>
              </a:rPr>
              <a:t> </a:t>
            </a:r>
          </a:p>
        </p:txBody>
      </p:sp>
      <p:cxnSp>
        <p:nvCxnSpPr>
          <p:cNvPr id="13" name="Straight Connector 12">
            <a:extLst>
              <a:ext uri="{FF2B5EF4-FFF2-40B4-BE49-F238E27FC236}">
                <a16:creationId xmlns:a16="http://schemas.microsoft.com/office/drawing/2014/main" id="{C8BB0028-013B-47D2-86E9-03D77FC4B15C}"/>
              </a:ext>
              <a:ext uri="{C183D7F6-B498-43B3-948B-1728B52AA6E4}">
                <adec:decorative xmlns:adec="http://schemas.microsoft.com/office/drawing/2017/decorative" val="1"/>
              </a:ext>
            </a:extLst>
          </p:cNvPr>
          <p:cNvCxnSpPr>
            <a:cxnSpLocks/>
          </p:cNvCxnSpPr>
          <p:nvPr/>
        </p:nvCxnSpPr>
        <p:spPr>
          <a:xfrm>
            <a:off x="574816" y="1183124"/>
            <a:ext cx="6317661" cy="0"/>
          </a:xfrm>
          <a:prstGeom prst="line">
            <a:avLst/>
          </a:prstGeom>
          <a:ln w="12700">
            <a:solidFill>
              <a:srgbClr val="0078D4"/>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6DE6C406-2A39-605E-652C-2D8688AB37C5}"/>
              </a:ext>
              <a:ext uri="{C183D7F6-B498-43B3-948B-1728B52AA6E4}">
                <adec:decorative xmlns:adec="http://schemas.microsoft.com/office/drawing/2017/decorative" val="1"/>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130"/>
          <a:stretch/>
        </p:blipFill>
        <p:spPr>
          <a:xfrm>
            <a:off x="7396842" y="0"/>
            <a:ext cx="4795157"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pic>
      <p:sp>
        <p:nvSpPr>
          <p:cNvPr id="6" name="Freeform 5">
            <a:extLst>
              <a:ext uri="{FF2B5EF4-FFF2-40B4-BE49-F238E27FC236}">
                <a16:creationId xmlns:a16="http://schemas.microsoft.com/office/drawing/2014/main" id="{4532F738-E819-2466-9446-61900D235B4B}"/>
              </a:ext>
              <a:ext uri="{C183D7F6-B498-43B3-948B-1728B52AA6E4}">
                <adec:decorative xmlns:adec="http://schemas.microsoft.com/office/drawing/2017/decorative" val="1"/>
              </a:ext>
            </a:extLst>
          </p:cNvPr>
          <p:cNvSpPr>
            <a:spLocks/>
          </p:cNvSpPr>
          <p:nvPr/>
        </p:nvSpPr>
        <p:spPr bwMode="auto">
          <a:xfrm>
            <a:off x="710360" y="2223928"/>
            <a:ext cx="179786" cy="289976"/>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7" name="Freeform 5">
            <a:extLst>
              <a:ext uri="{FF2B5EF4-FFF2-40B4-BE49-F238E27FC236}">
                <a16:creationId xmlns:a16="http://schemas.microsoft.com/office/drawing/2014/main" id="{D246F8C2-27FA-DAEF-4CAE-148C64CC7124}"/>
              </a:ext>
              <a:ext uri="{C183D7F6-B498-43B3-948B-1728B52AA6E4}">
                <adec:decorative xmlns:adec="http://schemas.microsoft.com/office/drawing/2017/decorative" val="1"/>
              </a:ext>
            </a:extLst>
          </p:cNvPr>
          <p:cNvSpPr>
            <a:spLocks/>
          </p:cNvSpPr>
          <p:nvPr/>
        </p:nvSpPr>
        <p:spPr bwMode="auto">
          <a:xfrm>
            <a:off x="710360" y="2753970"/>
            <a:ext cx="179786" cy="289976"/>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8" name="Freeform 5">
            <a:extLst>
              <a:ext uri="{FF2B5EF4-FFF2-40B4-BE49-F238E27FC236}">
                <a16:creationId xmlns:a16="http://schemas.microsoft.com/office/drawing/2014/main" id="{7EF963AA-CE70-44B3-FB98-AD121522659B}"/>
              </a:ext>
              <a:ext uri="{C183D7F6-B498-43B3-948B-1728B52AA6E4}">
                <adec:decorative xmlns:adec="http://schemas.microsoft.com/office/drawing/2017/decorative" val="1"/>
              </a:ext>
            </a:extLst>
          </p:cNvPr>
          <p:cNvSpPr>
            <a:spLocks/>
          </p:cNvSpPr>
          <p:nvPr/>
        </p:nvSpPr>
        <p:spPr bwMode="auto">
          <a:xfrm>
            <a:off x="710360" y="3284012"/>
            <a:ext cx="179786" cy="289976"/>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9" name="Freeform 5">
            <a:extLst>
              <a:ext uri="{FF2B5EF4-FFF2-40B4-BE49-F238E27FC236}">
                <a16:creationId xmlns:a16="http://schemas.microsoft.com/office/drawing/2014/main" id="{91069CF5-55D7-E2CE-5ED9-8CFA3D3CAD37}"/>
              </a:ext>
              <a:ext uri="{C183D7F6-B498-43B3-948B-1728B52AA6E4}">
                <adec:decorative xmlns:adec="http://schemas.microsoft.com/office/drawing/2017/decorative" val="1"/>
              </a:ext>
            </a:extLst>
          </p:cNvPr>
          <p:cNvSpPr>
            <a:spLocks/>
          </p:cNvSpPr>
          <p:nvPr/>
        </p:nvSpPr>
        <p:spPr bwMode="auto">
          <a:xfrm>
            <a:off x="710360" y="3872812"/>
            <a:ext cx="179786" cy="289976"/>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Tree>
    <p:extLst>
      <p:ext uri="{BB962C8B-B14F-4D97-AF65-F5344CB8AC3E}">
        <p14:creationId xmlns:p14="http://schemas.microsoft.com/office/powerpoint/2010/main" val="4163577433"/>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D9DB9AD-15F0-DBFA-4BBB-C3A1F9C2EE80}"/>
              </a:ext>
            </a:extLst>
          </p:cNvPr>
          <p:cNvSpPr>
            <a:spLocks noGrp="1"/>
          </p:cNvSpPr>
          <p:nvPr>
            <p:ph type="title"/>
          </p:nvPr>
        </p:nvSpPr>
        <p:spPr/>
        <p:txBody>
          <a:bodyPr/>
          <a:lstStyle/>
          <a:p>
            <a:r>
              <a:rPr lang="en-US"/>
              <a:t>Thank you.</a:t>
            </a:r>
          </a:p>
        </p:txBody>
      </p:sp>
      <p:pic>
        <p:nvPicPr>
          <p:cNvPr id="6" name="Picture Placeholder 5">
            <a:extLst>
              <a:ext uri="{FF2B5EF4-FFF2-40B4-BE49-F238E27FC236}">
                <a16:creationId xmlns:a16="http://schemas.microsoft.com/office/drawing/2014/main" id="{98C0B669-6650-A02B-EF80-5D6E19B30E65}"/>
              </a:ext>
              <a:ext uri="{C183D7F6-B498-43B3-948B-1728B52AA6E4}">
                <adec:decorative xmlns:adec="http://schemas.microsoft.com/office/drawing/2017/decorative" val="1"/>
              </a:ext>
            </a:extLst>
          </p:cNvPr>
          <p:cNvPicPr>
            <a:picLocks noGrp="1" noChangeAspect="1"/>
          </p:cNvPicPr>
          <p:nvPr>
            <p:ph type="pic" sz="quarter" idx="13"/>
          </p:nvPr>
        </p:nvPicPr>
        <p:blipFill>
          <a:blip r:embed="rId2" cstate="print">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214852488"/>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03414-5269-45A3-A337-6C3F8D89ABEC}"/>
              </a:ext>
            </a:extLst>
          </p:cNvPr>
          <p:cNvSpPr>
            <a:spLocks noGrp="1"/>
          </p:cNvSpPr>
          <p:nvPr>
            <p:ph type="title"/>
          </p:nvPr>
        </p:nvSpPr>
        <p:spPr/>
        <p:txBody>
          <a:bodyPr/>
          <a:lstStyle/>
          <a:p>
            <a:pPr lvl="0"/>
            <a:r>
              <a:rPr lang="en-US">
                <a:solidFill>
                  <a:schemeClr val="tx1">
                    <a:lumMod val="85000"/>
                    <a:lumOff val="15000"/>
                  </a:schemeClr>
                </a:solidFill>
              </a:rPr>
              <a:t>Security is top of mind for every business</a:t>
            </a:r>
          </a:p>
        </p:txBody>
      </p:sp>
      <p:pic>
        <p:nvPicPr>
          <p:cNvPr id="24" name="Picture 23">
            <a:extLst>
              <a:ext uri="{FF2B5EF4-FFF2-40B4-BE49-F238E27FC236}">
                <a16:creationId xmlns:a16="http://schemas.microsoft.com/office/drawing/2014/main" id="{6A4E4B67-D57A-B9F5-6349-C1EA3200299C}"/>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2721"/>
          <a:stretch/>
        </p:blipFill>
        <p:spPr>
          <a:xfrm>
            <a:off x="588263" y="2320571"/>
            <a:ext cx="3200400" cy="3508232"/>
          </a:xfrm>
          <a:prstGeom prst="round2DiagRect">
            <a:avLst>
              <a:gd name="adj1" fmla="val 0"/>
              <a:gd name="adj2" fmla="val 6035"/>
            </a:avLst>
          </a:prstGeom>
        </p:spPr>
      </p:pic>
      <p:sp>
        <p:nvSpPr>
          <p:cNvPr id="134" name="Rectangle: Single Corner Rounded 133">
            <a:extLst>
              <a:ext uri="{FF2B5EF4-FFF2-40B4-BE49-F238E27FC236}">
                <a16:creationId xmlns:a16="http://schemas.microsoft.com/office/drawing/2014/main" id="{D256EC4F-5392-DE03-6EFF-0D9CF406DD7C}"/>
              </a:ext>
              <a:ext uri="{C183D7F6-B498-43B3-948B-1728B52AA6E4}">
                <adec:decorative xmlns:adec="http://schemas.microsoft.com/office/drawing/2017/decorative" val="1"/>
              </a:ext>
            </a:extLst>
          </p:cNvPr>
          <p:cNvSpPr/>
          <p:nvPr/>
        </p:nvSpPr>
        <p:spPr bwMode="auto">
          <a:xfrm rot="5400000" flipH="1" flipV="1">
            <a:off x="1278405" y="850719"/>
            <a:ext cx="1820115" cy="3200400"/>
          </a:xfrm>
          <a:prstGeom prst="round1Rect">
            <a:avLst>
              <a:gd name="adj" fmla="val 10308"/>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11" name="TextBox 110">
            <a:extLst>
              <a:ext uri="{FF2B5EF4-FFF2-40B4-BE49-F238E27FC236}">
                <a16:creationId xmlns:a16="http://schemas.microsoft.com/office/drawing/2014/main" id="{79F48516-48AE-A323-2F26-FF9D26D2BC72}"/>
              </a:ext>
            </a:extLst>
          </p:cNvPr>
          <p:cNvSpPr txBox="1"/>
          <p:nvPr/>
        </p:nvSpPr>
        <p:spPr>
          <a:xfrm>
            <a:off x="732972" y="1781345"/>
            <a:ext cx="2910982" cy="1339149"/>
          </a:xfrm>
          <a:prstGeom prst="rect">
            <a:avLst/>
          </a:prstGeom>
          <a:noFill/>
        </p:spPr>
        <p:txBody>
          <a:bodyPr wrap="square" lIns="182880" tIns="91440" rIns="182880" bIns="91440">
            <a:spAutoFit/>
          </a:bodyPr>
          <a:lstStyle/>
          <a:p>
            <a:pPr marL="0" marR="0" lvl="0" indent="0" algn="l" defTabSz="914314" rtl="0" eaLnBrk="1" fontAlgn="auto" latinLnBrk="0" hangingPunct="1">
              <a:lnSpc>
                <a:spcPct val="12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Segoe UI Semibold"/>
                <a:ea typeface="+mn-ea"/>
                <a:cs typeface="+mn-cs"/>
              </a:rPr>
              <a:t>Employees are working from more locations than ever. Are you confident that your data is safe? </a:t>
            </a:r>
            <a:endParaRPr kumimoji="0" lang="en-US" sz="1800" b="0" i="0" u="none" strike="noStrike" kern="1200" cap="none" spc="0" normalizeH="0" baseline="30000" noProof="0">
              <a:ln>
                <a:noFill/>
              </a:ln>
              <a:solidFill>
                <a:srgbClr val="FFFFFF"/>
              </a:solidFill>
              <a:effectLst/>
              <a:uLnTx/>
              <a:uFillTx/>
              <a:latin typeface="Segoe UI Semibold"/>
              <a:ea typeface="+mn-ea"/>
              <a:cs typeface="+mn-cs"/>
            </a:endParaRPr>
          </a:p>
        </p:txBody>
      </p:sp>
      <p:sp>
        <p:nvSpPr>
          <p:cNvPr id="112" name="Rectangle: Single Corner Rounded 111">
            <a:extLst>
              <a:ext uri="{FF2B5EF4-FFF2-40B4-BE49-F238E27FC236}">
                <a16:creationId xmlns:a16="http://schemas.microsoft.com/office/drawing/2014/main" id="{C1D2F4BB-F6CA-738E-8945-E1FA869FCE5D}"/>
              </a:ext>
              <a:ext uri="{C183D7F6-B498-43B3-948B-1728B52AA6E4}">
                <adec:decorative xmlns:adec="http://schemas.microsoft.com/office/drawing/2017/decorative" val="1"/>
              </a:ext>
            </a:extLst>
          </p:cNvPr>
          <p:cNvSpPr/>
          <p:nvPr/>
        </p:nvSpPr>
        <p:spPr bwMode="auto">
          <a:xfrm>
            <a:off x="3933371" y="1536668"/>
            <a:ext cx="7670365" cy="2763990"/>
          </a:xfrm>
          <a:prstGeom prst="round1Rect">
            <a:avLst>
              <a:gd name="adj" fmla="val 6753"/>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69" name="TextBox 68">
            <a:extLst>
              <a:ext uri="{FF2B5EF4-FFF2-40B4-BE49-F238E27FC236}">
                <a16:creationId xmlns:a16="http://schemas.microsoft.com/office/drawing/2014/main" id="{FC77DF08-B199-40A6-BEBF-96E425CA9DDE}"/>
              </a:ext>
            </a:extLst>
          </p:cNvPr>
          <p:cNvSpPr txBox="1"/>
          <p:nvPr/>
        </p:nvSpPr>
        <p:spPr>
          <a:xfrm>
            <a:off x="4240030" y="2173916"/>
            <a:ext cx="1565365" cy="553998"/>
          </a:xfrm>
          <a:prstGeom prst="rect">
            <a:avLst/>
          </a:prstGeom>
          <a:noFill/>
        </p:spPr>
        <p:txBody>
          <a:bodyPr wrap="none" lIns="0" tIns="0" rIns="0" bIns="0" anchor="ctr">
            <a:spAutoFit/>
          </a:bodyPr>
          <a:lstStyle/>
          <a:p>
            <a:pPr marL="0" marR="0" lvl="0" indent="0" algn="l" defTabSz="914314"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51" normalizeH="0" baseline="0" noProof="0">
                <a:ln w="3175">
                  <a:noFill/>
                </a:ln>
                <a:solidFill>
                  <a:schemeClr val="accent3"/>
                </a:solidFill>
                <a:effectLst/>
                <a:uLnTx/>
                <a:uFillTx/>
                <a:latin typeface="Segoe UI Semibold"/>
                <a:ea typeface="+mn-ea"/>
                <a:cs typeface="Segoe UI" pitchFamily="34" charset="0"/>
              </a:rPr>
              <a:t>+300% </a:t>
            </a:r>
          </a:p>
        </p:txBody>
      </p:sp>
      <p:sp>
        <p:nvSpPr>
          <p:cNvPr id="70" name="TextBox 69">
            <a:extLst>
              <a:ext uri="{FF2B5EF4-FFF2-40B4-BE49-F238E27FC236}">
                <a16:creationId xmlns:a16="http://schemas.microsoft.com/office/drawing/2014/main" id="{255B20A5-AD1D-4E05-BA19-1F8F26C3ADD2}"/>
              </a:ext>
            </a:extLst>
          </p:cNvPr>
          <p:cNvSpPr txBox="1"/>
          <p:nvPr/>
        </p:nvSpPr>
        <p:spPr>
          <a:xfrm>
            <a:off x="4240031" y="2789230"/>
            <a:ext cx="1953956" cy="861774"/>
          </a:xfrm>
          <a:prstGeom prst="rect">
            <a:avLst/>
          </a:prstGeom>
          <a:noFill/>
        </p:spPr>
        <p:txBody>
          <a:bodyPr wrap="square" lIns="0" tIns="0" rIns="0" bIns="0" anchor="t">
            <a:spAutoFit/>
          </a:bodyPr>
          <a:lstStyle/>
          <a:p>
            <a:pPr marL="0" marR="0" lvl="0" indent="0" algn="l" defTabSz="91431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bg1"/>
                </a:solidFill>
                <a:effectLst/>
                <a:uLnTx/>
                <a:uFillTx/>
                <a:latin typeface="Segoe UI"/>
                <a:ea typeface="+mn-ea"/>
                <a:cs typeface="+mn-cs"/>
              </a:rPr>
              <a:t>Ransomware attacks in the past year, with more than 50% targeted at small businesses </a:t>
            </a:r>
            <a:r>
              <a:rPr kumimoji="0" lang="en-US" sz="1400" b="0" i="0" u="none" strike="noStrike" kern="1200" cap="none" spc="0" normalizeH="0" baseline="30000" noProof="0">
                <a:ln>
                  <a:noFill/>
                </a:ln>
                <a:solidFill>
                  <a:schemeClr val="bg1"/>
                </a:solidFill>
                <a:effectLst/>
                <a:uLnTx/>
                <a:uFillTx/>
                <a:latin typeface="Segoe UI"/>
                <a:ea typeface="+mn-ea"/>
                <a:cs typeface="+mn-cs"/>
              </a:rPr>
              <a:t>1</a:t>
            </a:r>
          </a:p>
        </p:txBody>
      </p:sp>
      <p:cxnSp>
        <p:nvCxnSpPr>
          <p:cNvPr id="20" name="Straight Connector 19">
            <a:extLst>
              <a:ext uri="{FF2B5EF4-FFF2-40B4-BE49-F238E27FC236}">
                <a16:creationId xmlns:a16="http://schemas.microsoft.com/office/drawing/2014/main" id="{9AFB85CE-A1A6-9003-1994-7A8328D181B6}"/>
              </a:ext>
              <a:ext uri="{C183D7F6-B498-43B3-948B-1728B52AA6E4}">
                <adec:decorative xmlns:adec="http://schemas.microsoft.com/office/drawing/2017/decorative" val="1"/>
              </a:ext>
            </a:extLst>
          </p:cNvPr>
          <p:cNvCxnSpPr>
            <a:cxnSpLocks/>
          </p:cNvCxnSpPr>
          <p:nvPr/>
        </p:nvCxnSpPr>
        <p:spPr>
          <a:xfrm>
            <a:off x="6698593" y="1998060"/>
            <a:ext cx="0" cy="1828800"/>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16" name="TextBox 115">
            <a:extLst>
              <a:ext uri="{FF2B5EF4-FFF2-40B4-BE49-F238E27FC236}">
                <a16:creationId xmlns:a16="http://schemas.microsoft.com/office/drawing/2014/main" id="{E3344EDC-C051-905B-CC3D-093AD8486428}"/>
              </a:ext>
            </a:extLst>
          </p:cNvPr>
          <p:cNvSpPr txBox="1"/>
          <p:nvPr/>
        </p:nvSpPr>
        <p:spPr>
          <a:xfrm>
            <a:off x="7780867" y="2218653"/>
            <a:ext cx="815160" cy="430887"/>
          </a:xfrm>
          <a:prstGeom prst="rect">
            <a:avLst/>
          </a:prstGeom>
          <a:noFill/>
        </p:spPr>
        <p:txBody>
          <a:bodyPr wrap="none" lIns="0" tIns="0" rIns="0" bIns="0" anchor="ctr">
            <a:spAutoFit/>
          </a:bodyPr>
          <a:lstStyle/>
          <a:p>
            <a:pPr marL="0" marR="0" lvl="0" indent="0" algn="l" defTabSz="914314"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51" normalizeH="0" baseline="0" noProof="0">
                <a:ln w="3175">
                  <a:noFill/>
                </a:ln>
                <a:solidFill>
                  <a:schemeClr val="accent3"/>
                </a:solidFill>
                <a:effectLst/>
                <a:uLnTx/>
                <a:uFillTx/>
                <a:latin typeface="Segoe UI Semibold"/>
                <a:ea typeface="+mn-ea"/>
                <a:cs typeface="Segoe UI" pitchFamily="34" charset="0"/>
              </a:rPr>
              <a:t>1 in 4</a:t>
            </a:r>
          </a:p>
        </p:txBody>
      </p:sp>
      <p:sp>
        <p:nvSpPr>
          <p:cNvPr id="118" name="TextBox 117">
            <a:extLst>
              <a:ext uri="{FF2B5EF4-FFF2-40B4-BE49-F238E27FC236}">
                <a16:creationId xmlns:a16="http://schemas.microsoft.com/office/drawing/2014/main" id="{F188E687-2915-FF55-A8CD-FDB611AACA70}"/>
              </a:ext>
            </a:extLst>
          </p:cNvPr>
          <p:cNvSpPr txBox="1"/>
          <p:nvPr/>
        </p:nvSpPr>
        <p:spPr>
          <a:xfrm>
            <a:off x="8888819" y="2003209"/>
            <a:ext cx="2310011" cy="861774"/>
          </a:xfrm>
          <a:prstGeom prst="rect">
            <a:avLst/>
          </a:prstGeom>
          <a:noFill/>
        </p:spPr>
        <p:txBody>
          <a:bodyPr wrap="square" lIns="0" tIns="0" rIns="0" bIns="0" anchor="t">
            <a:spAutoFit/>
          </a:bodyPr>
          <a:lstStyle/>
          <a:p>
            <a:pPr marL="0" marR="0" lvl="0" indent="0" algn="l" defTabSz="91431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bg1"/>
                </a:solidFill>
                <a:effectLst/>
                <a:uLnTx/>
                <a:uFillTx/>
                <a:latin typeface="Segoe UI"/>
                <a:ea typeface="+mn-ea"/>
                <a:cs typeface="+mn-cs"/>
              </a:rPr>
              <a:t>Nearly one in four small</a:t>
            </a:r>
            <a:br>
              <a:rPr kumimoji="0" lang="en-US" sz="1400" b="0" i="0" u="none" strike="noStrike" kern="1200" cap="none" spc="0" normalizeH="0" baseline="0" noProof="0">
                <a:ln>
                  <a:noFill/>
                </a:ln>
                <a:solidFill>
                  <a:schemeClr val="bg1"/>
                </a:solidFill>
                <a:effectLst/>
                <a:uLnTx/>
                <a:uFillTx/>
                <a:latin typeface="Segoe UI"/>
                <a:ea typeface="+mn-ea"/>
                <a:cs typeface="+mn-cs"/>
              </a:rPr>
            </a:br>
            <a:r>
              <a:rPr kumimoji="0" lang="en-US" sz="1400" b="0" i="0" u="none" strike="noStrike" kern="1200" cap="none" spc="0" normalizeH="0" baseline="0" noProof="0">
                <a:ln>
                  <a:noFill/>
                </a:ln>
                <a:solidFill>
                  <a:schemeClr val="bg1"/>
                </a:solidFill>
                <a:effectLst/>
                <a:uLnTx/>
                <a:uFillTx/>
                <a:latin typeface="Segoe UI"/>
                <a:ea typeface="+mn-ea"/>
                <a:cs typeface="+mn-cs"/>
              </a:rPr>
              <a:t>or medium businesses state that they had a security breach in the last year </a:t>
            </a:r>
            <a:r>
              <a:rPr kumimoji="0" lang="en-US" sz="1400" b="0" i="0" u="none" strike="noStrike" kern="1200" cap="none" spc="0" normalizeH="0" baseline="30000" noProof="0">
                <a:ln>
                  <a:noFill/>
                </a:ln>
                <a:solidFill>
                  <a:schemeClr val="bg1"/>
                </a:solidFill>
                <a:effectLst/>
                <a:uLnTx/>
                <a:uFillTx/>
                <a:latin typeface="Segoe UI"/>
                <a:ea typeface="+mn-ea"/>
                <a:cs typeface="+mn-cs"/>
              </a:rPr>
              <a:t>2</a:t>
            </a:r>
          </a:p>
        </p:txBody>
      </p:sp>
      <p:sp>
        <p:nvSpPr>
          <p:cNvPr id="117" name="TextBox 116">
            <a:extLst>
              <a:ext uri="{FF2B5EF4-FFF2-40B4-BE49-F238E27FC236}">
                <a16:creationId xmlns:a16="http://schemas.microsoft.com/office/drawing/2014/main" id="{F5D89C2F-6141-A06C-674A-019FAF7F5A55}"/>
              </a:ext>
            </a:extLst>
          </p:cNvPr>
          <p:cNvSpPr txBox="1"/>
          <p:nvPr/>
        </p:nvSpPr>
        <p:spPr>
          <a:xfrm>
            <a:off x="7780867" y="3304504"/>
            <a:ext cx="672877" cy="430887"/>
          </a:xfrm>
          <a:prstGeom prst="rect">
            <a:avLst/>
          </a:prstGeom>
          <a:noFill/>
        </p:spPr>
        <p:txBody>
          <a:bodyPr wrap="none" lIns="0" tIns="0" rIns="0" bIns="0" anchor="ctr">
            <a:spAutoFit/>
          </a:bodyPr>
          <a:lstStyle/>
          <a:p>
            <a:pPr marL="0" marR="0" lvl="0" indent="0" algn="l" defTabSz="914314"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51" normalizeH="0" baseline="0" noProof="0">
                <a:ln w="3175">
                  <a:noFill/>
                </a:ln>
                <a:solidFill>
                  <a:schemeClr val="accent3"/>
                </a:solidFill>
                <a:effectLst/>
                <a:uLnTx/>
                <a:uFillTx/>
                <a:latin typeface="Segoe UI Semibold"/>
                <a:ea typeface="+mn-ea"/>
                <a:cs typeface="Segoe UI" pitchFamily="34" charset="0"/>
              </a:rPr>
              <a:t>70%</a:t>
            </a:r>
          </a:p>
        </p:txBody>
      </p:sp>
      <p:sp>
        <p:nvSpPr>
          <p:cNvPr id="119" name="TextBox 118">
            <a:extLst>
              <a:ext uri="{FF2B5EF4-FFF2-40B4-BE49-F238E27FC236}">
                <a16:creationId xmlns:a16="http://schemas.microsoft.com/office/drawing/2014/main" id="{34A24EAC-0BB0-F8BE-23DA-9CB594FA5E9D}"/>
              </a:ext>
            </a:extLst>
          </p:cNvPr>
          <p:cNvSpPr txBox="1"/>
          <p:nvPr/>
        </p:nvSpPr>
        <p:spPr>
          <a:xfrm>
            <a:off x="8888820" y="3196782"/>
            <a:ext cx="1953955" cy="646331"/>
          </a:xfrm>
          <a:prstGeom prst="rect">
            <a:avLst/>
          </a:prstGeom>
          <a:noFill/>
        </p:spPr>
        <p:txBody>
          <a:bodyPr wrap="square" lIns="0" tIns="0" rIns="0" bIns="0" anchor="t">
            <a:spAutoFit/>
          </a:bodyPr>
          <a:lstStyle/>
          <a:p>
            <a:pPr marL="0" marR="0" lvl="0" indent="0" algn="l" defTabSz="91431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bg1"/>
                </a:solidFill>
                <a:effectLst/>
                <a:uLnTx/>
                <a:uFillTx/>
                <a:latin typeface="Segoe UI"/>
                <a:ea typeface="+mn-ea"/>
                <a:cs typeface="+mn-cs"/>
              </a:rPr>
              <a:t>Over 70% think cyber threats are becoming more of a business risk </a:t>
            </a:r>
            <a:r>
              <a:rPr kumimoji="0" lang="en-US" sz="1400" b="0" i="0" u="none" strike="noStrike" kern="1200" cap="none" spc="0" normalizeH="0" baseline="30000" noProof="0">
                <a:ln>
                  <a:noFill/>
                </a:ln>
                <a:solidFill>
                  <a:schemeClr val="bg1"/>
                </a:solidFill>
                <a:effectLst/>
                <a:uLnTx/>
                <a:uFillTx/>
                <a:latin typeface="Segoe UI"/>
                <a:ea typeface="+mn-ea"/>
                <a:cs typeface="+mn-cs"/>
              </a:rPr>
              <a:t>2</a:t>
            </a:r>
          </a:p>
        </p:txBody>
      </p:sp>
      <p:sp>
        <p:nvSpPr>
          <p:cNvPr id="130" name="Rectangle: Single Corner Rounded 129">
            <a:extLst>
              <a:ext uri="{FF2B5EF4-FFF2-40B4-BE49-F238E27FC236}">
                <a16:creationId xmlns:a16="http://schemas.microsoft.com/office/drawing/2014/main" id="{1C530688-9D28-71F4-CDF9-F4FA583045CA}"/>
              </a:ext>
              <a:ext uri="{C183D7F6-B498-43B3-948B-1728B52AA6E4}">
                <adec:decorative xmlns:adec="http://schemas.microsoft.com/office/drawing/2017/decorative" val="1"/>
              </a:ext>
            </a:extLst>
          </p:cNvPr>
          <p:cNvSpPr/>
          <p:nvPr/>
        </p:nvSpPr>
        <p:spPr bwMode="auto">
          <a:xfrm flipV="1">
            <a:off x="3938586" y="4461860"/>
            <a:ext cx="7654749" cy="1371600"/>
          </a:xfrm>
          <a:prstGeom prst="round1Rect">
            <a:avLst>
              <a:gd name="adj" fmla="val 12448"/>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80" name="TextBox 79">
            <a:extLst>
              <a:ext uri="{FF2B5EF4-FFF2-40B4-BE49-F238E27FC236}">
                <a16:creationId xmlns:a16="http://schemas.microsoft.com/office/drawing/2014/main" id="{6F34C16D-B96D-481D-B7FA-732654171C05}"/>
              </a:ext>
            </a:extLst>
          </p:cNvPr>
          <p:cNvSpPr txBox="1"/>
          <p:nvPr/>
        </p:nvSpPr>
        <p:spPr>
          <a:xfrm>
            <a:off x="4240030" y="4870661"/>
            <a:ext cx="1204817" cy="553998"/>
          </a:xfrm>
          <a:prstGeom prst="rect">
            <a:avLst/>
          </a:prstGeom>
          <a:noFill/>
        </p:spPr>
        <p:txBody>
          <a:bodyPr wrap="none" lIns="0" tIns="0" rIns="0" bIns="0" anchor="ctr">
            <a:spAutoFit/>
          </a:bodyPr>
          <a:lstStyle>
            <a:defPPr>
              <a:defRPr lang="en-US"/>
            </a:defPPr>
            <a:lvl1pPr marR="0" lvl="0" indent="0" defTabSz="914314" fontAlgn="auto">
              <a:lnSpc>
                <a:spcPct val="100000"/>
              </a:lnSpc>
              <a:spcBef>
                <a:spcPts val="0"/>
              </a:spcBef>
              <a:spcAft>
                <a:spcPts val="0"/>
              </a:spcAft>
              <a:buClrTx/>
              <a:buSzTx/>
              <a:buFontTx/>
              <a:buNone/>
              <a:tabLst/>
              <a:defRPr kumimoji="0" sz="3600" b="0" i="0" u="none" strike="noStrike" cap="none" spc="-51" normalizeH="0" baseline="0">
                <a:ln w="3175">
                  <a:noFill/>
                </a:ln>
                <a:effectLst/>
                <a:uLnTx/>
                <a:uFillTx/>
                <a:latin typeface="+mj-lt"/>
                <a:cs typeface="Segoe UI" pitchFamily="34" charset="0"/>
              </a:defRPr>
            </a:lvl1pPr>
          </a:lstStyle>
          <a:p>
            <a:pPr marL="0" marR="0" lvl="0" indent="0" algn="l" defTabSz="914314"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51" normalizeH="0" baseline="0" noProof="0">
                <a:ln w="3175">
                  <a:noFill/>
                </a:ln>
                <a:solidFill>
                  <a:schemeClr val="accent2"/>
                </a:solidFill>
                <a:effectLst/>
                <a:uLnTx/>
                <a:uFillTx/>
                <a:latin typeface="Segoe UI Semibold"/>
                <a:ea typeface="+mn-ea"/>
                <a:cs typeface="Segoe UI" pitchFamily="34" charset="0"/>
              </a:rPr>
              <a:t>$108K</a:t>
            </a:r>
          </a:p>
        </p:txBody>
      </p:sp>
      <p:sp>
        <p:nvSpPr>
          <p:cNvPr id="82" name="TextBox 81">
            <a:extLst>
              <a:ext uri="{FF2B5EF4-FFF2-40B4-BE49-F238E27FC236}">
                <a16:creationId xmlns:a16="http://schemas.microsoft.com/office/drawing/2014/main" id="{690F101C-5FA0-478A-A3DD-15AE04F62E4B}"/>
              </a:ext>
            </a:extLst>
          </p:cNvPr>
          <p:cNvSpPr txBox="1"/>
          <p:nvPr/>
        </p:nvSpPr>
        <p:spPr>
          <a:xfrm>
            <a:off x="5658331" y="4932217"/>
            <a:ext cx="1580669" cy="430887"/>
          </a:xfrm>
          <a:prstGeom prst="rect">
            <a:avLst/>
          </a:prstGeom>
          <a:noFill/>
        </p:spPr>
        <p:txBody>
          <a:bodyPr wrap="square" lIns="0" tIns="0" rIns="0" bIns="0">
            <a:spAutoFit/>
          </a:bodyPr>
          <a:lstStyle>
            <a:defPPr>
              <a:defRPr lang="en-US"/>
            </a:defPPr>
            <a:lvl1pPr marR="0" lvl="0" indent="0" defTabSz="914314" fontAlgn="auto">
              <a:lnSpc>
                <a:spcPct val="100000"/>
              </a:lnSpc>
              <a:spcBef>
                <a:spcPts val="0"/>
              </a:spcBef>
              <a:spcAft>
                <a:spcPts val="0"/>
              </a:spcAft>
              <a:buClrTx/>
              <a:buSzTx/>
              <a:buFontTx/>
              <a:buNone/>
              <a:tabLst/>
              <a:defRPr kumimoji="0" sz="1400" b="0" i="0" u="none" strike="noStrike" cap="none" spc="0" normalizeH="0" baseline="0">
                <a:ln>
                  <a:noFill/>
                </a:ln>
                <a:effectLst/>
                <a:uLnTx/>
                <a:uFillTx/>
              </a:defRPr>
            </a:lvl1pPr>
          </a:lstStyle>
          <a:p>
            <a:pPr marL="0" marR="0" lvl="0" indent="0" algn="l" defTabSz="91431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accent2"/>
                </a:solidFill>
                <a:effectLst/>
                <a:uLnTx/>
                <a:uFillTx/>
                <a:latin typeface="Segoe UI"/>
                <a:ea typeface="+mn-ea"/>
                <a:cs typeface="+mn-cs"/>
              </a:rPr>
              <a:t>average cost of a </a:t>
            </a:r>
            <a:br>
              <a:rPr kumimoji="0" lang="en-US" sz="1400" b="0" i="0" u="none" strike="noStrike" kern="1200" cap="none" spc="0" normalizeH="0" baseline="0" noProof="0">
                <a:ln>
                  <a:noFill/>
                </a:ln>
                <a:solidFill>
                  <a:schemeClr val="accent2"/>
                </a:solidFill>
                <a:effectLst/>
                <a:uLnTx/>
                <a:uFillTx/>
                <a:latin typeface="Segoe UI"/>
                <a:ea typeface="+mn-ea"/>
                <a:cs typeface="+mn-cs"/>
              </a:rPr>
            </a:br>
            <a:r>
              <a:rPr kumimoji="0" lang="en-US" sz="1400" b="0" i="0" u="none" strike="noStrike" kern="1200" cap="none" spc="0" normalizeH="0" baseline="0" noProof="0">
                <a:ln>
                  <a:noFill/>
                </a:ln>
                <a:solidFill>
                  <a:schemeClr val="accent2"/>
                </a:solidFill>
                <a:effectLst/>
                <a:uLnTx/>
                <a:uFillTx/>
                <a:latin typeface="Segoe UI"/>
                <a:ea typeface="+mn-ea"/>
                <a:cs typeface="+mn-cs"/>
              </a:rPr>
              <a:t>SMB data breach </a:t>
            </a:r>
            <a:r>
              <a:rPr kumimoji="0" lang="en-US" sz="1400" b="0" i="0" u="none" strike="noStrike" kern="1200" cap="none" spc="0" normalizeH="0" baseline="30000" noProof="0">
                <a:ln>
                  <a:noFill/>
                </a:ln>
                <a:solidFill>
                  <a:schemeClr val="accent2"/>
                </a:solidFill>
                <a:effectLst/>
                <a:uLnTx/>
                <a:uFillTx/>
                <a:latin typeface="Segoe UI"/>
                <a:ea typeface="+mn-ea"/>
                <a:cs typeface="+mn-cs"/>
              </a:rPr>
              <a:t>3</a:t>
            </a:r>
          </a:p>
        </p:txBody>
      </p:sp>
      <p:sp>
        <p:nvSpPr>
          <p:cNvPr id="131" name="Market_EAFC">
            <a:extLst>
              <a:ext uri="{FF2B5EF4-FFF2-40B4-BE49-F238E27FC236}">
                <a16:creationId xmlns:a16="http://schemas.microsoft.com/office/drawing/2014/main" id="{587AB50B-E0EA-6CFC-B37D-AAE56BDAC470}"/>
              </a:ext>
              <a:ext uri="{C183D7F6-B498-43B3-948B-1728B52AA6E4}">
                <adec:decorative xmlns:adec="http://schemas.microsoft.com/office/drawing/2017/decorative" val="1"/>
              </a:ext>
            </a:extLst>
          </p:cNvPr>
          <p:cNvSpPr>
            <a:spLocks noChangeAspect="1" noEditPoints="1"/>
          </p:cNvSpPr>
          <p:nvPr/>
        </p:nvSpPr>
        <p:spPr bwMode="auto">
          <a:xfrm>
            <a:off x="7915268" y="4973988"/>
            <a:ext cx="572768" cy="347344"/>
          </a:xfrm>
          <a:custGeom>
            <a:avLst/>
            <a:gdLst>
              <a:gd name="T0" fmla="*/ 4688 w 6657"/>
              <a:gd name="T1" fmla="*/ 0 h 4037"/>
              <a:gd name="T2" fmla="*/ 6657 w 6657"/>
              <a:gd name="T3" fmla="*/ 0 h 4037"/>
              <a:gd name="T4" fmla="*/ 6657 w 6657"/>
              <a:gd name="T5" fmla="*/ 1970 h 4037"/>
              <a:gd name="T6" fmla="*/ 0 w 6657"/>
              <a:gd name="T7" fmla="*/ 4037 h 4037"/>
              <a:gd name="T8" fmla="*/ 2501 w 6657"/>
              <a:gd name="T9" fmla="*/ 1532 h 4037"/>
              <a:gd name="T10" fmla="*/ 3813 w 6657"/>
              <a:gd name="T11" fmla="*/ 2846 h 4037"/>
              <a:gd name="T12" fmla="*/ 6657 w 6657"/>
              <a:gd name="T13" fmla="*/ 0 h 4037"/>
            </a:gdLst>
            <a:ahLst/>
            <a:cxnLst>
              <a:cxn ang="0">
                <a:pos x="T0" y="T1"/>
              </a:cxn>
              <a:cxn ang="0">
                <a:pos x="T2" y="T3"/>
              </a:cxn>
              <a:cxn ang="0">
                <a:pos x="T4" y="T5"/>
              </a:cxn>
              <a:cxn ang="0">
                <a:pos x="T6" y="T7"/>
              </a:cxn>
              <a:cxn ang="0">
                <a:pos x="T8" y="T9"/>
              </a:cxn>
              <a:cxn ang="0">
                <a:pos x="T10" y="T11"/>
              </a:cxn>
              <a:cxn ang="0">
                <a:pos x="T12" y="T13"/>
              </a:cxn>
            </a:cxnLst>
            <a:rect l="0" t="0" r="r" b="b"/>
            <a:pathLst>
              <a:path w="6657" h="4037">
                <a:moveTo>
                  <a:pt x="4688" y="0"/>
                </a:moveTo>
                <a:lnTo>
                  <a:pt x="6657" y="0"/>
                </a:lnTo>
                <a:lnTo>
                  <a:pt x="6657" y="1970"/>
                </a:lnTo>
                <a:moveTo>
                  <a:pt x="0" y="4037"/>
                </a:moveTo>
                <a:lnTo>
                  <a:pt x="2501" y="1532"/>
                </a:lnTo>
                <a:lnTo>
                  <a:pt x="3813" y="2846"/>
                </a:lnTo>
                <a:lnTo>
                  <a:pt x="6657" y="0"/>
                </a:lnTo>
              </a:path>
            </a:pathLst>
          </a:custGeom>
          <a:no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sp>
        <p:nvSpPr>
          <p:cNvPr id="121" name="TextBox 120">
            <a:extLst>
              <a:ext uri="{FF2B5EF4-FFF2-40B4-BE49-F238E27FC236}">
                <a16:creationId xmlns:a16="http://schemas.microsoft.com/office/drawing/2014/main" id="{7EAFA9D0-D8AC-4461-808D-7E7BA0B7261F}"/>
              </a:ext>
            </a:extLst>
          </p:cNvPr>
          <p:cNvSpPr txBox="1"/>
          <p:nvPr/>
        </p:nvSpPr>
        <p:spPr>
          <a:xfrm>
            <a:off x="574816" y="6173818"/>
            <a:ext cx="3581109" cy="369332"/>
          </a:xfrm>
          <a:prstGeom prst="rect">
            <a:avLst/>
          </a:prstGeom>
          <a:noFill/>
        </p:spPr>
        <p:txBody>
          <a:bodyPr wrap="none" lIns="0" tIns="0" rIns="0" bIns="0" numCol="1">
            <a:spAutoFit/>
          </a:bodyPr>
          <a:lstStyle/>
          <a:p>
            <a:pPr marL="174625" marR="0" lvl="0" indent="-174625" algn="l" defTabSz="914192" rtl="0" eaLnBrk="1" fontAlgn="auto" latinLnBrk="0" hangingPunct="1">
              <a:lnSpc>
                <a:spcPct val="100000"/>
              </a:lnSpc>
              <a:spcBef>
                <a:spcPts val="0"/>
              </a:spcBef>
              <a:spcAft>
                <a:spcPts val="0"/>
              </a:spcAft>
              <a:buClrTx/>
              <a:buSzTx/>
              <a:buFont typeface="+mj-lt"/>
              <a:buAutoNum type="arabicPeriod"/>
              <a:tabLst/>
              <a:defRPr/>
            </a:pPr>
            <a:r>
              <a:rPr kumimoji="0" lang="en-US" sz="800" b="0" i="0" u="none" strike="noStrike" kern="1200" cap="none" spc="0" normalizeH="0" baseline="0" noProof="0">
                <a:ln>
                  <a:noFill/>
                </a:ln>
                <a:solidFill>
                  <a:srgbClr val="0078D4"/>
                </a:solidFill>
                <a:effectLst/>
                <a:uLnTx/>
                <a:uFillTx/>
                <a:latin typeface="Segoe UI"/>
                <a:ea typeface="+mn-ea"/>
                <a:cs typeface="+mn-cs"/>
                <a:hlinkClick r:id="rId4">
                  <a:extLst>
                    <a:ext uri="{A12FA001-AC4F-418D-AE19-62706E023703}">
                      <ahyp:hlinkClr xmlns:ahyp="http://schemas.microsoft.com/office/drawing/2018/hyperlinkcolor" val="tx"/>
                    </a:ext>
                  </a:extLst>
                </a:hlinkClick>
              </a:rPr>
              <a:t>Homeland Security Secretary Alejandro Mayorkas, 06 May 2021 ABC report </a:t>
            </a:r>
            <a:endParaRPr kumimoji="0" lang="en-US" sz="800" b="0" i="0" u="none" strike="noStrike" kern="1200" cap="none" spc="0" normalizeH="0" baseline="0" noProof="0">
              <a:ln>
                <a:noFill/>
              </a:ln>
              <a:solidFill>
                <a:srgbClr val="0078D4"/>
              </a:solidFill>
              <a:effectLst/>
              <a:uLnTx/>
              <a:uFillTx/>
              <a:latin typeface="Segoe UI"/>
              <a:ea typeface="+mn-ea"/>
              <a:cs typeface="+mn-cs"/>
            </a:endParaRPr>
          </a:p>
          <a:p>
            <a:pPr marL="174625" marR="0" lvl="0" indent="-174625" algn="l" defTabSz="914192" rtl="0" eaLnBrk="1" fontAlgn="auto" latinLnBrk="0" hangingPunct="1">
              <a:lnSpc>
                <a:spcPct val="100000"/>
              </a:lnSpc>
              <a:spcBef>
                <a:spcPts val="0"/>
              </a:spcBef>
              <a:spcAft>
                <a:spcPts val="0"/>
              </a:spcAft>
              <a:buClrTx/>
              <a:buSzTx/>
              <a:buFont typeface="+mj-lt"/>
              <a:buAutoNum type="arabicPeriod"/>
              <a:tabLst/>
              <a:defRPr/>
            </a:pPr>
            <a:r>
              <a:rPr kumimoji="0" lang="en-US" sz="800" b="0" i="0" u="none" strike="noStrike" kern="1200" cap="none" spc="0" normalizeH="0" baseline="0" noProof="0">
                <a:ln>
                  <a:noFill/>
                </a:ln>
                <a:solidFill>
                  <a:srgbClr val="000000"/>
                </a:solidFill>
                <a:effectLst/>
                <a:uLnTx/>
                <a:uFillTx/>
                <a:latin typeface="Segoe UI"/>
                <a:ea typeface="+mn-lt"/>
                <a:cs typeface="Segoe UI"/>
              </a:rPr>
              <a:t>Microsoft commissioned research, April 2022, US SMBs 1-300 employees</a:t>
            </a:r>
          </a:p>
          <a:p>
            <a:pPr marL="174625" marR="0" lvl="0" indent="-174625" algn="l" defTabSz="914192" rtl="0" eaLnBrk="1" fontAlgn="auto" latinLnBrk="0" hangingPunct="1">
              <a:lnSpc>
                <a:spcPct val="100000"/>
              </a:lnSpc>
              <a:spcBef>
                <a:spcPts val="0"/>
              </a:spcBef>
              <a:spcAft>
                <a:spcPts val="0"/>
              </a:spcAft>
              <a:buClrTx/>
              <a:buSzTx/>
              <a:buFont typeface="+mj-lt"/>
              <a:buAutoNum type="arabicPeriod"/>
              <a:tabLst/>
              <a:defRPr/>
            </a:pPr>
            <a:r>
              <a:rPr kumimoji="0" lang="en-US" sz="800" b="0" i="0" u="none" strike="noStrike" kern="1200" cap="none" spc="0" normalizeH="0" baseline="0" noProof="0">
                <a:ln>
                  <a:noFill/>
                </a:ln>
                <a:solidFill>
                  <a:srgbClr val="0078D4"/>
                </a:solidFill>
                <a:effectLst/>
                <a:uLnTx/>
                <a:uFillTx/>
                <a:latin typeface="Segoe UI"/>
                <a:ea typeface="+mn-lt"/>
                <a:cs typeface="Segoe UI"/>
                <a:hlinkClick r:id="rId5">
                  <a:extLst>
                    <a:ext uri="{A12FA001-AC4F-418D-AE19-62706E023703}">
                      <ahyp:hlinkClr xmlns:ahyp="http://schemas.microsoft.com/office/drawing/2018/hyperlinkcolor" val="tx"/>
                    </a:ext>
                  </a:extLst>
                </a:hlinkClick>
              </a:rPr>
              <a:t>Kaspersky Global Corporate IT Security Risks Survey, 2019</a:t>
            </a:r>
            <a:r>
              <a:rPr kumimoji="0" lang="en-US" sz="800" b="0" i="0" u="none" strike="noStrike" kern="1200" cap="none" spc="0" normalizeH="0" baseline="0" noProof="0">
                <a:ln>
                  <a:noFill/>
                </a:ln>
                <a:solidFill>
                  <a:srgbClr val="0078D4"/>
                </a:solidFill>
                <a:effectLst/>
                <a:uLnTx/>
                <a:uFillTx/>
                <a:latin typeface="Segoe UI"/>
                <a:ea typeface="+mn-ea"/>
                <a:cs typeface="+mn-cs"/>
              </a:rPr>
              <a:t> </a:t>
            </a:r>
          </a:p>
        </p:txBody>
      </p:sp>
      <p:sp>
        <p:nvSpPr>
          <p:cNvPr id="3" name="Freeform 5">
            <a:extLst>
              <a:ext uri="{FF2B5EF4-FFF2-40B4-BE49-F238E27FC236}">
                <a16:creationId xmlns:a16="http://schemas.microsoft.com/office/drawing/2014/main" id="{AECDD88A-D94C-6403-4FD6-37C271C819A5}"/>
              </a:ext>
              <a:ext uri="{C183D7F6-B498-43B3-948B-1728B52AA6E4}">
                <adec:decorative xmlns:adec="http://schemas.microsoft.com/office/drawing/2017/decorative" val="1"/>
              </a:ext>
            </a:extLst>
          </p:cNvPr>
          <p:cNvSpPr>
            <a:spLocks/>
          </p:cNvSpPr>
          <p:nvPr/>
        </p:nvSpPr>
        <p:spPr bwMode="auto">
          <a:xfrm>
            <a:off x="7146567" y="2221819"/>
            <a:ext cx="263224" cy="424554"/>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 name="Freeform 5">
            <a:extLst>
              <a:ext uri="{FF2B5EF4-FFF2-40B4-BE49-F238E27FC236}">
                <a16:creationId xmlns:a16="http://schemas.microsoft.com/office/drawing/2014/main" id="{3AE4D58D-A7B3-E18C-33B8-264B45776799}"/>
              </a:ext>
              <a:ext uri="{C183D7F6-B498-43B3-948B-1728B52AA6E4}">
                <adec:decorative xmlns:adec="http://schemas.microsoft.com/office/drawing/2017/decorative" val="1"/>
              </a:ext>
            </a:extLst>
          </p:cNvPr>
          <p:cNvSpPr>
            <a:spLocks/>
          </p:cNvSpPr>
          <p:nvPr/>
        </p:nvSpPr>
        <p:spPr bwMode="auto">
          <a:xfrm>
            <a:off x="7146567" y="3307670"/>
            <a:ext cx="263224" cy="424554"/>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1926721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wipe(left)">
                                      <p:cBhvr>
                                        <p:cTn id="7" dur="500"/>
                                        <p:tgtEl>
                                          <p:spTgt spid="11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500"/>
                                        <p:tgtEl>
                                          <p:spTgt spid="69"/>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500"/>
                                        <p:tgtEl>
                                          <p:spTgt spid="70"/>
                                        </p:tgtEl>
                                      </p:cBhvr>
                                    </p:animEffect>
                                  </p:childTnLst>
                                </p:cTn>
                              </p:par>
                            </p:childTnLst>
                          </p:cTn>
                        </p:par>
                        <p:par>
                          <p:cTn id="14" fill="hold">
                            <p:stCondLst>
                              <p:cond delay="750"/>
                            </p:stCondLst>
                            <p:childTnLst>
                              <p:par>
                                <p:cTn id="15" presetID="16" presetClass="entr" presetSubtype="42"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arn(outHorizontal)">
                                      <p:cBhvr>
                                        <p:cTn id="17" dur="500"/>
                                        <p:tgtEl>
                                          <p:spTgt spid="2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6"/>
                                        </p:tgtEl>
                                        <p:attrNameLst>
                                          <p:attrName>style.visibility</p:attrName>
                                        </p:attrNameLst>
                                      </p:cBhvr>
                                      <p:to>
                                        <p:strVal val="visible"/>
                                      </p:to>
                                    </p:set>
                                    <p:animEffect transition="in" filter="fade">
                                      <p:cBhvr>
                                        <p:cTn id="20" dur="500"/>
                                        <p:tgtEl>
                                          <p:spTgt spid="11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8"/>
                                        </p:tgtEl>
                                        <p:attrNameLst>
                                          <p:attrName>style.visibility</p:attrName>
                                        </p:attrNameLst>
                                      </p:cBhvr>
                                      <p:to>
                                        <p:strVal val="visible"/>
                                      </p:to>
                                    </p:set>
                                    <p:animEffect transition="in" filter="fade">
                                      <p:cBhvr>
                                        <p:cTn id="23" dur="500"/>
                                        <p:tgtEl>
                                          <p:spTgt spid="11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7"/>
                                        </p:tgtEl>
                                        <p:attrNameLst>
                                          <p:attrName>style.visibility</p:attrName>
                                        </p:attrNameLst>
                                      </p:cBhvr>
                                      <p:to>
                                        <p:strVal val="visible"/>
                                      </p:to>
                                    </p:set>
                                    <p:animEffect transition="in" filter="fade">
                                      <p:cBhvr>
                                        <p:cTn id="26" dur="500"/>
                                        <p:tgtEl>
                                          <p:spTgt spid="11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19"/>
                                        </p:tgtEl>
                                        <p:attrNameLst>
                                          <p:attrName>style.visibility</p:attrName>
                                        </p:attrNameLst>
                                      </p:cBhvr>
                                      <p:to>
                                        <p:strVal val="visible"/>
                                      </p:to>
                                    </p:set>
                                    <p:animEffect transition="in" filter="fade">
                                      <p:cBhvr>
                                        <p:cTn id="29" dur="500"/>
                                        <p:tgtEl>
                                          <p:spTgt spid="119"/>
                                        </p:tgtEl>
                                      </p:cBhvr>
                                    </p:animEffect>
                                  </p:childTnLst>
                                </p:cTn>
                              </p:par>
                            </p:childTnLst>
                          </p:cTn>
                        </p:par>
                        <p:par>
                          <p:cTn id="30" fill="hold">
                            <p:stCondLst>
                              <p:cond delay="1250"/>
                            </p:stCondLst>
                            <p:childTnLst>
                              <p:par>
                                <p:cTn id="31" presetID="22" presetClass="entr" presetSubtype="8" fill="hold" grpId="0" nodeType="afterEffect">
                                  <p:stCondLst>
                                    <p:cond delay="0"/>
                                  </p:stCondLst>
                                  <p:childTnLst>
                                    <p:set>
                                      <p:cBhvr>
                                        <p:cTn id="32" dur="1" fill="hold">
                                          <p:stCondLst>
                                            <p:cond delay="0"/>
                                          </p:stCondLst>
                                        </p:cTn>
                                        <p:tgtEl>
                                          <p:spTgt spid="130"/>
                                        </p:tgtEl>
                                        <p:attrNameLst>
                                          <p:attrName>style.visibility</p:attrName>
                                        </p:attrNameLst>
                                      </p:cBhvr>
                                      <p:to>
                                        <p:strVal val="visible"/>
                                      </p:to>
                                    </p:set>
                                    <p:animEffect transition="in" filter="wipe(left)">
                                      <p:cBhvr>
                                        <p:cTn id="33" dur="500"/>
                                        <p:tgtEl>
                                          <p:spTgt spid="130"/>
                                        </p:tgtEl>
                                      </p:cBhvr>
                                    </p:animEffect>
                                  </p:childTnLst>
                                </p:cTn>
                              </p:par>
                            </p:childTnLst>
                          </p:cTn>
                        </p:par>
                        <p:par>
                          <p:cTn id="34" fill="hold">
                            <p:stCondLst>
                              <p:cond delay="1750"/>
                            </p:stCondLst>
                            <p:childTnLst>
                              <p:par>
                                <p:cTn id="35" presetID="10" presetClass="entr" presetSubtype="0" fill="hold" grpId="0" nodeType="afterEffect">
                                  <p:stCondLst>
                                    <p:cond delay="0"/>
                                  </p:stCondLst>
                                  <p:childTnLst>
                                    <p:set>
                                      <p:cBhvr>
                                        <p:cTn id="36" dur="1" fill="hold">
                                          <p:stCondLst>
                                            <p:cond delay="0"/>
                                          </p:stCondLst>
                                        </p:cTn>
                                        <p:tgtEl>
                                          <p:spTgt spid="80"/>
                                        </p:tgtEl>
                                        <p:attrNameLst>
                                          <p:attrName>style.visibility</p:attrName>
                                        </p:attrNameLst>
                                      </p:cBhvr>
                                      <p:to>
                                        <p:strVal val="visible"/>
                                      </p:to>
                                    </p:set>
                                    <p:animEffect transition="in" filter="fade">
                                      <p:cBhvr>
                                        <p:cTn id="37" dur="500"/>
                                        <p:tgtEl>
                                          <p:spTgt spid="8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2"/>
                                        </p:tgtEl>
                                        <p:attrNameLst>
                                          <p:attrName>style.visibility</p:attrName>
                                        </p:attrNameLst>
                                      </p:cBhvr>
                                      <p:to>
                                        <p:strVal val="visible"/>
                                      </p:to>
                                    </p:set>
                                    <p:animEffect transition="in" filter="fade">
                                      <p:cBhvr>
                                        <p:cTn id="40" dur="500"/>
                                        <p:tgtEl>
                                          <p:spTgt spid="8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31"/>
                                        </p:tgtEl>
                                        <p:attrNameLst>
                                          <p:attrName>style.visibility</p:attrName>
                                        </p:attrNameLst>
                                      </p:cBhvr>
                                      <p:to>
                                        <p:strVal val="visible"/>
                                      </p:to>
                                    </p:set>
                                    <p:animEffect transition="in" filter="fade">
                                      <p:cBhvr>
                                        <p:cTn id="43" dur="500"/>
                                        <p:tgtEl>
                                          <p:spTgt spid="131"/>
                                        </p:tgtEl>
                                      </p:cBhvr>
                                    </p:animEffect>
                                  </p:childTnLst>
                                </p:cTn>
                              </p:par>
                            </p:childTnLst>
                          </p:cTn>
                        </p:par>
                        <p:par>
                          <p:cTn id="44" fill="hold">
                            <p:stCondLst>
                              <p:cond delay="2250"/>
                            </p:stCondLst>
                            <p:childTnLst>
                              <p:par>
                                <p:cTn id="45" presetID="10" presetClass="entr" presetSubtype="0" fill="hold" grpId="0" nodeType="afterEffect">
                                  <p:stCondLst>
                                    <p:cond delay="0"/>
                                  </p:stCondLst>
                                  <p:childTnLst>
                                    <p:set>
                                      <p:cBhvr>
                                        <p:cTn id="46" dur="1" fill="hold">
                                          <p:stCondLst>
                                            <p:cond delay="0"/>
                                          </p:stCondLst>
                                        </p:cTn>
                                        <p:tgtEl>
                                          <p:spTgt spid="121"/>
                                        </p:tgtEl>
                                        <p:attrNameLst>
                                          <p:attrName>style.visibility</p:attrName>
                                        </p:attrNameLst>
                                      </p:cBhvr>
                                      <p:to>
                                        <p:strVal val="visible"/>
                                      </p:to>
                                    </p:set>
                                    <p:animEffect transition="in" filter="fade">
                                      <p:cBhvr>
                                        <p:cTn id="47"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69" grpId="0"/>
      <p:bldP spid="70" grpId="0"/>
      <p:bldP spid="116" grpId="0"/>
      <p:bldP spid="118" grpId="0"/>
      <p:bldP spid="117" grpId="0"/>
      <p:bldP spid="119" grpId="0"/>
      <p:bldP spid="130" grpId="0" animBg="1"/>
      <p:bldP spid="80" grpId="0"/>
      <p:bldP spid="82" grpId="0"/>
      <p:bldP spid="131" grpId="0" animBg="1"/>
      <p:bldP spid="1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DDFACACD-29F2-99C3-5528-3E324C1C4C94}"/>
              </a:ext>
              <a:ext uri="{C183D7F6-B498-43B3-948B-1728B52AA6E4}">
                <adec:decorative xmlns:adec="http://schemas.microsoft.com/office/drawing/2017/decorative" val="1"/>
              </a:ext>
            </a:extLst>
          </p:cNvPr>
          <p:cNvSpPr>
            <a:spLocks/>
          </p:cNvSpPr>
          <p:nvPr/>
        </p:nvSpPr>
        <p:spPr bwMode="auto">
          <a:xfrm>
            <a:off x="588263" y="1865408"/>
            <a:ext cx="11029062" cy="3304572"/>
          </a:xfrm>
          <a:prstGeom prst="roundRect">
            <a:avLst>
              <a:gd name="adj" fmla="val 5108"/>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 name="Title 1">
            <a:extLst>
              <a:ext uri="{FF2B5EF4-FFF2-40B4-BE49-F238E27FC236}">
                <a16:creationId xmlns:a16="http://schemas.microsoft.com/office/drawing/2014/main" id="{09BAE1EF-1334-C6E5-0FCF-43238E52F179}"/>
              </a:ext>
            </a:extLst>
          </p:cNvPr>
          <p:cNvSpPr>
            <a:spLocks noGrp="1"/>
          </p:cNvSpPr>
          <p:nvPr>
            <p:ph type="title"/>
          </p:nvPr>
        </p:nvSpPr>
        <p:spPr>
          <a:xfrm>
            <a:off x="586581" y="690870"/>
            <a:ext cx="11018520" cy="430887"/>
          </a:xfrm>
        </p:spPr>
        <p:txBody>
          <a:bodyPr/>
          <a:lstStyle/>
          <a:p>
            <a:r>
              <a:rPr lang="en-US"/>
              <a:t>AI-powered tools represent an enormous opportunity</a:t>
            </a:r>
          </a:p>
        </p:txBody>
      </p:sp>
      <p:sp>
        <p:nvSpPr>
          <p:cNvPr id="3" name="Text Placeholder 2">
            <a:extLst>
              <a:ext uri="{FF2B5EF4-FFF2-40B4-BE49-F238E27FC236}">
                <a16:creationId xmlns:a16="http://schemas.microsoft.com/office/drawing/2014/main" id="{7C39D2BA-75A5-98A5-BA99-949B9356E020}"/>
              </a:ext>
            </a:extLst>
          </p:cNvPr>
          <p:cNvSpPr>
            <a:spLocks noGrp="1"/>
          </p:cNvSpPr>
          <p:nvPr>
            <p:ph type="body" sz="quarter" idx="10"/>
          </p:nvPr>
        </p:nvSpPr>
        <p:spPr>
          <a:xfrm>
            <a:off x="586581" y="426770"/>
            <a:ext cx="11018838" cy="246221"/>
          </a:xfrm>
        </p:spPr>
        <p:txBody>
          <a:bodyPr/>
          <a:lstStyle/>
          <a:p>
            <a:r>
              <a:rPr lang="en-US"/>
              <a:t>The pace of work is outpacing our ability to keep up</a:t>
            </a:r>
          </a:p>
        </p:txBody>
      </p:sp>
      <p:sp>
        <p:nvSpPr>
          <p:cNvPr id="5" name="Title 25">
            <a:extLst>
              <a:ext uri="{FF2B5EF4-FFF2-40B4-BE49-F238E27FC236}">
                <a16:creationId xmlns:a16="http://schemas.microsoft.com/office/drawing/2014/main" id="{A8F58D47-BB93-0E71-CAB8-58CE5F9C336B}"/>
              </a:ext>
            </a:extLst>
          </p:cNvPr>
          <p:cNvSpPr txBox="1">
            <a:spLocks/>
          </p:cNvSpPr>
          <p:nvPr/>
        </p:nvSpPr>
        <p:spPr>
          <a:xfrm>
            <a:off x="890713" y="2409698"/>
            <a:ext cx="2468880" cy="1107996"/>
          </a:xfrm>
          <a:prstGeom prst="rect">
            <a:avLst/>
          </a:prstGeom>
          <a:noFill/>
          <a:ln>
            <a:noFill/>
            <a:prstDash/>
          </a:ln>
          <a:effectLst/>
        </p:spPr>
        <p:txBody>
          <a:bodyPr rot="0" spcFirstLastPara="0" vertOverflow="overflow" horzOverflow="overflow" vert="horz" wrap="square" lIns="0" tIns="45720" rIns="91440" bIns="4572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ts val="600"/>
              </a:spcBef>
              <a:spcAft>
                <a:spcPts val="1200"/>
              </a:spcAft>
              <a:buClrTx/>
              <a:buSzTx/>
              <a:buFontTx/>
              <a:buNone/>
              <a:tabLst/>
              <a:defRPr/>
            </a:pPr>
            <a:r>
              <a:rPr kumimoji="0" lang="en-US" sz="6600" b="0" i="0" u="none" strike="noStrike" kern="1200" cap="none" spc="-50" normalizeH="0" baseline="0" noProof="0">
                <a:ln w="3175">
                  <a:noFill/>
                </a:ln>
                <a:solidFill>
                  <a:schemeClr val="accent3"/>
                </a:solidFill>
                <a:effectLst/>
                <a:uLnTx/>
                <a:uFillTx/>
                <a:latin typeface="Segoe UI Semibold"/>
                <a:ea typeface="+mn-ea"/>
                <a:cs typeface="Segoe UI" pitchFamily="34" charset="0"/>
              </a:rPr>
              <a:t>64%</a:t>
            </a:r>
            <a:endParaRPr kumimoji="0" lang="en-US" sz="6000" b="0" i="0" u="none" strike="noStrike" kern="1200" cap="none" spc="-50" normalizeH="0" baseline="0" noProof="0">
              <a:ln w="3175">
                <a:noFill/>
              </a:ln>
              <a:solidFill>
                <a:schemeClr val="accent3"/>
              </a:solidFill>
              <a:effectLst/>
              <a:uLnTx/>
              <a:uFillTx/>
              <a:latin typeface="Segoe UI Semibold"/>
              <a:ea typeface="+mn-ea"/>
              <a:cs typeface="Segoe UI" pitchFamily="34" charset="0"/>
            </a:endParaRPr>
          </a:p>
        </p:txBody>
      </p:sp>
      <p:sp>
        <p:nvSpPr>
          <p:cNvPr id="6" name="TextBox 5">
            <a:extLst>
              <a:ext uri="{FF2B5EF4-FFF2-40B4-BE49-F238E27FC236}">
                <a16:creationId xmlns:a16="http://schemas.microsoft.com/office/drawing/2014/main" id="{8C447F1F-C839-66E1-3DA1-E8C5630FC9A4}"/>
              </a:ext>
            </a:extLst>
          </p:cNvPr>
          <p:cNvSpPr txBox="1"/>
          <p:nvPr/>
        </p:nvSpPr>
        <p:spPr>
          <a:xfrm>
            <a:off x="890713" y="3593106"/>
            <a:ext cx="2375371" cy="738664"/>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chemeClr val="bg1"/>
                </a:solidFill>
                <a:effectLst/>
                <a:uLnTx/>
                <a:uFillTx/>
                <a:latin typeface="Segoe UI"/>
                <a:ea typeface="+mn-ea"/>
                <a:cs typeface="Segoe UI"/>
                <a:sym typeface="Segoe UI"/>
                <a:rtl val="0"/>
              </a:rPr>
              <a:t>of people have struggled with finding time and energy to get their work done.</a:t>
            </a:r>
          </a:p>
        </p:txBody>
      </p:sp>
      <p:cxnSp>
        <p:nvCxnSpPr>
          <p:cNvPr id="7" name="Straight Connector 6">
            <a:extLst>
              <a:ext uri="{FF2B5EF4-FFF2-40B4-BE49-F238E27FC236}">
                <a16:creationId xmlns:a16="http://schemas.microsoft.com/office/drawing/2014/main" id="{5A896483-B1C4-C1CC-81A8-81A591AA9650}"/>
              </a:ext>
              <a:ext uri="{C183D7F6-B498-43B3-948B-1728B52AA6E4}">
                <adec:decorative xmlns:adec="http://schemas.microsoft.com/office/drawing/2017/decorative" val="1"/>
              </a:ext>
            </a:extLst>
          </p:cNvPr>
          <p:cNvCxnSpPr>
            <a:cxnSpLocks/>
          </p:cNvCxnSpPr>
          <p:nvPr/>
        </p:nvCxnSpPr>
        <p:spPr>
          <a:xfrm>
            <a:off x="3387168" y="2409698"/>
            <a:ext cx="0" cy="2286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itle 25">
            <a:extLst>
              <a:ext uri="{FF2B5EF4-FFF2-40B4-BE49-F238E27FC236}">
                <a16:creationId xmlns:a16="http://schemas.microsoft.com/office/drawing/2014/main" id="{937E3E97-C4D3-4B77-4EAC-11847C17B3E6}"/>
              </a:ext>
            </a:extLst>
          </p:cNvPr>
          <p:cNvSpPr txBox="1">
            <a:spLocks/>
          </p:cNvSpPr>
          <p:nvPr/>
        </p:nvSpPr>
        <p:spPr>
          <a:xfrm>
            <a:off x="3641816" y="2409698"/>
            <a:ext cx="2468880" cy="1107996"/>
          </a:xfrm>
          <a:prstGeom prst="rect">
            <a:avLst/>
          </a:prstGeom>
          <a:noFill/>
          <a:ln>
            <a:noFill/>
            <a:prstDash/>
          </a:ln>
          <a:effectLst/>
        </p:spPr>
        <p:txBody>
          <a:bodyPr rot="0" spcFirstLastPara="0" vertOverflow="overflow" horzOverflow="overflow" vert="horz" wrap="square" lIns="0" tIns="45720" rIns="91440" bIns="4572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ts val="600"/>
              </a:spcBef>
              <a:spcAft>
                <a:spcPts val="1200"/>
              </a:spcAft>
              <a:buClrTx/>
              <a:buSzTx/>
              <a:buFontTx/>
              <a:buNone/>
              <a:tabLst/>
              <a:defRPr/>
            </a:pPr>
            <a:r>
              <a:rPr kumimoji="0" lang="en-US" sz="6600" b="0" i="0" u="none" strike="noStrike" kern="1200" cap="none" spc="-50" normalizeH="0" baseline="0" noProof="0">
                <a:ln w="3175">
                  <a:noFill/>
                </a:ln>
                <a:solidFill>
                  <a:schemeClr val="accent3"/>
                </a:solidFill>
                <a:effectLst/>
                <a:uLnTx/>
                <a:uFillTx/>
                <a:latin typeface="Segoe UI Semibold"/>
                <a:ea typeface="+mn-ea"/>
                <a:cs typeface="Segoe UI" pitchFamily="34" charset="0"/>
              </a:rPr>
              <a:t>3</a:t>
            </a:r>
            <a:r>
              <a:rPr kumimoji="0" lang="en-US" sz="5400" b="0" i="0" u="none" strike="noStrike" kern="1200" cap="none" spc="-50" normalizeH="0" baseline="0" noProof="0">
                <a:ln w="3175">
                  <a:noFill/>
                </a:ln>
                <a:solidFill>
                  <a:schemeClr val="accent3"/>
                </a:solidFill>
                <a:effectLst/>
                <a:uLnTx/>
                <a:uFillTx/>
                <a:latin typeface="Segoe UI Semibold"/>
                <a:ea typeface="+mn-ea"/>
                <a:cs typeface="Segoe UI" pitchFamily="34" charset="0"/>
              </a:rPr>
              <a:t>x</a:t>
            </a:r>
            <a:endParaRPr kumimoji="0" lang="en-US" sz="6000" b="0" i="0" u="none" strike="noStrike" kern="1200" cap="none" spc="-50" normalizeH="0" baseline="0" noProof="0">
              <a:ln w="3175">
                <a:noFill/>
              </a:ln>
              <a:solidFill>
                <a:schemeClr val="accent3"/>
              </a:solidFill>
              <a:effectLst/>
              <a:uLnTx/>
              <a:uFillTx/>
              <a:latin typeface="Segoe UI Semibold"/>
              <a:ea typeface="+mn-ea"/>
              <a:cs typeface="Segoe UI" pitchFamily="34" charset="0"/>
            </a:endParaRPr>
          </a:p>
        </p:txBody>
      </p:sp>
      <p:sp>
        <p:nvSpPr>
          <p:cNvPr id="9" name="TextBox 8">
            <a:extLst>
              <a:ext uri="{FF2B5EF4-FFF2-40B4-BE49-F238E27FC236}">
                <a16:creationId xmlns:a16="http://schemas.microsoft.com/office/drawing/2014/main" id="{82950728-8371-4269-E345-7D44CE170228}"/>
              </a:ext>
            </a:extLst>
          </p:cNvPr>
          <p:cNvSpPr txBox="1"/>
          <p:nvPr/>
        </p:nvSpPr>
        <p:spPr>
          <a:xfrm>
            <a:off x="3641816" y="3593106"/>
            <a:ext cx="2468880" cy="954107"/>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chemeClr val="bg1"/>
                </a:solidFill>
                <a:effectLst/>
                <a:uLnTx/>
                <a:uFillTx/>
                <a:latin typeface="Segoe UI"/>
                <a:ea typeface="+mn-ea"/>
                <a:cs typeface="Segoe UI"/>
                <a:sym typeface="Segoe UI"/>
                <a:rtl val="0"/>
              </a:rPr>
              <a:t>Amount by which time spent in Microsoft Teams meetings and calls has increased per week since February 2020.</a:t>
            </a:r>
          </a:p>
        </p:txBody>
      </p:sp>
      <p:cxnSp>
        <p:nvCxnSpPr>
          <p:cNvPr id="10" name="Straight Connector 9">
            <a:extLst>
              <a:ext uri="{FF2B5EF4-FFF2-40B4-BE49-F238E27FC236}">
                <a16:creationId xmlns:a16="http://schemas.microsoft.com/office/drawing/2014/main" id="{6FF80B39-C2E5-4E0A-7E32-B298BB3CF495}"/>
              </a:ext>
              <a:ext uri="{C183D7F6-B498-43B3-948B-1728B52AA6E4}">
                <adec:decorative xmlns:adec="http://schemas.microsoft.com/office/drawing/2017/decorative" val="1"/>
              </a:ext>
            </a:extLst>
          </p:cNvPr>
          <p:cNvCxnSpPr>
            <a:cxnSpLocks/>
          </p:cNvCxnSpPr>
          <p:nvPr/>
        </p:nvCxnSpPr>
        <p:spPr>
          <a:xfrm>
            <a:off x="6231779" y="2409698"/>
            <a:ext cx="0" cy="2286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itle 25">
            <a:extLst>
              <a:ext uri="{FF2B5EF4-FFF2-40B4-BE49-F238E27FC236}">
                <a16:creationId xmlns:a16="http://schemas.microsoft.com/office/drawing/2014/main" id="{72E643F3-AFEF-D8F1-62BD-6F7F37523B20}"/>
              </a:ext>
            </a:extLst>
          </p:cNvPr>
          <p:cNvSpPr txBox="1">
            <a:spLocks/>
          </p:cNvSpPr>
          <p:nvPr/>
        </p:nvSpPr>
        <p:spPr>
          <a:xfrm>
            <a:off x="6467702" y="2409698"/>
            <a:ext cx="2468880" cy="1107996"/>
          </a:xfrm>
          <a:prstGeom prst="rect">
            <a:avLst/>
          </a:prstGeom>
          <a:noFill/>
          <a:ln>
            <a:noFill/>
            <a:prstDash/>
          </a:ln>
          <a:effectLst/>
        </p:spPr>
        <p:txBody>
          <a:bodyPr rot="0" spcFirstLastPara="0" vertOverflow="overflow" horzOverflow="overflow" vert="horz" wrap="square" lIns="0" tIns="45720" rIns="91440" bIns="4572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ts val="600"/>
              </a:spcBef>
              <a:spcAft>
                <a:spcPts val="1200"/>
              </a:spcAft>
              <a:buClrTx/>
              <a:buSzTx/>
              <a:buFontTx/>
              <a:buNone/>
              <a:tabLst/>
              <a:defRPr/>
            </a:pPr>
            <a:r>
              <a:rPr kumimoji="0" lang="en-US" sz="6600" b="0" i="0" u="none" strike="noStrike" kern="1200" cap="none" spc="-50" normalizeH="0" baseline="0" noProof="0">
                <a:ln w="3175">
                  <a:noFill/>
                </a:ln>
                <a:solidFill>
                  <a:schemeClr val="accent3"/>
                </a:solidFill>
                <a:effectLst/>
                <a:uLnTx/>
                <a:uFillTx/>
                <a:latin typeface="Segoe UI Semibold"/>
                <a:ea typeface="+mn-ea"/>
                <a:cs typeface="Segoe UI" pitchFamily="34" charset="0"/>
              </a:rPr>
              <a:t>70%</a:t>
            </a:r>
            <a:endParaRPr kumimoji="0" lang="en-US" sz="6000" b="0" i="0" u="none" strike="noStrike" kern="1200" cap="none" spc="-50" normalizeH="0" baseline="0" noProof="0">
              <a:ln w="3175">
                <a:noFill/>
              </a:ln>
              <a:solidFill>
                <a:schemeClr val="accent3"/>
              </a:solidFill>
              <a:effectLst/>
              <a:uLnTx/>
              <a:uFillTx/>
              <a:latin typeface="Segoe UI Semibold"/>
              <a:ea typeface="+mn-ea"/>
              <a:cs typeface="Segoe UI" pitchFamily="34" charset="0"/>
            </a:endParaRPr>
          </a:p>
        </p:txBody>
      </p:sp>
      <p:sp>
        <p:nvSpPr>
          <p:cNvPr id="12" name="TextBox 11">
            <a:extLst>
              <a:ext uri="{FF2B5EF4-FFF2-40B4-BE49-F238E27FC236}">
                <a16:creationId xmlns:a16="http://schemas.microsoft.com/office/drawing/2014/main" id="{E2ACC040-3556-1B10-7724-AF531EC56B1D}"/>
              </a:ext>
            </a:extLst>
          </p:cNvPr>
          <p:cNvSpPr txBox="1"/>
          <p:nvPr/>
        </p:nvSpPr>
        <p:spPr>
          <a:xfrm>
            <a:off x="6467702" y="3593106"/>
            <a:ext cx="2468880" cy="954107"/>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chemeClr val="bg1"/>
                </a:solidFill>
                <a:effectLst/>
                <a:uLnTx/>
                <a:uFillTx/>
                <a:latin typeface="Segoe UI"/>
                <a:ea typeface="+mn-ea"/>
                <a:cs typeface="Segoe UI"/>
                <a:sym typeface="Segoe UI"/>
                <a:rtl val="0"/>
              </a:rPr>
              <a:t>Share of people who would delegate as much as possible to AI to lessen their workloads.</a:t>
            </a:r>
          </a:p>
        </p:txBody>
      </p:sp>
      <p:cxnSp>
        <p:nvCxnSpPr>
          <p:cNvPr id="13" name="Straight Connector 12">
            <a:extLst>
              <a:ext uri="{FF2B5EF4-FFF2-40B4-BE49-F238E27FC236}">
                <a16:creationId xmlns:a16="http://schemas.microsoft.com/office/drawing/2014/main" id="{4FE92CD3-814C-1191-7886-85E75822EC84}"/>
              </a:ext>
              <a:ext uri="{C183D7F6-B498-43B3-948B-1728B52AA6E4}">
                <adec:decorative xmlns:adec="http://schemas.microsoft.com/office/drawing/2017/decorative" val="1"/>
              </a:ext>
            </a:extLst>
          </p:cNvPr>
          <p:cNvCxnSpPr>
            <a:cxnSpLocks/>
          </p:cNvCxnSpPr>
          <p:nvPr/>
        </p:nvCxnSpPr>
        <p:spPr>
          <a:xfrm>
            <a:off x="8987305" y="2409698"/>
            <a:ext cx="0" cy="2286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25">
            <a:extLst>
              <a:ext uri="{FF2B5EF4-FFF2-40B4-BE49-F238E27FC236}">
                <a16:creationId xmlns:a16="http://schemas.microsoft.com/office/drawing/2014/main" id="{DED964E1-CD70-5FB9-C53E-6CAAAE9E45F9}"/>
              </a:ext>
            </a:extLst>
          </p:cNvPr>
          <p:cNvSpPr txBox="1">
            <a:spLocks/>
          </p:cNvSpPr>
          <p:nvPr/>
        </p:nvSpPr>
        <p:spPr>
          <a:xfrm>
            <a:off x="9257953" y="2409698"/>
            <a:ext cx="2468880" cy="1107996"/>
          </a:xfrm>
          <a:prstGeom prst="rect">
            <a:avLst/>
          </a:prstGeom>
          <a:noFill/>
          <a:ln>
            <a:noFill/>
            <a:prstDash/>
          </a:ln>
          <a:effectLst/>
        </p:spPr>
        <p:txBody>
          <a:bodyPr rot="0" spcFirstLastPara="0" vertOverflow="overflow" horzOverflow="overflow" vert="horz" wrap="square" lIns="0" tIns="45720" rIns="91440" bIns="4572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ts val="600"/>
              </a:spcBef>
              <a:spcAft>
                <a:spcPts val="1200"/>
              </a:spcAft>
              <a:buClrTx/>
              <a:buSzTx/>
              <a:buFontTx/>
              <a:buNone/>
              <a:tabLst/>
              <a:defRPr/>
            </a:pPr>
            <a:r>
              <a:rPr kumimoji="0" lang="en-US" sz="6600" b="0" i="0" u="none" strike="noStrike" kern="1200" cap="none" spc="-50" normalizeH="0" baseline="0" noProof="0">
                <a:ln w="3175">
                  <a:noFill/>
                </a:ln>
                <a:solidFill>
                  <a:schemeClr val="accent3"/>
                </a:solidFill>
                <a:effectLst/>
                <a:uLnTx/>
                <a:uFillTx/>
                <a:latin typeface="Segoe UI Semibold"/>
                <a:ea typeface="+mn-ea"/>
                <a:cs typeface="Segoe UI" pitchFamily="34" charset="0"/>
              </a:rPr>
              <a:t>2</a:t>
            </a:r>
            <a:r>
              <a:rPr kumimoji="0" lang="en-US" sz="5400" b="0" i="0" u="none" strike="noStrike" kern="1200" cap="none" spc="-50" normalizeH="0" baseline="0" noProof="0">
                <a:ln w="3175">
                  <a:noFill/>
                </a:ln>
                <a:solidFill>
                  <a:schemeClr val="accent3"/>
                </a:solidFill>
                <a:effectLst/>
                <a:uLnTx/>
                <a:uFillTx/>
                <a:latin typeface="Segoe UI Semibold"/>
                <a:ea typeface="+mn-ea"/>
                <a:cs typeface="Segoe UI" pitchFamily="34" charset="0"/>
              </a:rPr>
              <a:t>x</a:t>
            </a:r>
            <a:endParaRPr kumimoji="0" lang="en-US" sz="6000" b="0" i="0" u="none" strike="noStrike" kern="1200" cap="none" spc="-50" normalizeH="0" baseline="0" noProof="0">
              <a:ln w="3175">
                <a:noFill/>
              </a:ln>
              <a:solidFill>
                <a:schemeClr val="accent3"/>
              </a:solidFill>
              <a:effectLst/>
              <a:uLnTx/>
              <a:uFillTx/>
              <a:latin typeface="Segoe UI Semibold"/>
              <a:ea typeface="+mn-ea"/>
              <a:cs typeface="Segoe UI" pitchFamily="34" charset="0"/>
            </a:endParaRPr>
          </a:p>
        </p:txBody>
      </p:sp>
      <p:sp>
        <p:nvSpPr>
          <p:cNvPr id="15" name="TextBox 14">
            <a:extLst>
              <a:ext uri="{FF2B5EF4-FFF2-40B4-BE49-F238E27FC236}">
                <a16:creationId xmlns:a16="http://schemas.microsoft.com/office/drawing/2014/main" id="{AD9C16A5-A237-3A15-8762-9BAAB1574C2D}"/>
              </a:ext>
            </a:extLst>
          </p:cNvPr>
          <p:cNvSpPr txBox="1"/>
          <p:nvPr/>
        </p:nvSpPr>
        <p:spPr>
          <a:xfrm>
            <a:off x="9257953" y="3593106"/>
            <a:ext cx="2468880" cy="954107"/>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chemeClr val="bg1"/>
                </a:solidFill>
                <a:effectLst/>
                <a:uLnTx/>
                <a:uFillTx/>
                <a:latin typeface="Segoe UI"/>
                <a:ea typeface="+mn-ea"/>
                <a:cs typeface="Segoe UI"/>
                <a:sym typeface="Segoe UI"/>
                <a:rtl val="0"/>
              </a:rPr>
              <a:t>Likelihood of a leader to </a:t>
            </a:r>
            <a:br>
              <a:rPr kumimoji="0" lang="en-US" sz="1400" b="0" i="0" u="none" strike="noStrike" kern="0" cap="none" spc="0" normalizeH="0" baseline="0" noProof="0">
                <a:ln>
                  <a:noFill/>
                </a:ln>
                <a:solidFill>
                  <a:schemeClr val="bg1"/>
                </a:solidFill>
                <a:effectLst/>
                <a:uLnTx/>
                <a:uFillTx/>
                <a:latin typeface="Segoe UI"/>
                <a:ea typeface="+mn-ea"/>
                <a:cs typeface="Segoe UI"/>
                <a:sym typeface="Segoe UI"/>
                <a:rtl val="0"/>
              </a:rPr>
            </a:br>
            <a:r>
              <a:rPr kumimoji="0" lang="en-US" sz="1400" b="0" i="0" u="none" strike="noStrike" kern="0" cap="none" spc="0" normalizeH="0" baseline="0" noProof="0">
                <a:ln>
                  <a:noFill/>
                </a:ln>
                <a:solidFill>
                  <a:schemeClr val="bg1"/>
                </a:solidFill>
                <a:effectLst/>
                <a:uLnTx/>
                <a:uFillTx/>
                <a:latin typeface="Segoe UI"/>
                <a:ea typeface="+mn-ea"/>
                <a:cs typeface="Segoe UI"/>
                <a:sym typeface="Segoe UI"/>
                <a:rtl val="0"/>
              </a:rPr>
              <a:t>say AI will provide value by boosting productivity vs. </a:t>
            </a:r>
            <a:br>
              <a:rPr kumimoji="0" lang="en-US" sz="1400" b="0" i="0" u="none" strike="noStrike" kern="0" cap="none" spc="0" normalizeH="0" baseline="0" noProof="0">
                <a:ln>
                  <a:noFill/>
                </a:ln>
                <a:solidFill>
                  <a:schemeClr val="bg1"/>
                </a:solidFill>
                <a:effectLst/>
                <a:uLnTx/>
                <a:uFillTx/>
                <a:latin typeface="Segoe UI"/>
                <a:ea typeface="+mn-ea"/>
                <a:cs typeface="Segoe UI"/>
                <a:sym typeface="Segoe UI"/>
                <a:rtl val="0"/>
              </a:rPr>
            </a:br>
            <a:r>
              <a:rPr kumimoji="0" lang="en-US" sz="1400" b="0" i="0" u="none" strike="noStrike" kern="0" cap="none" spc="0" normalizeH="0" baseline="0" noProof="0">
                <a:ln>
                  <a:noFill/>
                </a:ln>
                <a:solidFill>
                  <a:schemeClr val="bg1"/>
                </a:solidFill>
                <a:effectLst/>
                <a:uLnTx/>
                <a:uFillTx/>
                <a:latin typeface="Segoe UI"/>
                <a:ea typeface="+mn-ea"/>
                <a:cs typeface="Segoe UI"/>
                <a:sym typeface="Segoe UI"/>
                <a:rtl val="0"/>
              </a:rPr>
              <a:t>cutting headcount.</a:t>
            </a:r>
          </a:p>
        </p:txBody>
      </p:sp>
      <p:sp>
        <p:nvSpPr>
          <p:cNvPr id="16" name="TextBox 15">
            <a:extLst>
              <a:ext uri="{FF2B5EF4-FFF2-40B4-BE49-F238E27FC236}">
                <a16:creationId xmlns:a16="http://schemas.microsoft.com/office/drawing/2014/main" id="{2D8B47FE-15E6-C822-EEA0-E255491E345D}"/>
              </a:ext>
            </a:extLst>
          </p:cNvPr>
          <p:cNvSpPr txBox="1"/>
          <p:nvPr/>
        </p:nvSpPr>
        <p:spPr>
          <a:xfrm>
            <a:off x="574675" y="6416743"/>
            <a:ext cx="3913251" cy="230832"/>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srgbClr val="000000"/>
                </a:solidFill>
                <a:effectLst/>
                <a:uLnTx/>
                <a:uFillTx/>
                <a:latin typeface="Segoe UI"/>
                <a:ea typeface="+mn-ea"/>
                <a:cs typeface="Segoe UI"/>
                <a:sym typeface="Segoe UI"/>
                <a:hlinkClick r:id="rId2"/>
                <a:rtl val="0"/>
              </a:rPr>
              <a:t>Work trend Index Annual Report: Will AI Fix Work?</a:t>
            </a:r>
            <a:r>
              <a:rPr kumimoji="0" lang="en-US" sz="900" b="0" i="0" u="none" strike="noStrike" kern="0" cap="none" spc="0" normalizeH="0" baseline="0" noProof="0">
                <a:ln>
                  <a:noFill/>
                </a:ln>
                <a:solidFill>
                  <a:srgbClr val="000000"/>
                </a:solidFill>
                <a:effectLst/>
                <a:uLnTx/>
                <a:uFillTx/>
                <a:latin typeface="Segoe UI"/>
                <a:ea typeface="+mn-ea"/>
                <a:cs typeface="Segoe UI"/>
                <a:sym typeface="Segoe UI"/>
                <a:rtl val="0"/>
              </a:rPr>
              <a:t> Microsoft. 9 May 2023</a:t>
            </a:r>
          </a:p>
        </p:txBody>
      </p:sp>
    </p:spTree>
    <p:extLst>
      <p:ext uri="{BB962C8B-B14F-4D97-AF65-F5344CB8AC3E}">
        <p14:creationId xmlns:p14="http://schemas.microsoft.com/office/powerpoint/2010/main" val="3270896681"/>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A4CD0CDA-8021-3E7F-305E-38D29985EF43}"/>
              </a:ext>
              <a:ext uri="{C183D7F6-B498-43B3-948B-1728B52AA6E4}">
                <adec:decorative xmlns:adec="http://schemas.microsoft.com/office/drawing/2017/decorative" val="1"/>
              </a:ext>
            </a:extLst>
          </p:cNvPr>
          <p:cNvSpPr/>
          <p:nvPr/>
        </p:nvSpPr>
        <p:spPr bwMode="auto">
          <a:xfrm>
            <a:off x="0" y="4068451"/>
            <a:ext cx="12192000" cy="278954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 name="Title 1">
            <a:extLst>
              <a:ext uri="{FF2B5EF4-FFF2-40B4-BE49-F238E27FC236}">
                <a16:creationId xmlns:a16="http://schemas.microsoft.com/office/drawing/2014/main" id="{92B559EA-9C98-7F53-C34B-BA2B4504FCFB}"/>
              </a:ext>
            </a:extLst>
          </p:cNvPr>
          <p:cNvSpPr>
            <a:spLocks noGrp="1"/>
          </p:cNvSpPr>
          <p:nvPr>
            <p:ph type="title"/>
          </p:nvPr>
        </p:nvSpPr>
        <p:spPr>
          <a:xfrm>
            <a:off x="574816" y="510988"/>
            <a:ext cx="11018520" cy="430887"/>
          </a:xfrm>
        </p:spPr>
        <p:txBody>
          <a:bodyPr/>
          <a:lstStyle/>
          <a:p>
            <a:r>
              <a:rPr lang="en-US"/>
              <a:t>Build a foundation of secure productivity to get AI-ready </a:t>
            </a:r>
          </a:p>
        </p:txBody>
      </p:sp>
      <p:sp>
        <p:nvSpPr>
          <p:cNvPr id="6" name="Rectangle: Rounded Corners 5">
            <a:extLst>
              <a:ext uri="{FF2B5EF4-FFF2-40B4-BE49-F238E27FC236}">
                <a16:creationId xmlns:a16="http://schemas.microsoft.com/office/drawing/2014/main" id="{B6CA6A68-BCDE-105A-C2D7-6268E60BD08F}"/>
              </a:ext>
              <a:ext uri="{C183D7F6-B498-43B3-948B-1728B52AA6E4}">
                <adec:decorative xmlns:adec="http://schemas.microsoft.com/office/drawing/2017/decorative" val="1"/>
              </a:ext>
            </a:extLst>
          </p:cNvPr>
          <p:cNvSpPr/>
          <p:nvPr/>
        </p:nvSpPr>
        <p:spPr bwMode="auto">
          <a:xfrm>
            <a:off x="588260" y="1540861"/>
            <a:ext cx="10865553" cy="4303427"/>
          </a:xfrm>
          <a:prstGeom prst="roundRect">
            <a:avLst>
              <a:gd name="adj" fmla="val 4564"/>
            </a:avLst>
          </a:prstGeom>
          <a:solidFill>
            <a:schemeClr val="bg1">
              <a:lumMod val="85000"/>
              <a:alpha val="81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8" name="Rectangle 7">
            <a:extLst>
              <a:ext uri="{FF2B5EF4-FFF2-40B4-BE49-F238E27FC236}">
                <a16:creationId xmlns:a16="http://schemas.microsoft.com/office/drawing/2014/main" id="{1C153E9E-35A8-03AD-2C6C-1DD00B4529F2}"/>
              </a:ext>
              <a:ext uri="{C183D7F6-B498-43B3-948B-1728B52AA6E4}">
                <adec:decorative xmlns:adec="http://schemas.microsoft.com/office/drawing/2017/decorative" val="1"/>
              </a:ext>
            </a:extLst>
          </p:cNvPr>
          <p:cNvSpPr/>
          <p:nvPr/>
        </p:nvSpPr>
        <p:spPr bwMode="auto">
          <a:xfrm>
            <a:off x="878878" y="2720151"/>
            <a:ext cx="3253275" cy="2824122"/>
          </a:xfrm>
          <a:prstGeom prst="rect">
            <a:avLst/>
          </a:pr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82880" tIns="182880" rIns="182880" bIns="9144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ts val="800"/>
              </a:spcBef>
              <a:spcAft>
                <a:spcPts val="600"/>
              </a:spcAft>
              <a:buClrTx/>
              <a:buSzTx/>
              <a:buFontTx/>
              <a:buNone/>
              <a:tabLst/>
              <a:defRPr/>
            </a:pPr>
            <a:r>
              <a:rPr kumimoji="0" lang="en-US" sz="2000" b="0" i="0" u="none" strike="noStrike" kern="1200" cap="none" spc="0" normalizeH="0" baseline="0" noProof="0">
                <a:ln>
                  <a:noFill/>
                </a:ln>
                <a:effectLst/>
                <a:uLnTx/>
                <a:uFillTx/>
                <a:latin typeface="Segoe UI Semibold"/>
                <a:ea typeface="Segoe UI" pitchFamily="34" charset="0"/>
                <a:cs typeface="Segoe UI"/>
              </a:rPr>
              <a:t>01</a:t>
            </a:r>
          </a:p>
          <a:p>
            <a:pPr marR="0" lvl="0" algn="l" defTabSz="932472" rtl="0" eaLnBrk="1" fontAlgn="base" latinLnBrk="0" hangingPunct="1">
              <a:lnSpc>
                <a:spcPct val="100000"/>
              </a:lnSpc>
              <a:spcBef>
                <a:spcPct val="0"/>
              </a:spcBef>
              <a:spcAft>
                <a:spcPts val="600"/>
              </a:spcAft>
              <a:buClrTx/>
              <a:buSzTx/>
              <a:buFontTx/>
              <a:buNone/>
              <a:tabLst/>
              <a:defRPr/>
            </a:pPr>
            <a:r>
              <a:rPr kumimoji="0" lang="en-US" sz="1800" b="0" i="0" u="none" strike="noStrike" kern="1200" cap="none" spc="0" normalizeH="0" baseline="0" noProof="0">
                <a:ln>
                  <a:noFill/>
                </a:ln>
                <a:solidFill>
                  <a:schemeClr val="accent1"/>
                </a:solidFill>
                <a:effectLst/>
                <a:uLnTx/>
                <a:uFillTx/>
                <a:latin typeface="Segoe UI Semibold" panose="020B0702040204020203" pitchFamily="34" charset="0"/>
                <a:ea typeface="Segoe UI" panose="020B0502040204020203" pitchFamily="34" charset="0"/>
                <a:cs typeface="Segoe UI Semibold" panose="020B0702040204020203" pitchFamily="34" charset="0"/>
              </a:rPr>
              <a:t>Set up a strong Zero-Trust foundations</a:t>
            </a:r>
          </a:p>
          <a:p>
            <a:pPr marR="0" lvl="0" algn="l" defTabSz="932472" rtl="0" eaLnBrk="1" fontAlgn="base" latinLnBrk="0" hangingPunct="1">
              <a:lnSpc>
                <a:spcPct val="100000"/>
              </a:lnSpc>
              <a:spcBef>
                <a:spcPct val="0"/>
              </a:spcBef>
              <a:spcAft>
                <a:spcPts val="600"/>
              </a:spcAft>
              <a:buClrTx/>
              <a:buSzTx/>
              <a:buFontTx/>
              <a:buNone/>
              <a:tabLst/>
              <a:defRPr/>
            </a:pPr>
            <a:r>
              <a:rPr kumimoji="0" lang="en-US" sz="1600" b="0" i="0" u="none" strike="noStrike" kern="0" cap="none" spc="0" normalizeH="0" baseline="0" noProof="0">
                <a:ln>
                  <a:noFill/>
                </a:ln>
                <a:solidFill>
                  <a:srgbClr val="2E2F2E">
                    <a:lumMod val="90000"/>
                    <a:lumOff val="10000"/>
                  </a:srgbClr>
                </a:solidFill>
                <a:effectLst/>
                <a:uLnTx/>
                <a:uFillTx/>
                <a:latin typeface="Segoe UI" panose="020B0502040204020203" pitchFamily="34" charset="0"/>
                <a:ea typeface="Segoe UI" panose="020B0502040204020203" pitchFamily="34" charset="0"/>
                <a:cs typeface="Segoe UI" panose="020B0502040204020203" pitchFamily="34" charset="0"/>
              </a:rPr>
              <a:t>Keep your data safe and defend against advanced cyberthreats. </a:t>
            </a:r>
            <a:endParaRPr kumimoji="0" lang="en-US" sz="2000" b="0" i="0" u="none" strike="noStrike" kern="0" cap="none" spc="0" normalizeH="0" baseline="0" noProof="0">
              <a:ln>
                <a:noFill/>
              </a:ln>
              <a:solidFill>
                <a:srgbClr val="0078D4"/>
              </a:solidFill>
              <a:effectLst/>
              <a:uLnTx/>
              <a:uFillTx/>
              <a:latin typeface="Segoe UI Semibold"/>
              <a:ea typeface="Segoe UI" pitchFamily="34" charset="0"/>
              <a:cs typeface="Segoe UI" pitchFamily="34" charset="0"/>
            </a:endParaRPr>
          </a:p>
          <a:p>
            <a:pPr marL="0" marR="0" lvl="0" indent="0" algn="l" defTabSz="932472" rtl="0" eaLnBrk="1" fontAlgn="base" latinLnBrk="0" hangingPunct="1">
              <a:lnSpc>
                <a:spcPct val="100000"/>
              </a:lnSpc>
              <a:spcBef>
                <a:spcPts val="800"/>
              </a:spcBef>
              <a:spcAft>
                <a:spcPts val="0"/>
              </a:spcAft>
              <a:buClrTx/>
              <a:buSzTx/>
              <a:buFontTx/>
              <a:buNone/>
              <a:tabLst/>
              <a:defRPr/>
            </a:pPr>
            <a:endParaRPr kumimoji="0" lang="en-US" sz="1600" b="0" i="0" u="none" strike="noStrike" kern="1200" cap="none" spc="0" normalizeH="0" baseline="0" noProof="0">
              <a:ln>
                <a:noFill/>
              </a:ln>
              <a:solidFill>
                <a:srgbClr val="5D5BD4"/>
              </a:solidFill>
              <a:effectLst/>
              <a:uLnTx/>
              <a:uFillTx/>
              <a:latin typeface="Segoe UI Semibold"/>
              <a:ea typeface="Segoe UI" pitchFamily="34" charset="0"/>
              <a:cs typeface="Segoe UI"/>
            </a:endParaRPr>
          </a:p>
        </p:txBody>
      </p:sp>
      <p:sp>
        <p:nvSpPr>
          <p:cNvPr id="18" name="Rectangle 17">
            <a:extLst>
              <a:ext uri="{FF2B5EF4-FFF2-40B4-BE49-F238E27FC236}">
                <a16:creationId xmlns:a16="http://schemas.microsoft.com/office/drawing/2014/main" id="{0BE69940-7A62-603B-3684-3D1FE0CBBF6E}"/>
              </a:ext>
              <a:ext uri="{C183D7F6-B498-43B3-948B-1728B52AA6E4}">
                <adec:decorative xmlns:adec="http://schemas.microsoft.com/office/drawing/2017/decorative" val="1"/>
              </a:ext>
            </a:extLst>
          </p:cNvPr>
          <p:cNvSpPr/>
          <p:nvPr/>
        </p:nvSpPr>
        <p:spPr bwMode="auto">
          <a:xfrm>
            <a:off x="4422939" y="2720150"/>
            <a:ext cx="3208206" cy="2824121"/>
          </a:xfrm>
          <a:prstGeom prst="rect">
            <a:avLst/>
          </a:pr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82880" tIns="182880" rIns="182880" bIns="91440" numCol="1" spcCol="0" rtlCol="0" fromWordArt="0" anchor="t" anchorCtr="0" forceAA="0" compatLnSpc="1">
            <a:prstTxWarp prst="textNoShape">
              <a:avLst/>
            </a:prstTxWarp>
            <a:noAutofit/>
          </a:bodyPr>
          <a:lstStyle/>
          <a:p>
            <a:pPr defTabSz="932472" fontAlgn="base">
              <a:spcBef>
                <a:spcPts val="800"/>
              </a:spcBef>
              <a:spcAft>
                <a:spcPts val="600"/>
              </a:spcAft>
            </a:pPr>
            <a:r>
              <a:rPr lang="en-US" sz="2000">
                <a:latin typeface="Segoe UI Semibold"/>
                <a:cs typeface="Segoe UI"/>
              </a:rPr>
              <a:t>02</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800" b="0" i="0" u="none" strike="noStrike" kern="1200" cap="none" spc="0" normalizeH="0" baseline="0" noProof="0">
                <a:ln>
                  <a:noFill/>
                </a:ln>
                <a:solidFill>
                  <a:schemeClr val="accent1"/>
                </a:solidFill>
                <a:effectLst/>
                <a:uLnTx/>
                <a:uFillTx/>
                <a:latin typeface="Segoe UI Semibold" panose="020B0702040204020203" pitchFamily="34" charset="0"/>
                <a:ea typeface="Segoe UI" panose="020B0502040204020203" pitchFamily="34" charset="0"/>
                <a:cs typeface="Segoe UI Semibold" panose="020B0702040204020203" pitchFamily="34" charset="0"/>
              </a:rPr>
              <a:t>Simplify endpoint management </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600" b="0" i="0" u="none" strike="noStrike" kern="0" cap="none" spc="0" normalizeH="0" baseline="0" noProof="0">
                <a:ln>
                  <a:noFill/>
                </a:ln>
                <a:solidFill>
                  <a:srgbClr val="2E2F2E">
                    <a:lumMod val="90000"/>
                    <a:lumOff val="10000"/>
                  </a:srgbClr>
                </a:solidFill>
                <a:effectLst/>
                <a:uLnTx/>
                <a:uFillTx/>
                <a:latin typeface="Segoe UI" panose="020B0502040204020203" pitchFamily="34" charset="0"/>
                <a:ea typeface="Segoe UI" panose="020B0502040204020203" pitchFamily="34" charset="0"/>
                <a:cs typeface="Segoe UI" panose="020B0502040204020203" pitchFamily="34" charset="0"/>
              </a:rPr>
              <a:t>Easily enable remote desktop access and control which devices and users can access your work data.</a:t>
            </a:r>
            <a:endParaRPr lang="en-US" sz="2000">
              <a:latin typeface="Segoe UI Semibold"/>
              <a:cs typeface="Segoe UI"/>
            </a:endParaRPr>
          </a:p>
        </p:txBody>
      </p:sp>
      <p:sp>
        <p:nvSpPr>
          <p:cNvPr id="25" name="Rectangle 24">
            <a:extLst>
              <a:ext uri="{FF2B5EF4-FFF2-40B4-BE49-F238E27FC236}">
                <a16:creationId xmlns:a16="http://schemas.microsoft.com/office/drawing/2014/main" id="{22CE69AD-262E-5592-49E5-393916FFB058}"/>
              </a:ext>
              <a:ext uri="{C183D7F6-B498-43B3-948B-1728B52AA6E4}">
                <adec:decorative xmlns:adec="http://schemas.microsoft.com/office/drawing/2017/decorative" val="1"/>
              </a:ext>
            </a:extLst>
          </p:cNvPr>
          <p:cNvSpPr/>
          <p:nvPr/>
        </p:nvSpPr>
        <p:spPr bwMode="auto">
          <a:xfrm>
            <a:off x="7921930" y="2720151"/>
            <a:ext cx="3208206" cy="2824120"/>
          </a:xfrm>
          <a:prstGeom prst="rect">
            <a:avLst/>
          </a:pr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82880" tIns="182880" rIns="182880" bIns="91440" numCol="1" spcCol="0" rtlCol="0" fromWordArt="0" anchor="t" anchorCtr="0" forceAA="0" compatLnSpc="1">
            <a:prstTxWarp prst="textNoShape">
              <a:avLst/>
            </a:prstTxWarp>
            <a:noAutofit/>
          </a:bodyPr>
          <a:lstStyle/>
          <a:p>
            <a:pPr defTabSz="932472" fontAlgn="base">
              <a:spcBef>
                <a:spcPts val="800"/>
              </a:spcBef>
              <a:spcAft>
                <a:spcPts val="600"/>
              </a:spcAft>
            </a:pPr>
            <a:r>
              <a:rPr lang="en-US" sz="2000">
                <a:latin typeface="Segoe UI Semibold"/>
                <a:cs typeface="Segoe UI"/>
              </a:rPr>
              <a:t>03</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800" b="0" i="0" u="none" strike="noStrike" kern="1200" cap="none" spc="0" normalizeH="0" baseline="0" noProof="0">
                <a:ln>
                  <a:noFill/>
                </a:ln>
                <a:solidFill>
                  <a:srgbClr val="0078D4"/>
                </a:solidFill>
                <a:effectLst/>
                <a:uLnTx/>
                <a:uFillTx/>
                <a:latin typeface="Segoe UI Semibold" panose="020B0702040204020203" pitchFamily="34" charset="0"/>
                <a:ea typeface="Segoe UI" panose="020B0502040204020203" pitchFamily="34" charset="0"/>
                <a:cs typeface="Segoe UI Semibold" panose="020B0702040204020203" pitchFamily="34" charset="0"/>
              </a:rPr>
              <a:t>Unleash intelligent productivity</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600" b="0" i="0" u="none" strike="noStrike" kern="0" cap="none" spc="0" normalizeH="0" baseline="0" noProof="0">
                <a:ln>
                  <a:noFill/>
                </a:ln>
                <a:solidFill>
                  <a:srgbClr val="2E2F2E">
                    <a:lumMod val="90000"/>
                    <a:lumOff val="10000"/>
                  </a:srgbClr>
                </a:solidFill>
                <a:effectLst/>
                <a:uLnTx/>
                <a:uFillTx/>
                <a:latin typeface="Segoe UI" panose="020B0502040204020203" pitchFamily="34" charset="0"/>
                <a:ea typeface="Segoe UI" panose="020B0502040204020203" pitchFamily="34" charset="0"/>
                <a:cs typeface="Segoe UI" panose="020B0502040204020203" pitchFamily="34" charset="0"/>
              </a:rPr>
              <a:t>Save money and do more with a single platform and get ready for a new way to work with AI.</a:t>
            </a:r>
            <a:endParaRPr lang="en-US" sz="2000">
              <a:latin typeface="Segoe UI Semibold"/>
              <a:cs typeface="Segoe UI"/>
            </a:endParaRPr>
          </a:p>
        </p:txBody>
      </p:sp>
      <p:sp>
        <p:nvSpPr>
          <p:cNvPr id="5" name="Text Placeholder 4">
            <a:extLst>
              <a:ext uri="{FF2B5EF4-FFF2-40B4-BE49-F238E27FC236}">
                <a16:creationId xmlns:a16="http://schemas.microsoft.com/office/drawing/2014/main" id="{4EEA6B01-9A5B-30FF-4330-7D35FD798692}"/>
              </a:ext>
            </a:extLst>
          </p:cNvPr>
          <p:cNvSpPr>
            <a:spLocks noGrp="1"/>
          </p:cNvSpPr>
          <p:nvPr>
            <p:ph type="body" sz="quarter" idx="10"/>
          </p:nvPr>
        </p:nvSpPr>
        <p:spPr>
          <a:xfrm>
            <a:off x="878878" y="1820053"/>
            <a:ext cx="10204450" cy="969496"/>
          </a:xfrm>
        </p:spPr>
        <p:txBody>
          <a:bodyPr/>
          <a:lstStyle/>
          <a:p>
            <a:r>
              <a:rPr lang="en-US" sz="1600"/>
              <a:t>With Microsoft 365 Business Premium, you can safely run your business from anywhere with a secure, comprehensive, AI-powered cloud solution that makes hybrid work, work.</a:t>
            </a:r>
          </a:p>
          <a:p>
            <a:endParaRPr lang="en-US" sz="1600"/>
          </a:p>
        </p:txBody>
      </p:sp>
    </p:spTree>
    <p:extLst>
      <p:ext uri="{BB962C8B-B14F-4D97-AF65-F5344CB8AC3E}">
        <p14:creationId xmlns:p14="http://schemas.microsoft.com/office/powerpoint/2010/main" val="1276996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42" presetClass="path" presetSubtype="0" decel="100000" fill="hold" grpId="1" nodeType="withEffect">
                                  <p:stCondLst>
                                    <p:cond delay="0"/>
                                  </p:stCondLst>
                                  <p:childTnLst>
                                    <p:animMotion origin="layout" path="M -1.45833E-6 2.96296E-6 L -1.45833E-6 0.04166 " pathEditMode="relative" rAng="0" ptsTypes="AA">
                                      <p:cBhvr>
                                        <p:cTn id="9" dur="750" spd="-100000" fill="hold"/>
                                        <p:tgtEl>
                                          <p:spTgt spid="6"/>
                                        </p:tgtEl>
                                        <p:attrNameLst>
                                          <p:attrName>ppt_x</p:attrName>
                                          <p:attrName>ppt_y</p:attrName>
                                        </p:attrNameLst>
                                      </p:cBhvr>
                                      <p:rCtr x="0" y="2083"/>
                                    </p:animMotion>
                                  </p:childTnLst>
                                </p:cTn>
                              </p:par>
                              <p:par>
                                <p:cTn id="10" presetID="10"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42" presetClass="path" presetSubtype="0" decel="100000" fill="hold" grpId="1" nodeType="withEffect">
                                  <p:stCondLst>
                                    <p:cond delay="0"/>
                                  </p:stCondLst>
                                  <p:childTnLst>
                                    <p:animMotion origin="layout" path="M -1.45833E-6 2.96296E-6 L -1.45833E-6 0.04166 " pathEditMode="relative" rAng="0" ptsTypes="AA">
                                      <p:cBhvr>
                                        <p:cTn id="14" dur="750" spd="-100000" fill="hold"/>
                                        <p:tgtEl>
                                          <p:spTgt spid="5"/>
                                        </p:tgtEl>
                                        <p:attrNameLst>
                                          <p:attrName>ppt_x</p:attrName>
                                          <p:attrName>ppt_y</p:attrName>
                                        </p:attrNameLst>
                                      </p:cBhvr>
                                      <p:rCtr x="0" y="2083"/>
                                    </p:animMotion>
                                  </p:childTnLst>
                                </p:cTn>
                              </p:par>
                              <p:par>
                                <p:cTn id="15" presetID="10" presetClass="entr" presetSubtype="0" fill="hold" grpId="0" nodeType="withEffect">
                                  <p:stCondLst>
                                    <p:cond delay="1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par>
                                <p:cTn id="18" presetID="42" presetClass="path" presetSubtype="0" decel="100000" fill="hold" grpId="1" nodeType="withEffect">
                                  <p:stCondLst>
                                    <p:cond delay="100"/>
                                  </p:stCondLst>
                                  <p:childTnLst>
                                    <p:animMotion origin="layout" path="M 1.25E-6 -3.33333E-6 L 1.25E-6 -0.03703 " pathEditMode="relative" rAng="0" ptsTypes="AA">
                                      <p:cBhvr>
                                        <p:cTn id="19" dur="750" spd="-100000" fill="hold"/>
                                        <p:tgtEl>
                                          <p:spTgt spid="8"/>
                                        </p:tgtEl>
                                        <p:attrNameLst>
                                          <p:attrName>ppt_x</p:attrName>
                                          <p:attrName>ppt_y</p:attrName>
                                        </p:attrNameLst>
                                      </p:cBhvr>
                                      <p:rCtr x="0" y="-1852"/>
                                    </p:animMotion>
                                  </p:childTnLst>
                                </p:cTn>
                              </p:par>
                              <p:par>
                                <p:cTn id="20" presetID="10" presetClass="entr" presetSubtype="0" fill="hold" grpId="0" nodeType="withEffect">
                                  <p:stCondLst>
                                    <p:cond delay="20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42" presetClass="path" presetSubtype="0" decel="100000" fill="hold" grpId="1" nodeType="withEffect">
                                  <p:stCondLst>
                                    <p:cond delay="200"/>
                                  </p:stCondLst>
                                  <p:childTnLst>
                                    <p:animMotion origin="layout" path="M 1.25E-6 -3.33333E-6 L 1.25E-6 -0.03703 " pathEditMode="relative" rAng="0" ptsTypes="AA">
                                      <p:cBhvr>
                                        <p:cTn id="24" dur="750" spd="-100000" fill="hold"/>
                                        <p:tgtEl>
                                          <p:spTgt spid="18"/>
                                        </p:tgtEl>
                                        <p:attrNameLst>
                                          <p:attrName>ppt_x</p:attrName>
                                          <p:attrName>ppt_y</p:attrName>
                                        </p:attrNameLst>
                                      </p:cBhvr>
                                      <p:rCtr x="0" y="-1852"/>
                                    </p:animMotion>
                                  </p:childTnLst>
                                </p:cTn>
                              </p:par>
                              <p:par>
                                <p:cTn id="25" presetID="10" presetClass="entr" presetSubtype="0" fill="hold" grpId="0" nodeType="withEffect">
                                  <p:stCondLst>
                                    <p:cond delay="30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par>
                                <p:cTn id="28" presetID="42" presetClass="path" presetSubtype="0" decel="100000" fill="hold" grpId="1" nodeType="withEffect">
                                  <p:stCondLst>
                                    <p:cond delay="300"/>
                                  </p:stCondLst>
                                  <p:childTnLst>
                                    <p:animMotion origin="layout" path="M 1.25E-6 -3.33333E-6 L 1.25E-6 -0.03703 " pathEditMode="relative" rAng="0" ptsTypes="AA">
                                      <p:cBhvr>
                                        <p:cTn id="29" dur="750" spd="-100000" fill="hold"/>
                                        <p:tgtEl>
                                          <p:spTgt spid="25"/>
                                        </p:tgtEl>
                                        <p:attrNameLst>
                                          <p:attrName>ppt_x</p:attrName>
                                          <p:attrName>ppt_y</p:attrName>
                                        </p:attrNameLst>
                                      </p:cBhvr>
                                      <p:rCtr x="0" y="-185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8" grpId="0" animBg="1"/>
      <p:bldP spid="8" grpId="1" animBg="1"/>
      <p:bldP spid="18" grpId="0" animBg="1"/>
      <p:bldP spid="18" grpId="1" animBg="1"/>
      <p:bldP spid="25" grpId="0" animBg="1"/>
      <p:bldP spid="25" grpId="1" animBg="1"/>
      <p:bldP spid="5" grpId="0"/>
      <p:bldP spid="5"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CE07EA-727C-903E-8A3E-B62F28500F00}"/>
              </a:ext>
            </a:extLst>
          </p:cNvPr>
          <p:cNvSpPr>
            <a:spLocks noGrp="1"/>
          </p:cNvSpPr>
          <p:nvPr>
            <p:ph type="title"/>
          </p:nvPr>
        </p:nvSpPr>
        <p:spPr/>
        <p:txBody>
          <a:bodyPr/>
          <a:lstStyle/>
          <a:p>
            <a:r>
              <a:rPr lang="en-US"/>
              <a:t>What we’ll cover…</a:t>
            </a:r>
          </a:p>
        </p:txBody>
      </p:sp>
      <p:sp>
        <p:nvSpPr>
          <p:cNvPr id="5" name="TextBox 4">
            <a:extLst>
              <a:ext uri="{FF2B5EF4-FFF2-40B4-BE49-F238E27FC236}">
                <a16:creationId xmlns:a16="http://schemas.microsoft.com/office/drawing/2014/main" id="{A3690878-371A-42DA-6368-EF965144B56A}"/>
              </a:ext>
            </a:extLst>
          </p:cNvPr>
          <p:cNvSpPr txBox="1"/>
          <p:nvPr/>
        </p:nvSpPr>
        <p:spPr>
          <a:xfrm>
            <a:off x="5259432" y="1176440"/>
            <a:ext cx="5704776" cy="850392"/>
          </a:xfrm>
          <a:prstGeom prst="rect">
            <a:avLst/>
          </a:prstGeom>
          <a:noFill/>
        </p:spPr>
        <p:txBody>
          <a:bodyPr rot="0" spcFirstLastPara="0" vertOverflow="overflow" horzOverflow="overflow" vert="horz" wrap="square" lIns="0" tIns="146304" rIns="182880" bIns="146304" numCol="1" spcCol="0" rtlCol="0" fromWordArt="0" anchor="ctr" anchorCtr="0" forceAA="0" compatLnSpc="1">
            <a:prstTxWarp prst="textNoShape">
              <a:avLst/>
            </a:prstTxWarp>
            <a:spAutoFit/>
          </a:bodyPr>
          <a:lstStyle/>
          <a:p>
            <a:pPr marL="630936" indent="-630936">
              <a:spcAft>
                <a:spcPts val="600"/>
              </a:spcAft>
            </a:pPr>
            <a:r>
              <a:rPr lang="en-US" sz="1800">
                <a:solidFill>
                  <a:srgbClr val="000000"/>
                </a:solidFill>
                <a:latin typeface="Segoe UI"/>
              </a:rPr>
              <a:t>	What are the key challenges that small and </a:t>
            </a:r>
            <a:br>
              <a:rPr lang="en-US" sz="1800">
                <a:solidFill>
                  <a:srgbClr val="000000"/>
                </a:solidFill>
                <a:latin typeface="Segoe UI"/>
              </a:rPr>
            </a:br>
            <a:r>
              <a:rPr lang="en-US" sz="1800">
                <a:solidFill>
                  <a:srgbClr val="000000"/>
                </a:solidFill>
                <a:latin typeface="Segoe UI"/>
              </a:rPr>
              <a:t>medium business face in a hybrid work world? </a:t>
            </a:r>
            <a:endParaRPr lang="en-US" sz="1800">
              <a:solidFill>
                <a:srgbClr val="000000"/>
              </a:solidFill>
              <a:cs typeface="Segoe UI"/>
            </a:endParaRPr>
          </a:p>
        </p:txBody>
      </p:sp>
      <p:sp>
        <p:nvSpPr>
          <p:cNvPr id="13" name="TextBox 12">
            <a:extLst>
              <a:ext uri="{FF2B5EF4-FFF2-40B4-BE49-F238E27FC236}">
                <a16:creationId xmlns:a16="http://schemas.microsoft.com/office/drawing/2014/main" id="{BFE444D1-D264-4738-6AE6-6F037E5D9EAD}"/>
              </a:ext>
            </a:extLst>
          </p:cNvPr>
          <p:cNvSpPr txBox="1"/>
          <p:nvPr/>
        </p:nvSpPr>
        <p:spPr>
          <a:xfrm>
            <a:off x="5259432" y="2160301"/>
            <a:ext cx="5704776" cy="572464"/>
          </a:xfrm>
          <a:prstGeom prst="rect">
            <a:avLst/>
          </a:prstGeom>
          <a:noFill/>
        </p:spPr>
        <p:txBody>
          <a:bodyPr rot="0" spcFirstLastPara="0" vertOverflow="overflow" horzOverflow="overflow" vert="horz" wrap="square" lIns="0" tIns="146304" rIns="182880" bIns="146304" numCol="1" spcCol="0" rtlCol="0" fromWordArt="0" anchor="ctr" anchorCtr="0" forceAA="0" compatLnSpc="1">
            <a:prstTxWarp prst="textNoShape">
              <a:avLst/>
            </a:prstTxWarp>
            <a:spAutoFit/>
          </a:bodyPr>
          <a:lstStyle/>
          <a:p>
            <a:pPr marL="630936" indent="-630936">
              <a:spcAft>
                <a:spcPts val="600"/>
              </a:spcAft>
            </a:pPr>
            <a:r>
              <a:rPr lang="en-US" sz="1800">
                <a:solidFill>
                  <a:srgbClr val="000000"/>
                </a:solidFill>
              </a:rPr>
              <a:t>	Why should you trust Microsoft for security?</a:t>
            </a:r>
          </a:p>
        </p:txBody>
      </p:sp>
      <p:sp>
        <p:nvSpPr>
          <p:cNvPr id="14" name="TextBox 13">
            <a:extLst>
              <a:ext uri="{FF2B5EF4-FFF2-40B4-BE49-F238E27FC236}">
                <a16:creationId xmlns:a16="http://schemas.microsoft.com/office/drawing/2014/main" id="{44F9F7E9-3920-CF3D-8ACD-7112526A0B3B}"/>
              </a:ext>
            </a:extLst>
          </p:cNvPr>
          <p:cNvSpPr txBox="1"/>
          <p:nvPr/>
        </p:nvSpPr>
        <p:spPr>
          <a:xfrm>
            <a:off x="5259432" y="2866234"/>
            <a:ext cx="5704776" cy="849463"/>
          </a:xfrm>
          <a:prstGeom prst="rect">
            <a:avLst/>
          </a:prstGeom>
          <a:noFill/>
        </p:spPr>
        <p:txBody>
          <a:bodyPr rot="0" spcFirstLastPara="0" vertOverflow="overflow" horzOverflow="overflow" vert="horz" wrap="square" lIns="0" tIns="146304" rIns="182880" bIns="146304" numCol="1" spcCol="0" rtlCol="0" fromWordArt="0" anchor="ctr" anchorCtr="0" forceAA="0" compatLnSpc="1">
            <a:prstTxWarp prst="textNoShape">
              <a:avLst/>
            </a:prstTxWarp>
            <a:spAutoFit/>
          </a:bodyPr>
          <a:lstStyle/>
          <a:p>
            <a:pPr marL="630936" indent="-630936">
              <a:spcAft>
                <a:spcPts val="600"/>
              </a:spcAft>
            </a:pPr>
            <a:r>
              <a:rPr lang="en-US" sz="1800">
                <a:solidFill>
                  <a:srgbClr val="000000"/>
                </a:solidFill>
              </a:rPr>
              <a:t>	How does Microsoft 365 Business Premium help in reducing your IT cost and complexity?</a:t>
            </a:r>
            <a:r>
              <a:rPr lang="en-US" sz="1800">
                <a:solidFill>
                  <a:srgbClr val="000000"/>
                </a:solidFill>
                <a:ea typeface="Segoe UI"/>
                <a:cs typeface="Segoe UI"/>
              </a:rPr>
              <a:t>​</a:t>
            </a:r>
            <a:endParaRPr lang="en-US" sz="1800">
              <a:solidFill>
                <a:srgbClr val="000000"/>
              </a:solidFill>
              <a:cs typeface="Segoe UI"/>
            </a:endParaRPr>
          </a:p>
        </p:txBody>
      </p:sp>
      <p:sp>
        <p:nvSpPr>
          <p:cNvPr id="15" name="TextBox 14">
            <a:extLst>
              <a:ext uri="{FF2B5EF4-FFF2-40B4-BE49-F238E27FC236}">
                <a16:creationId xmlns:a16="http://schemas.microsoft.com/office/drawing/2014/main" id="{850E58D0-1002-A296-91F1-13A552956753}"/>
              </a:ext>
            </a:extLst>
          </p:cNvPr>
          <p:cNvSpPr txBox="1"/>
          <p:nvPr/>
        </p:nvSpPr>
        <p:spPr>
          <a:xfrm>
            <a:off x="5259432" y="3849166"/>
            <a:ext cx="5704776" cy="849463"/>
          </a:xfrm>
          <a:prstGeom prst="rect">
            <a:avLst/>
          </a:prstGeom>
          <a:noFill/>
        </p:spPr>
        <p:txBody>
          <a:bodyPr rot="0" spcFirstLastPara="0" vertOverflow="overflow" horzOverflow="overflow" vert="horz" wrap="square" lIns="0" tIns="146304" rIns="182880" bIns="146304" numCol="1" spcCol="0" rtlCol="0" fromWordArt="0" anchor="ctr" anchorCtr="0" forceAA="0" compatLnSpc="1">
            <a:prstTxWarp prst="textNoShape">
              <a:avLst/>
            </a:prstTxWarp>
            <a:spAutoFit/>
          </a:bodyPr>
          <a:lstStyle/>
          <a:p>
            <a:pPr marL="630936" indent="-630936">
              <a:spcAft>
                <a:spcPts val="600"/>
              </a:spcAft>
            </a:pPr>
            <a:r>
              <a:rPr lang="en-US" sz="1800">
                <a:solidFill>
                  <a:srgbClr val="000000"/>
                </a:solidFill>
              </a:rPr>
              <a:t>	How does Microsoft 365 Business Premium enable secure productivity?</a:t>
            </a:r>
            <a:endParaRPr lang="en-US" sz="1800">
              <a:solidFill>
                <a:srgbClr val="000000"/>
              </a:solidFill>
              <a:cs typeface="Segoe UI"/>
            </a:endParaRPr>
          </a:p>
        </p:txBody>
      </p:sp>
      <p:sp>
        <p:nvSpPr>
          <p:cNvPr id="16" name="TextBox 15">
            <a:extLst>
              <a:ext uri="{FF2B5EF4-FFF2-40B4-BE49-F238E27FC236}">
                <a16:creationId xmlns:a16="http://schemas.microsoft.com/office/drawing/2014/main" id="{F1D11BCA-30E8-4CB1-12C3-376446FCDD1F}"/>
              </a:ext>
            </a:extLst>
          </p:cNvPr>
          <p:cNvSpPr txBox="1"/>
          <p:nvPr/>
        </p:nvSpPr>
        <p:spPr>
          <a:xfrm>
            <a:off x="5259432" y="4832097"/>
            <a:ext cx="5704776" cy="849463"/>
          </a:xfrm>
          <a:prstGeom prst="rect">
            <a:avLst/>
          </a:prstGeom>
          <a:noFill/>
        </p:spPr>
        <p:txBody>
          <a:bodyPr rot="0" spcFirstLastPara="0" vertOverflow="overflow" horzOverflow="overflow" vert="horz" wrap="square" lIns="0" tIns="146304" rIns="182880" bIns="146304" numCol="1" spcCol="0" rtlCol="0" fromWordArt="0" anchor="ctr" anchorCtr="0" forceAA="0" compatLnSpc="1">
            <a:prstTxWarp prst="textNoShape">
              <a:avLst/>
            </a:prstTxWarp>
            <a:spAutoFit/>
          </a:bodyPr>
          <a:lstStyle/>
          <a:p>
            <a:pPr marL="630936" indent="-630936">
              <a:spcAft>
                <a:spcPts val="600"/>
              </a:spcAft>
            </a:pPr>
            <a:r>
              <a:rPr lang="en-US" sz="1800">
                <a:solidFill>
                  <a:srgbClr val="000000"/>
                </a:solidFill>
              </a:rPr>
              <a:t>	How can you get ready for Microsoft 365 Copilot? </a:t>
            </a:r>
          </a:p>
        </p:txBody>
      </p:sp>
      <p:sp>
        <p:nvSpPr>
          <p:cNvPr id="3" name="Freeform 5">
            <a:extLst>
              <a:ext uri="{FF2B5EF4-FFF2-40B4-BE49-F238E27FC236}">
                <a16:creationId xmlns:a16="http://schemas.microsoft.com/office/drawing/2014/main" id="{9CB744A3-3826-3003-8501-228F4793B23F}"/>
              </a:ext>
              <a:ext uri="{C183D7F6-B498-43B3-948B-1728B52AA6E4}">
                <adec:decorative xmlns:adec="http://schemas.microsoft.com/office/drawing/2017/decorative" val="1"/>
              </a:ext>
            </a:extLst>
          </p:cNvPr>
          <p:cNvSpPr>
            <a:spLocks/>
          </p:cNvSpPr>
          <p:nvPr/>
        </p:nvSpPr>
        <p:spPr bwMode="auto">
          <a:xfrm>
            <a:off x="5301151" y="1456648"/>
            <a:ext cx="179786" cy="289976"/>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Freeform 5">
            <a:extLst>
              <a:ext uri="{FF2B5EF4-FFF2-40B4-BE49-F238E27FC236}">
                <a16:creationId xmlns:a16="http://schemas.microsoft.com/office/drawing/2014/main" id="{19817C22-916D-7168-EB28-4AB1DE360890}"/>
              </a:ext>
              <a:ext uri="{C183D7F6-B498-43B3-948B-1728B52AA6E4}">
                <adec:decorative xmlns:adec="http://schemas.microsoft.com/office/drawing/2017/decorative" val="1"/>
              </a:ext>
            </a:extLst>
          </p:cNvPr>
          <p:cNvSpPr>
            <a:spLocks/>
          </p:cNvSpPr>
          <p:nvPr/>
        </p:nvSpPr>
        <p:spPr bwMode="auto">
          <a:xfrm>
            <a:off x="5301151" y="2301545"/>
            <a:ext cx="179786" cy="289976"/>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5">
            <a:extLst>
              <a:ext uri="{FF2B5EF4-FFF2-40B4-BE49-F238E27FC236}">
                <a16:creationId xmlns:a16="http://schemas.microsoft.com/office/drawing/2014/main" id="{966FD635-E02F-6DD4-947B-6CF06EE84A11}"/>
              </a:ext>
              <a:ext uri="{C183D7F6-B498-43B3-948B-1728B52AA6E4}">
                <adec:decorative xmlns:adec="http://schemas.microsoft.com/office/drawing/2017/decorative" val="1"/>
              </a:ext>
            </a:extLst>
          </p:cNvPr>
          <p:cNvSpPr>
            <a:spLocks/>
          </p:cNvSpPr>
          <p:nvPr/>
        </p:nvSpPr>
        <p:spPr bwMode="auto">
          <a:xfrm>
            <a:off x="5301151" y="3145977"/>
            <a:ext cx="179786" cy="289976"/>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5">
            <a:extLst>
              <a:ext uri="{FF2B5EF4-FFF2-40B4-BE49-F238E27FC236}">
                <a16:creationId xmlns:a16="http://schemas.microsoft.com/office/drawing/2014/main" id="{D9C2BB97-CB9F-56B2-0758-D3315A3CE2C3}"/>
              </a:ext>
              <a:ext uri="{C183D7F6-B498-43B3-948B-1728B52AA6E4}">
                <adec:decorative xmlns:adec="http://schemas.microsoft.com/office/drawing/2017/decorative" val="1"/>
              </a:ext>
            </a:extLst>
          </p:cNvPr>
          <p:cNvSpPr>
            <a:spLocks/>
          </p:cNvSpPr>
          <p:nvPr/>
        </p:nvSpPr>
        <p:spPr bwMode="auto">
          <a:xfrm>
            <a:off x="5301151" y="4128909"/>
            <a:ext cx="179786" cy="289976"/>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5">
            <a:extLst>
              <a:ext uri="{FF2B5EF4-FFF2-40B4-BE49-F238E27FC236}">
                <a16:creationId xmlns:a16="http://schemas.microsoft.com/office/drawing/2014/main" id="{BBFEB601-643F-CB70-B7FC-480C0F638F96}"/>
              </a:ext>
              <a:ext uri="{C183D7F6-B498-43B3-948B-1728B52AA6E4}">
                <adec:decorative xmlns:adec="http://schemas.microsoft.com/office/drawing/2017/decorative" val="1"/>
              </a:ext>
            </a:extLst>
          </p:cNvPr>
          <p:cNvSpPr>
            <a:spLocks/>
          </p:cNvSpPr>
          <p:nvPr/>
        </p:nvSpPr>
        <p:spPr bwMode="auto">
          <a:xfrm>
            <a:off x="5301151" y="5111376"/>
            <a:ext cx="179786" cy="289976"/>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276285318"/>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A339CA-FE71-689B-20F1-FADA03EB4979}"/>
              </a:ext>
            </a:extLst>
          </p:cNvPr>
          <p:cNvSpPr>
            <a:spLocks noGrp="1"/>
          </p:cNvSpPr>
          <p:nvPr>
            <p:ph type="title"/>
          </p:nvPr>
        </p:nvSpPr>
        <p:spPr>
          <a:xfrm>
            <a:off x="588263" y="2425541"/>
            <a:ext cx="4167887" cy="1107996"/>
          </a:xfrm>
        </p:spPr>
        <p:txBody>
          <a:bodyPr wrap="square" anchor="b">
            <a:normAutofit/>
          </a:bodyPr>
          <a:lstStyle/>
          <a:p>
            <a:pPr>
              <a:lnSpc>
                <a:spcPct val="90000"/>
              </a:lnSpc>
            </a:pPr>
            <a:r>
              <a:rPr lang="en-US" sz="2500" noProof="0" dirty="0"/>
              <a:t>Build a Zero-Trust foundation</a:t>
            </a:r>
            <a:br>
              <a:rPr lang="en-US" sz="2500" noProof="0" dirty="0"/>
            </a:br>
            <a:endParaRPr lang="en-US" sz="2500" dirty="0"/>
          </a:p>
        </p:txBody>
      </p:sp>
      <p:sp>
        <p:nvSpPr>
          <p:cNvPr id="7" name="Text Placeholder 6">
            <a:extLst>
              <a:ext uri="{FF2B5EF4-FFF2-40B4-BE49-F238E27FC236}">
                <a16:creationId xmlns:a16="http://schemas.microsoft.com/office/drawing/2014/main" id="{7201AC41-A957-0030-518A-49A4410C3529}"/>
              </a:ext>
            </a:extLst>
          </p:cNvPr>
          <p:cNvSpPr>
            <a:spLocks noGrp="1"/>
          </p:cNvSpPr>
          <p:nvPr>
            <p:ph type="body" sz="quarter" idx="12"/>
          </p:nvPr>
        </p:nvSpPr>
        <p:spPr>
          <a:xfrm>
            <a:off x="591567" y="3287316"/>
            <a:ext cx="4164583" cy="572651"/>
          </a:xfrm>
        </p:spPr>
        <p:txBody>
          <a:bodyPr wrap="square">
            <a:noAutofit/>
          </a:bodyPr>
          <a:lstStyle/>
          <a:p>
            <a:pPr>
              <a:lnSpc>
                <a:spcPct val="90000"/>
              </a:lnSpc>
              <a:spcAft>
                <a:spcPts val="600"/>
              </a:spcAft>
            </a:pPr>
            <a:r>
              <a:rPr lang="en-US" sz="1800" noProof="0" dirty="0">
                <a:solidFill>
                  <a:srgbClr val="0078D4"/>
                </a:solidFill>
              </a:rPr>
              <a:t>Keep your data safe and defend against advanced cyberthreats </a:t>
            </a:r>
          </a:p>
          <a:p>
            <a:pPr>
              <a:lnSpc>
                <a:spcPct val="90000"/>
              </a:lnSpc>
              <a:spcAft>
                <a:spcPts val="600"/>
              </a:spcAft>
            </a:pPr>
            <a:endParaRPr lang="en-US" sz="1100" dirty="0"/>
          </a:p>
        </p:txBody>
      </p:sp>
      <p:sp>
        <p:nvSpPr>
          <p:cNvPr id="8" name="TextBox 7">
            <a:extLst>
              <a:ext uri="{FF2B5EF4-FFF2-40B4-BE49-F238E27FC236}">
                <a16:creationId xmlns:a16="http://schemas.microsoft.com/office/drawing/2014/main" id="{7D70F8C0-0191-CEBA-737B-2BC70ECF6BF6}"/>
              </a:ext>
            </a:extLst>
          </p:cNvPr>
          <p:cNvSpPr txBox="1"/>
          <p:nvPr/>
        </p:nvSpPr>
        <p:spPr>
          <a:xfrm>
            <a:off x="510917" y="2425541"/>
            <a:ext cx="6816776" cy="369332"/>
          </a:xfrm>
          <a:prstGeom prst="rect">
            <a:avLst/>
          </a:prstGeom>
          <a:noFill/>
        </p:spPr>
        <p:txBody>
          <a:bodyPr wrap="square">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A1A1A"/>
                </a:solidFill>
                <a:effectLst/>
                <a:uLnTx/>
                <a:uFillTx/>
                <a:latin typeface="Segoe UI"/>
                <a:ea typeface="+mn-ea"/>
                <a:cs typeface="+mn-cs"/>
              </a:rPr>
              <a:t>01</a:t>
            </a:r>
            <a:endParaRPr kumimoji="0" lang="en-US" sz="1765" b="0" i="0" u="none" strike="noStrike" kern="1200" cap="none" spc="0" normalizeH="0" baseline="0" noProof="0" dirty="0">
              <a:ln>
                <a:noFill/>
              </a:ln>
              <a:solidFill>
                <a:srgbClr val="1A1A1A"/>
              </a:solidFill>
              <a:effectLst/>
              <a:uLnTx/>
              <a:uFillTx/>
              <a:latin typeface="Segoe UI"/>
              <a:ea typeface="+mn-ea"/>
              <a:cs typeface="+mn-cs"/>
            </a:endParaRPr>
          </a:p>
        </p:txBody>
      </p:sp>
      <p:pic>
        <p:nvPicPr>
          <p:cNvPr id="5" name="Picture 4" descr="A group of people sitting in chairs&#10;&#10;Description automatically generated with medium confidence">
            <a:extLst>
              <a:ext uri="{FF2B5EF4-FFF2-40B4-BE49-F238E27FC236}">
                <a16:creationId xmlns:a16="http://schemas.microsoft.com/office/drawing/2014/main" id="{D8F24B52-8038-567F-1D49-594F25CE615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209579" y="0"/>
            <a:ext cx="6982421" cy="6858000"/>
          </a:xfrm>
          <a:custGeom>
            <a:avLst/>
            <a:gdLst>
              <a:gd name="connsiteX0" fmla="*/ 0 w 7122432"/>
              <a:gd name="connsiteY0" fmla="*/ 3497262 h 6994526"/>
              <a:gd name="connsiteX1" fmla="*/ 1 w 7122432"/>
              <a:gd name="connsiteY1" fmla="*/ 3497263 h 6994526"/>
              <a:gd name="connsiteX2" fmla="*/ 0 w 7122432"/>
              <a:gd name="connsiteY2" fmla="*/ 3497263 h 6994526"/>
              <a:gd name="connsiteX3" fmla="*/ 3497263 w 7122432"/>
              <a:gd name="connsiteY3" fmla="*/ 0 h 6994526"/>
              <a:gd name="connsiteX4" fmla="*/ 7122432 w 7122432"/>
              <a:gd name="connsiteY4" fmla="*/ 0 h 6994526"/>
              <a:gd name="connsiteX5" fmla="*/ 7122432 w 7122432"/>
              <a:gd name="connsiteY5" fmla="*/ 6994526 h 6994526"/>
              <a:gd name="connsiteX6" fmla="*/ 3497263 w 7122432"/>
              <a:gd name="connsiteY6" fmla="*/ 6994525 h 6994526"/>
              <a:gd name="connsiteX7" fmla="*/ 18056 w 7122432"/>
              <a:gd name="connsiteY7" fmla="*/ 3854837 h 6994526"/>
              <a:gd name="connsiteX8" fmla="*/ 1 w 7122432"/>
              <a:gd name="connsiteY8" fmla="*/ 3497263 h 6994526"/>
              <a:gd name="connsiteX9" fmla="*/ 18056 w 7122432"/>
              <a:gd name="connsiteY9" fmla="*/ 3139688 h 6994526"/>
              <a:gd name="connsiteX10" fmla="*/ 3497263 w 7122432"/>
              <a:gd name="connsiteY10" fmla="*/ 0 h 6994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2432" h="6994526">
                <a:moveTo>
                  <a:pt x="0" y="3497262"/>
                </a:moveTo>
                <a:lnTo>
                  <a:pt x="1" y="3497263"/>
                </a:lnTo>
                <a:lnTo>
                  <a:pt x="0" y="3497263"/>
                </a:lnTo>
                <a:close/>
                <a:moveTo>
                  <a:pt x="3497263" y="0"/>
                </a:moveTo>
                <a:lnTo>
                  <a:pt x="7122432" y="0"/>
                </a:lnTo>
                <a:lnTo>
                  <a:pt x="7122432" y="6994526"/>
                </a:lnTo>
                <a:lnTo>
                  <a:pt x="3497263" y="6994525"/>
                </a:lnTo>
                <a:cubicBezTo>
                  <a:pt x="1686496" y="6994525"/>
                  <a:pt x="197151" y="5618353"/>
                  <a:pt x="18056" y="3854837"/>
                </a:cubicBezTo>
                <a:lnTo>
                  <a:pt x="1" y="3497263"/>
                </a:lnTo>
                <a:lnTo>
                  <a:pt x="18056" y="3139688"/>
                </a:lnTo>
                <a:cubicBezTo>
                  <a:pt x="197151" y="1376172"/>
                  <a:pt x="1686496" y="0"/>
                  <a:pt x="3497263" y="0"/>
                </a:cubicBezTo>
                <a:close/>
              </a:path>
            </a:pathLst>
          </a:custGeom>
          <a:noFill/>
          <a:ln>
            <a:noFill/>
          </a:ln>
        </p:spPr>
      </p:pic>
    </p:spTree>
    <p:extLst>
      <p:ext uri="{BB962C8B-B14F-4D97-AF65-F5344CB8AC3E}">
        <p14:creationId xmlns:p14="http://schemas.microsoft.com/office/powerpoint/2010/main" val="2484571616"/>
      </p:ext>
    </p:extLst>
  </p:cSld>
  <p:clrMapOvr>
    <a:masterClrMapping/>
  </p:clrMapOvr>
  <p:transition>
    <p:fade/>
  </p:transition>
</p:sld>
</file>

<file path=ppt/theme/theme1.xml><?xml version="1.0" encoding="utf-8"?>
<a:theme xmlns:a="http://schemas.openxmlformats.org/drawingml/2006/main" name="CSP Template Diamond 06/23">
  <a:themeElements>
    <a:clrScheme name="CSP Colors 06/23">
      <a:dk1>
        <a:srgbClr val="1A1A1A"/>
      </a:dk1>
      <a:lt1>
        <a:srgbClr val="FFFFFF"/>
      </a:lt1>
      <a:dk2>
        <a:srgbClr val="0D0D0D"/>
      </a:dk2>
      <a:lt2>
        <a:srgbClr val="E6E6E6"/>
      </a:lt2>
      <a:accent1>
        <a:srgbClr val="0078D4"/>
      </a:accent1>
      <a:accent2>
        <a:srgbClr val="243A5E"/>
      </a:accent2>
      <a:accent3>
        <a:srgbClr val="50E6FF"/>
      </a:accent3>
      <a:accent4>
        <a:srgbClr val="5D5BD4"/>
      </a:accent4>
      <a:accent5>
        <a:srgbClr val="737373"/>
      </a:accent5>
      <a:accent6>
        <a:srgbClr val="D2D2D2"/>
      </a:accent6>
      <a:hlink>
        <a:srgbClr val="0076D3"/>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M_LightGray_Sept_2018.potx" id="{0FAF9FBA-50E5-4B89-8F50-EB458E088334}" vid="{09DABCF3-FBBE-41E3-8EAE-8A81552DAAAD}"/>
    </a:ext>
  </a:extLst>
</a:theme>
</file>

<file path=ppt/theme/theme2.xml><?xml version="1.0" encoding="utf-8"?>
<a:theme xmlns:a="http://schemas.openxmlformats.org/drawingml/2006/main" name="Microsoft Inspire 16:9 Template Light">
  <a:themeElements>
    <a:clrScheme name="Custom 114">
      <a:dk1>
        <a:srgbClr val="000000"/>
      </a:dk1>
      <a:lt1>
        <a:srgbClr val="FFFFFF"/>
      </a:lt1>
      <a:dk2>
        <a:srgbClr val="225B62"/>
      </a:dk2>
      <a:lt2>
        <a:srgbClr val="E8E6DF"/>
      </a:lt2>
      <a:accent1>
        <a:srgbClr val="225B62"/>
      </a:accent1>
      <a:accent2>
        <a:srgbClr val="49C5B1"/>
      </a:accent2>
      <a:accent3>
        <a:srgbClr val="FFB900"/>
      </a:accent3>
      <a:accent4>
        <a:srgbClr val="8C8279"/>
      </a:accent4>
      <a:accent5>
        <a:srgbClr val="C03BC4"/>
      </a:accent5>
      <a:accent6>
        <a:srgbClr val="D7D2CB"/>
      </a:accent6>
      <a:hlink>
        <a:srgbClr val="C03BC4"/>
      </a:hlink>
      <a:folHlink>
        <a:srgbClr val="C03BC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MS_Inspire2023_16-9 Event-template.potx" id="{2089AACE-E4B1-47A3-8F13-2BC4454FDB3F}" vid="{6884EAFB-3568-475A-AE8C-E0CEEA7FF1F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4798</Words>
  <Application>Microsoft Office PowerPoint</Application>
  <PresentationFormat>Widescreen</PresentationFormat>
  <Paragraphs>548</Paragraphs>
  <Slides>49</Slides>
  <Notes>44</Notes>
  <HiddenSlides>2</HiddenSlides>
  <MMClips>1</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49</vt:i4>
      </vt:variant>
    </vt:vector>
  </HeadingPairs>
  <TitlesOfParts>
    <vt:vector size="62" baseType="lpstr">
      <vt:lpstr>-apple-system</vt:lpstr>
      <vt:lpstr>Arial</vt:lpstr>
      <vt:lpstr>Calibri</vt:lpstr>
      <vt:lpstr>Gill Sans</vt:lpstr>
      <vt:lpstr>Segoe UI</vt:lpstr>
      <vt:lpstr>Segoe UI Light</vt:lpstr>
      <vt:lpstr>Segoe UI Semibold</vt:lpstr>
      <vt:lpstr>Segoe UI Semilight</vt:lpstr>
      <vt:lpstr>SegoeUI</vt:lpstr>
      <vt:lpstr>Symbol</vt:lpstr>
      <vt:lpstr>Wingdings</vt:lpstr>
      <vt:lpstr>CSP Template Diamond 06/23</vt:lpstr>
      <vt:lpstr>Microsoft Inspire 16:9 Template Light</vt:lpstr>
      <vt:lpstr>Secure Productivity</vt:lpstr>
      <vt:lpstr>Secure Productivity Messaging </vt:lpstr>
      <vt:lpstr>Enable a whole new way to work</vt:lpstr>
      <vt:lpstr>Top of mind for our customers…</vt:lpstr>
      <vt:lpstr>Security is top of mind for every business</vt:lpstr>
      <vt:lpstr>AI-powered tools represent an enormous opportunity</vt:lpstr>
      <vt:lpstr>Build a foundation of secure productivity to get AI-ready </vt:lpstr>
      <vt:lpstr>What we’ll cover…</vt:lpstr>
      <vt:lpstr>Build a Zero-Trust foundation </vt:lpstr>
      <vt:lpstr>Zero-Trust is foundational to great security</vt:lpstr>
      <vt:lpstr>Hybrid work starts with securing and managing identity and access </vt:lpstr>
      <vt:lpstr>Secure and manage identities</vt:lpstr>
      <vt:lpstr>Secure access to work apps with Azure Active Directory</vt:lpstr>
      <vt:lpstr>Protect against lost or stolen passwords with multi-factor authentication</vt:lpstr>
      <vt:lpstr>Defend against cyberthreats and safeguard business data</vt:lpstr>
      <vt:lpstr>Protect users against cyberthreats with Advanced Threat Protection</vt:lpstr>
      <vt:lpstr>Safeguard business data with DLP and Azure Information Protection</vt:lpstr>
      <vt:lpstr>Defend against threats on multi platforms</vt:lpstr>
      <vt:lpstr>Microsoft Defender for Business</vt:lpstr>
      <vt:lpstr>Keep data more secure across devices and locations</vt:lpstr>
      <vt:lpstr>Protect sensitive information across your data estate</vt:lpstr>
      <vt:lpstr>PowerPoint Presentation</vt:lpstr>
      <vt:lpstr>Simplify and streamline endpoint management</vt:lpstr>
      <vt:lpstr>Deliver the best experience</vt:lpstr>
      <vt:lpstr>Enhance endpoint security across Windows, Mac, Android, and iOS devices </vt:lpstr>
      <vt:lpstr>Secure and manage the devices that access your company’s data </vt:lpstr>
      <vt:lpstr>Manage and protect any endpoint from the cloud</vt:lpstr>
      <vt:lpstr>Enable remote desktop access with Windows Virtual Desktop</vt:lpstr>
      <vt:lpstr>Manage work data on mobile devices with Intune</vt:lpstr>
      <vt:lpstr>Example: Managing work data on personal devices  </vt:lpstr>
      <vt:lpstr>Simplify and optimize your endpoint estate to improve IT efficiency</vt:lpstr>
      <vt:lpstr>PowerPoint Presentation</vt:lpstr>
      <vt:lpstr>Discover a whole new way to work</vt:lpstr>
      <vt:lpstr>Collaborate with coworkers, customers, and partners </vt:lpstr>
      <vt:lpstr>Real-time teamwork with Microsoft Teams</vt:lpstr>
      <vt:lpstr>Online meetings from anywhere</vt:lpstr>
      <vt:lpstr>External collaboration</vt:lpstr>
      <vt:lpstr>Why choose Microsoft 365 Business Premium? </vt:lpstr>
      <vt:lpstr>Microsoft 365 suite offerings for SMBs</vt:lpstr>
      <vt:lpstr>Microsoft 365 Business Premium benefits </vt:lpstr>
      <vt:lpstr>Recap | Layered security with Microsoft 365 Business Premium</vt:lpstr>
      <vt:lpstr>Simplify your technology investment and help reduce cost</vt:lpstr>
      <vt:lpstr>DEMO and Recap: Integrated collaboration and security with Microsoft 365 Business Premium</vt:lpstr>
      <vt:lpstr>Demo</vt:lpstr>
      <vt:lpstr>Howden Insurance</vt:lpstr>
      <vt:lpstr>Next steps</vt:lpstr>
      <vt:lpstr>Get AI-ready</vt:lpstr>
      <vt:lpstr>Let us help you get started</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2023-07-11T22:38:57Z</dcterms:created>
  <dcterms:modified xsi:type="dcterms:W3CDTF">2023-07-11T22:45:22Z</dcterms:modified>
</cp:coreProperties>
</file>